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79" r:id="rId3"/>
    <p:sldId id="273" r:id="rId4"/>
    <p:sldId id="288" r:id="rId5"/>
    <p:sldId id="281" r:id="rId6"/>
    <p:sldId id="289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114" autoAdjust="0"/>
  </p:normalViewPr>
  <p:slideViewPr>
    <p:cSldViewPr snapToGrid="0" snapToObjects="1">
      <p:cViewPr>
        <p:scale>
          <a:sx n="100" d="100"/>
          <a:sy n="100" d="100"/>
        </p:scale>
        <p:origin x="-12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xbrear:Documents:15_ga:06_course_work:Project%204:02%20Trend%20Data:Trend%20Work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378527501581"/>
          <c:y val="0.0780494144962649"/>
          <c:w val="0.773179033277775"/>
          <c:h val="0.756557389460933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Trend!$C$8</c:f>
              <c:strCache>
                <c:ptCount val="1"/>
                <c:pt idx="0">
                  <c:v>Severe Casualties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numRef>
              <c:f>Trend!$D$2:$O$2</c:f>
              <c:numCache>
                <c:formatCode>General</c:formatCode>
                <c:ptCount val="12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</c:numCache>
            </c:numRef>
          </c:cat>
          <c:val>
            <c:numRef>
              <c:f>Trend!$D$8:$O$8</c:f>
              <c:numCache>
                <c:formatCode>#,##0</c:formatCode>
                <c:ptCount val="12"/>
                <c:pt idx="0">
                  <c:v>3436.0</c:v>
                </c:pt>
                <c:pt idx="1">
                  <c:v>3715.0</c:v>
                </c:pt>
                <c:pt idx="2">
                  <c:v>3562.0</c:v>
                </c:pt>
                <c:pt idx="3">
                  <c:v>3322.0</c:v>
                </c:pt>
                <c:pt idx="4">
                  <c:v>3043.0</c:v>
                </c:pt>
                <c:pt idx="5">
                  <c:v>2760.0</c:v>
                </c:pt>
                <c:pt idx="6">
                  <c:v>2646.0</c:v>
                </c:pt>
                <c:pt idx="7">
                  <c:v>2884.0</c:v>
                </c:pt>
                <c:pt idx="8">
                  <c:v>2192.0</c:v>
                </c:pt>
                <c:pt idx="9">
                  <c:v>2040.0</c:v>
                </c:pt>
                <c:pt idx="10">
                  <c:v>1956.0</c:v>
                </c:pt>
                <c:pt idx="11">
                  <c:v>2385.0</c:v>
                </c:pt>
              </c:numCache>
            </c:numRef>
          </c:val>
        </c:ser>
        <c:ser>
          <c:idx val="0"/>
          <c:order val="1"/>
          <c:tx>
            <c:strRef>
              <c:f>Trend!$C$7</c:f>
              <c:strCache>
                <c:ptCount val="1"/>
                <c:pt idx="0">
                  <c:v>Fatal Casualties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Trend!$D$2:$O$2</c:f>
              <c:numCache>
                <c:formatCode>General</c:formatCode>
                <c:ptCount val="12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</c:numCache>
            </c:numRef>
          </c:cat>
          <c:val>
            <c:numRef>
              <c:f>Trend!$D$7:$O$7</c:f>
              <c:numCache>
                <c:formatCode>#,##0</c:formatCode>
                <c:ptCount val="12"/>
                <c:pt idx="0">
                  <c:v>214.0</c:v>
                </c:pt>
                <c:pt idx="1">
                  <c:v>231.0</c:v>
                </c:pt>
                <c:pt idx="2">
                  <c:v>222.0</c:v>
                </c:pt>
                <c:pt idx="3">
                  <c:v>204.0</c:v>
                </c:pt>
                <c:pt idx="4">
                  <c:v>184.0</c:v>
                </c:pt>
                <c:pt idx="5">
                  <c:v>126.0</c:v>
                </c:pt>
                <c:pt idx="6">
                  <c:v>159.0</c:v>
                </c:pt>
                <c:pt idx="7">
                  <c:v>134.0</c:v>
                </c:pt>
                <c:pt idx="8">
                  <c:v>132.0</c:v>
                </c:pt>
                <c:pt idx="9">
                  <c:v>127.0</c:v>
                </c:pt>
                <c:pt idx="10">
                  <c:v>136.0</c:v>
                </c:pt>
                <c:pt idx="11">
                  <c:v>116.0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31415208"/>
        <c:axId val="2131209208"/>
      </c:barChart>
      <c:lineChart>
        <c:grouping val="standard"/>
        <c:varyColors val="0"/>
        <c:ser>
          <c:idx val="3"/>
          <c:order val="2"/>
          <c:tx>
            <c:strRef>
              <c:f>Trend!$C$10</c:f>
              <c:strCache>
                <c:ptCount val="1"/>
                <c:pt idx="0">
                  <c:v>Total Casualties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Trend!$D$2:$O$2</c:f>
              <c:numCache>
                <c:formatCode>General</c:formatCode>
                <c:ptCount val="12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</c:numCache>
            </c:numRef>
          </c:cat>
          <c:val>
            <c:numRef>
              <c:f>Trend!$D$10:$O$10</c:f>
              <c:numCache>
                <c:formatCode>#,##0</c:formatCode>
                <c:ptCount val="12"/>
                <c:pt idx="0">
                  <c:v>31830.0</c:v>
                </c:pt>
                <c:pt idx="1">
                  <c:v>29810.0</c:v>
                </c:pt>
                <c:pt idx="2">
                  <c:v>28361.0</c:v>
                </c:pt>
                <c:pt idx="3">
                  <c:v>28153.0</c:v>
                </c:pt>
                <c:pt idx="4">
                  <c:v>27979.0</c:v>
                </c:pt>
                <c:pt idx="5">
                  <c:v>28889.0</c:v>
                </c:pt>
                <c:pt idx="6">
                  <c:v>29257.0</c:v>
                </c:pt>
                <c:pt idx="7">
                  <c:v>28780.0</c:v>
                </c:pt>
                <c:pt idx="8">
                  <c:v>27199.0</c:v>
                </c:pt>
                <c:pt idx="9">
                  <c:v>30785.0</c:v>
                </c:pt>
                <c:pt idx="10">
                  <c:v>30182.0</c:v>
                </c:pt>
                <c:pt idx="11">
                  <c:v>30270.0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064552"/>
        <c:axId val="2134054536"/>
      </c:lineChart>
      <c:catAx>
        <c:axId val="2131415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1F497D"/>
                </a:solidFill>
              </a:defRPr>
            </a:pPr>
            <a:endParaRPr lang="en-US"/>
          </a:p>
        </c:txPr>
        <c:crossAx val="2131209208"/>
        <c:crosses val="autoZero"/>
        <c:auto val="1"/>
        <c:lblAlgn val="ctr"/>
        <c:lblOffset val="100"/>
        <c:noMultiLvlLbl val="0"/>
      </c:catAx>
      <c:valAx>
        <c:axId val="2131209208"/>
        <c:scaling>
          <c:orientation val="minMax"/>
          <c:max val="5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l">
                  <a:defRPr sz="1200" b="0">
                    <a:solidFill>
                      <a:srgbClr val="1F497D"/>
                    </a:solidFill>
                  </a:defRPr>
                </a:pPr>
                <a:r>
                  <a:rPr lang="en-US" sz="1200" b="0" dirty="0" smtClean="0">
                    <a:solidFill>
                      <a:srgbClr val="1F497D"/>
                    </a:solidFill>
                  </a:rPr>
                  <a:t>Severe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&amp; Fatal </a:t>
                </a:r>
                <a:r>
                  <a:rPr lang="en-US" sz="1200" b="0" dirty="0" smtClean="0">
                    <a:solidFill>
                      <a:srgbClr val="1F497D"/>
                    </a:solidFill>
                  </a:rPr>
                  <a:t>Casualties (bars)</a:t>
                </a:r>
                <a:endParaRPr lang="en-US" sz="1200" b="0" dirty="0">
                  <a:solidFill>
                    <a:srgbClr val="1F497D"/>
                  </a:solidFill>
                </a:endParaRPr>
              </a:p>
            </c:rich>
          </c:tx>
          <c:layout>
            <c:manualLayout>
              <c:xMode val="edge"/>
              <c:yMode val="edge"/>
              <c:x val="0.0116788321167883"/>
              <c:y val="0.16068545379196"/>
            </c:manualLayout>
          </c:layout>
          <c:overlay val="0"/>
        </c:title>
        <c:numFmt formatCode="#,##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1F497D"/>
                </a:solidFill>
              </a:defRPr>
            </a:pPr>
            <a:endParaRPr lang="en-US"/>
          </a:p>
        </c:txPr>
        <c:crossAx val="2131415208"/>
        <c:crosses val="autoZero"/>
        <c:crossBetween val="between"/>
        <c:majorUnit val="1000.0"/>
        <c:minorUnit val="500.0"/>
      </c:valAx>
      <c:valAx>
        <c:axId val="2134054536"/>
        <c:scaling>
          <c:orientation val="minMax"/>
          <c:max val="34000.0"/>
          <c:min val="24000.0"/>
        </c:scaling>
        <c:delete val="0"/>
        <c:axPos val="r"/>
        <c:title>
          <c:tx>
            <c:rich>
              <a:bodyPr rot="-5400000" vert="horz"/>
              <a:lstStyle/>
              <a:p>
                <a:pPr algn="r">
                  <a:defRPr sz="1200" b="0">
                    <a:solidFill>
                      <a:srgbClr val="1F497D"/>
                    </a:solidFill>
                  </a:defRPr>
                </a:pPr>
                <a:r>
                  <a:rPr lang="en-US" sz="1200" b="0" dirty="0" smtClean="0">
                    <a:solidFill>
                      <a:srgbClr val="1F497D"/>
                    </a:solidFill>
                  </a:rPr>
                  <a:t>Total</a:t>
                </a:r>
                <a:r>
                  <a:rPr lang="en-US" sz="1200" b="0" baseline="0" dirty="0" smtClean="0">
                    <a:solidFill>
                      <a:srgbClr val="1F497D"/>
                    </a:solidFill>
                  </a:rPr>
                  <a:t> Casualties (line)</a:t>
                </a:r>
                <a:endParaRPr lang="en-US" sz="1200" b="0" dirty="0">
                  <a:solidFill>
                    <a:srgbClr val="1F497D"/>
                  </a:solidFill>
                </a:endParaRPr>
              </a:p>
            </c:rich>
          </c:tx>
          <c:layout>
            <c:manualLayout>
              <c:xMode val="edge"/>
              <c:yMode val="edge"/>
              <c:x val="0.971089602850739"/>
              <c:y val="0.24638845144357"/>
            </c:manualLayout>
          </c:layout>
          <c:overlay val="0"/>
        </c:title>
        <c:numFmt formatCode="#,##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1F497D"/>
                </a:solidFill>
              </a:defRPr>
            </a:pPr>
            <a:endParaRPr lang="en-US"/>
          </a:p>
        </c:txPr>
        <c:crossAx val="2134064552"/>
        <c:crosses val="max"/>
        <c:crossBetween val="between"/>
        <c:majorUnit val="2000.0"/>
        <c:minorUnit val="1000.0"/>
      </c:valAx>
      <c:catAx>
        <c:axId val="2134064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405453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95496752686936"/>
          <c:y val="0.933146290924161"/>
          <c:w val="0.614845795735387"/>
          <c:h val="0.0668537090758392"/>
        </c:manualLayout>
      </c:layout>
      <c:overlay val="0"/>
      <c:txPr>
        <a:bodyPr/>
        <a:lstStyle/>
        <a:p>
          <a:pPr>
            <a:defRPr sz="1200">
              <a:solidFill>
                <a:srgbClr val="1F497D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16883487390163"/>
          <c:y val="0.0105633802816901"/>
          <c:w val="0.900246490927765"/>
          <c:h val="0.8748874348452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explosion val="0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Initial Features</c:v>
                </c:pt>
                <c:pt idx="1">
                  <c:v>After One Hot Coding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24.0</c:v>
                </c:pt>
                <c:pt idx="1">
                  <c:v>83.0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9347255506105"/>
          <c:y val="0.0"/>
          <c:w val="0.907492867739359"/>
          <c:h val="0.88192968836641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2"/>
            <c:bubble3D val="0"/>
            <c:explosion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3"/>
            <c:bubble3D val="0"/>
            <c:explosion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4"/>
            <c:bubble3D val="0"/>
            <c:explosion val="0"/>
            <c:spPr>
              <a:solidFill>
                <a:schemeClr val="bg1">
                  <a:lumMod val="95000"/>
                </a:schemeClr>
              </a:solidFill>
            </c:spPr>
          </c:dPt>
          <c:dPt>
            <c:idx val="5"/>
            <c:bubble3D val="0"/>
            <c:spPr>
              <a:solidFill>
                <a:schemeClr val="tx2"/>
              </a:solidFill>
            </c:spPr>
          </c:dPt>
          <c:dPt>
            <c:idx val="6"/>
            <c:bubble3D val="0"/>
            <c:spPr>
              <a:solidFill>
                <a:schemeClr val="tx2"/>
              </a:solidFill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5"/>
              <c:delete val="1"/>
            </c:dLbl>
            <c:dLbl>
              <c:idx val="6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  <c:pt idx="6">
                  <c:v>Final Feature Count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7.0</c:v>
                </c:pt>
                <c:pt idx="3">
                  <c:v>5.0</c:v>
                </c:pt>
                <c:pt idx="4">
                  <c:v>20.0</c:v>
                </c:pt>
                <c:pt idx="5">
                  <c:v>0.0</c:v>
                </c:pt>
                <c:pt idx="6">
                  <c:v>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Lbls>
            <c:txPr>
              <a:bodyPr/>
              <a:lstStyle/>
              <a:p>
                <a:pPr>
                  <a:defRPr sz="1300" b="1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0.01</c:v>
                </c:pt>
                <c:pt idx="1">
                  <c:v>0.1</c:v>
                </c:pt>
                <c:pt idx="2">
                  <c:v>1.0</c:v>
                </c:pt>
                <c:pt idx="3">
                  <c:v>1.1</c:v>
                </c:pt>
                <c:pt idx="4">
                  <c:v>1.2</c:v>
                </c:pt>
                <c:pt idx="5">
                  <c:v>1.3</c:v>
                </c:pt>
                <c:pt idx="6">
                  <c:v>1.4</c:v>
                </c:pt>
                <c:pt idx="7">
                  <c:v>10.0</c:v>
                </c:pt>
                <c:pt idx="8">
                  <c:v>100.0</c:v>
                </c:pt>
              </c:numCache>
            </c:numRef>
          </c:cat>
          <c:val>
            <c:numRef>
              <c:f>Sheet1!$B$2:$B$10</c:f>
              <c:numCache>
                <c:formatCode>0.00%</c:formatCode>
                <c:ptCount val="9"/>
                <c:pt idx="0">
                  <c:v>0.6703</c:v>
                </c:pt>
                <c:pt idx="1">
                  <c:v>0.675</c:v>
                </c:pt>
                <c:pt idx="2">
                  <c:v>0.6762</c:v>
                </c:pt>
                <c:pt idx="3">
                  <c:v>0.6765</c:v>
                </c:pt>
                <c:pt idx="4">
                  <c:v>0.6766</c:v>
                </c:pt>
                <c:pt idx="5">
                  <c:v>0.6766</c:v>
                </c:pt>
                <c:pt idx="6">
                  <c:v>0.6762</c:v>
                </c:pt>
                <c:pt idx="7">
                  <c:v>0.6761</c:v>
                </c:pt>
                <c:pt idx="8">
                  <c:v>0.6758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0.01</c:v>
                </c:pt>
                <c:pt idx="1">
                  <c:v>0.1</c:v>
                </c:pt>
                <c:pt idx="2">
                  <c:v>1.0</c:v>
                </c:pt>
                <c:pt idx="3">
                  <c:v>1.1</c:v>
                </c:pt>
                <c:pt idx="4">
                  <c:v>1.2</c:v>
                </c:pt>
                <c:pt idx="5">
                  <c:v>1.3</c:v>
                </c:pt>
                <c:pt idx="6">
                  <c:v>1.4</c:v>
                </c:pt>
                <c:pt idx="7">
                  <c:v>10.0</c:v>
                </c:pt>
                <c:pt idx="8">
                  <c:v>100.0</c:v>
                </c:pt>
              </c:numCache>
            </c:numRef>
          </c:cat>
          <c:val>
            <c:numRef>
              <c:f>Sheet1!$C$2:$C$10</c:f>
              <c:numCache>
                <c:formatCode>0.00%</c:formatCode>
                <c:ptCount val="9"/>
                <c:pt idx="0">
                  <c:v>0.3297</c:v>
                </c:pt>
                <c:pt idx="1">
                  <c:v>0.325</c:v>
                </c:pt>
                <c:pt idx="2">
                  <c:v>0.3238</c:v>
                </c:pt>
                <c:pt idx="3">
                  <c:v>0.3235</c:v>
                </c:pt>
                <c:pt idx="4">
                  <c:v>0.3234</c:v>
                </c:pt>
                <c:pt idx="5">
                  <c:v>0.3234</c:v>
                </c:pt>
                <c:pt idx="6">
                  <c:v>0.3238</c:v>
                </c:pt>
                <c:pt idx="7">
                  <c:v>0.3239</c:v>
                </c:pt>
                <c:pt idx="8">
                  <c:v>0.3242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2138823528"/>
        <c:axId val="-2134118088"/>
      </c:barChart>
      <c:catAx>
        <c:axId val="-2138823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34118088"/>
        <c:crossesAt val="0.665"/>
        <c:auto val="1"/>
        <c:lblAlgn val="ctr"/>
        <c:lblOffset val="100"/>
        <c:noMultiLvlLbl val="0"/>
      </c:catAx>
      <c:valAx>
        <c:axId val="-2134118088"/>
        <c:scaling>
          <c:orientation val="minMax"/>
          <c:max val="0.68"/>
          <c:min val="0.665"/>
        </c:scaling>
        <c:delete val="1"/>
        <c:axPos val="b"/>
        <c:majorGridlines/>
        <c:numFmt formatCode="0%" sourceLinked="0"/>
        <c:majorTickMark val="none"/>
        <c:minorTickMark val="none"/>
        <c:tickLblPos val="nextTo"/>
        <c:crossAx val="-2138823528"/>
        <c:crosses val="autoZero"/>
        <c:crossBetween val="between"/>
        <c:majorUnit val="0.002"/>
        <c:minorUnit val="0.000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ndon-sky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4837"/>
            <a:ext cx="9144000" cy="244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ROAD TRAFFIC ACCIDENTS</a:t>
            </a:r>
            <a:br>
              <a:rPr lang="en-US" sz="3200" dirty="0" smtClean="0"/>
            </a:br>
            <a:r>
              <a:rPr lang="en-US" sz="4400" dirty="0" smtClean="0"/>
              <a:t>FATALITY </a:t>
            </a:r>
            <a:r>
              <a:rPr lang="en-US" sz="4400" dirty="0" smtClean="0"/>
              <a:t>Prevention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Greater London, </a:t>
            </a:r>
            <a:r>
              <a:rPr lang="en-US" sz="1800" dirty="0" smtClean="0"/>
              <a:t>UK</a:t>
            </a:r>
          </a:p>
          <a:p>
            <a:endParaRPr lang="en-US" sz="1400" dirty="0"/>
          </a:p>
          <a:p>
            <a:r>
              <a:rPr lang="en-US" sz="1200" dirty="0" smtClean="0"/>
              <a:t>Author</a:t>
            </a:r>
            <a:r>
              <a:rPr lang="en-US" sz="1200" dirty="0" smtClean="0"/>
              <a:t>: Max Brear</a:t>
            </a:r>
          </a:p>
          <a:p>
            <a:r>
              <a:rPr lang="en-US" sz="1200" dirty="0" smtClean="0"/>
              <a:t>Version: </a:t>
            </a:r>
            <a:r>
              <a:rPr lang="en-US" sz="1200" dirty="0" smtClean="0"/>
              <a:t>1.0</a:t>
            </a:r>
            <a:endParaRPr lang="en-US" sz="1200" dirty="0" smtClean="0"/>
          </a:p>
          <a:p>
            <a:r>
              <a:rPr lang="en-US" sz="1200" dirty="0" smtClean="0"/>
              <a:t>Last Updated: </a:t>
            </a:r>
            <a:r>
              <a:rPr lang="en-US" sz="1200" dirty="0" smtClean="0"/>
              <a:t>20 July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80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Recommendations &amp; Next steps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34110"/>
            <a:ext cx="8458200" cy="4876800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1700" dirty="0" smtClean="0">
                <a:solidFill>
                  <a:srgbClr val="1F497D"/>
                </a:solidFill>
              </a:rPr>
              <a:t>Logistic Regression model will enhance casualty prediction with accuracy greater than 67%</a:t>
            </a:r>
          </a:p>
          <a:p>
            <a:pPr>
              <a:spcAft>
                <a:spcPts val="300"/>
              </a:spcAft>
            </a:pPr>
            <a:r>
              <a:rPr lang="en-US" sz="1700" dirty="0" smtClean="0">
                <a:solidFill>
                  <a:srgbClr val="1F497D"/>
                </a:solidFill>
              </a:rPr>
              <a:t>Recommendations:</a:t>
            </a:r>
          </a:p>
          <a:p>
            <a:pPr marL="723900" indent="-368300">
              <a:spcAft>
                <a:spcPts val="300"/>
              </a:spcAft>
              <a:buFont typeface="+mj-lt"/>
              <a:buAutoNum type="arabicPeriod"/>
            </a:pPr>
            <a:r>
              <a:rPr lang="en-US" sz="1700" dirty="0" smtClean="0">
                <a:solidFill>
                  <a:srgbClr val="1F497D"/>
                </a:solidFill>
              </a:rPr>
              <a:t>Emergency services leverage model during calls to establish likelihood that the accident may result in a severe level causality</a:t>
            </a:r>
          </a:p>
          <a:p>
            <a:pPr marL="723900" indent="-368300">
              <a:spcAft>
                <a:spcPts val="300"/>
              </a:spcAft>
              <a:buFont typeface="+mj-lt"/>
              <a:buAutoNum type="arabicPeriod"/>
            </a:pPr>
            <a:r>
              <a:rPr lang="en-US" sz="1700" dirty="0" smtClean="0">
                <a:solidFill>
                  <a:srgbClr val="1F497D"/>
                </a:solidFill>
              </a:rPr>
              <a:t>Further examination is needed to establish those road characteristics which tend to result in severe casualties in order to implement a suitable preventative road safety investment strategy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en-US" sz="1700" dirty="0">
              <a:solidFill>
                <a:srgbClr val="1F497D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700" dirty="0" smtClean="0">
                <a:solidFill>
                  <a:srgbClr val="1F497D"/>
                </a:solidFill>
              </a:rPr>
              <a:t>Next Steps:</a:t>
            </a:r>
          </a:p>
          <a:p>
            <a:pPr>
              <a:spcAft>
                <a:spcPts val="300"/>
              </a:spcAft>
            </a:pPr>
            <a:r>
              <a:rPr lang="en-US" sz="1700" dirty="0" smtClean="0">
                <a:solidFill>
                  <a:srgbClr val="1F497D"/>
                </a:solidFill>
              </a:rPr>
              <a:t>Further model optimization can be performed to increase accuracy beyond 97% e.g.</a:t>
            </a:r>
          </a:p>
          <a:p>
            <a:pPr marL="533400" lvl="1" indent="-258763">
              <a:spcAft>
                <a:spcPts val="300"/>
              </a:spcAft>
              <a:buFont typeface="Wingdings" charset="2"/>
              <a:buChar char="Ø"/>
            </a:pPr>
            <a:r>
              <a:rPr lang="en-US" sz="1700" dirty="0" smtClean="0">
                <a:solidFill>
                  <a:srgbClr val="1F497D"/>
                </a:solidFill>
              </a:rPr>
              <a:t>Feature scaling</a:t>
            </a:r>
          </a:p>
          <a:p>
            <a:pPr marL="533400" lvl="1" indent="-258763">
              <a:spcAft>
                <a:spcPts val="300"/>
              </a:spcAft>
              <a:buFont typeface="Wingdings" charset="2"/>
              <a:buChar char="Ø"/>
            </a:pPr>
            <a:r>
              <a:rPr lang="en-US" sz="1700" dirty="0" err="1">
                <a:solidFill>
                  <a:srgbClr val="1F497D"/>
                </a:solidFill>
              </a:rPr>
              <a:t>Hyperparameter</a:t>
            </a:r>
            <a:r>
              <a:rPr lang="en-US" sz="1700" dirty="0">
                <a:solidFill>
                  <a:srgbClr val="1F497D"/>
                </a:solidFill>
              </a:rPr>
              <a:t> Tuning - Grid Search </a:t>
            </a:r>
            <a:endParaRPr lang="en-US" sz="1700" dirty="0" smtClean="0">
              <a:solidFill>
                <a:srgbClr val="1F497D"/>
              </a:solidFill>
            </a:endParaRPr>
          </a:p>
          <a:p>
            <a:pPr marL="533400" lvl="1" indent="-258763">
              <a:spcAft>
                <a:spcPts val="300"/>
              </a:spcAft>
              <a:buFont typeface="Wingdings" charset="2"/>
              <a:buChar char="Ø"/>
            </a:pPr>
            <a:r>
              <a:rPr lang="en-US" sz="1700" dirty="0" err="1" smtClean="0">
                <a:solidFill>
                  <a:srgbClr val="1F497D"/>
                </a:solidFill>
              </a:rPr>
              <a:t>etc</a:t>
            </a:r>
            <a:r>
              <a:rPr lang="is-IS" sz="1700" dirty="0" smtClean="0">
                <a:solidFill>
                  <a:srgbClr val="1F497D"/>
                </a:solidFill>
              </a:rPr>
              <a:t>…</a:t>
            </a:r>
            <a:endParaRPr lang="en-US" sz="1700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6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0610"/>
            <a:ext cx="8350202" cy="4876800"/>
          </a:xfrm>
        </p:spPr>
        <p:txBody>
          <a:bodyPr>
            <a:noAutofit/>
          </a:bodyPr>
          <a:lstStyle/>
          <a:p>
            <a:r>
              <a:rPr lang="en-US" sz="1700" dirty="0" smtClean="0">
                <a:solidFill>
                  <a:schemeClr val="tx2"/>
                </a:solidFill>
              </a:rPr>
              <a:t>In 2016 there were </a:t>
            </a:r>
            <a:r>
              <a:rPr lang="en-US" sz="1700" dirty="0" smtClean="0">
                <a:solidFill>
                  <a:schemeClr val="tx2"/>
                </a:solidFill>
              </a:rPr>
              <a:t>over 25,000 </a:t>
            </a:r>
            <a:r>
              <a:rPr lang="en-US" sz="1700" dirty="0" smtClean="0">
                <a:solidFill>
                  <a:schemeClr val="tx2"/>
                </a:solidFill>
              </a:rPr>
              <a:t>traffic accidents on </a:t>
            </a:r>
            <a:r>
              <a:rPr lang="en-US" sz="1700" dirty="0" smtClean="0">
                <a:solidFill>
                  <a:schemeClr val="tx2"/>
                </a:solidFill>
              </a:rPr>
              <a:t>Greater London’s roads resulting </a:t>
            </a:r>
            <a:r>
              <a:rPr lang="en-US" sz="1700" dirty="0" smtClean="0">
                <a:solidFill>
                  <a:schemeClr val="tx2"/>
                </a:solidFill>
              </a:rPr>
              <a:t>in </a:t>
            </a:r>
            <a:r>
              <a:rPr lang="en-US" sz="1700" b="1" dirty="0" smtClean="0">
                <a:solidFill>
                  <a:schemeClr val="tx2"/>
                </a:solidFill>
              </a:rPr>
              <a:t>30,270 casualties</a:t>
            </a:r>
          </a:p>
          <a:p>
            <a:r>
              <a:rPr lang="en-US" sz="1700" b="1" dirty="0" smtClean="0">
                <a:solidFill>
                  <a:schemeClr val="tx2"/>
                </a:solidFill>
              </a:rPr>
              <a:t>8.3%</a:t>
            </a:r>
            <a:r>
              <a:rPr lang="en-US" sz="1700" dirty="0" smtClean="0">
                <a:solidFill>
                  <a:schemeClr val="tx2"/>
                </a:solidFill>
              </a:rPr>
              <a:t> (2,501) of those casualties were reported as having </a:t>
            </a:r>
            <a:r>
              <a:rPr lang="en-US" sz="1700" b="1" dirty="0" smtClean="0">
                <a:solidFill>
                  <a:schemeClr val="tx2"/>
                </a:solidFill>
              </a:rPr>
              <a:t>severe or fatal injuries </a:t>
            </a:r>
            <a:r>
              <a:rPr lang="en-US" sz="1700" dirty="0" smtClean="0">
                <a:solidFill>
                  <a:schemeClr val="tx2"/>
                </a:solidFill>
              </a:rPr>
              <a:t>requiring urgent medical attention</a:t>
            </a:r>
          </a:p>
          <a:p>
            <a:r>
              <a:rPr lang="en-US" sz="1700" dirty="0" smtClean="0">
                <a:solidFill>
                  <a:schemeClr val="tx2"/>
                </a:solidFill>
              </a:rPr>
              <a:t>Whilst severe casualty numbers have been decreasing, 2016 saw the highest level for 4 years prompting authorities to consider new preventative &amp; reactive measures</a:t>
            </a:r>
            <a:endParaRPr lang="en-US" sz="17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45180"/>
              </p:ext>
            </p:extLst>
          </p:nvPr>
        </p:nvGraphicFramePr>
        <p:xfrm>
          <a:off x="241300" y="3098800"/>
          <a:ext cx="86995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83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24711"/>
            <a:ext cx="8229600" cy="48768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1F497D"/>
                </a:solidFill>
              </a:rPr>
              <a:t>R</a:t>
            </a:r>
            <a:r>
              <a:rPr lang="en-US" sz="1700" dirty="0" smtClean="0">
                <a:solidFill>
                  <a:srgbClr val="1F497D"/>
                </a:solidFill>
              </a:rPr>
              <a:t>oad </a:t>
            </a:r>
            <a:r>
              <a:rPr lang="en-US" sz="1700" dirty="0" smtClean="0">
                <a:solidFill>
                  <a:srgbClr val="1F497D"/>
                </a:solidFill>
              </a:rPr>
              <a:t>safety funding in London is not </a:t>
            </a:r>
            <a:r>
              <a:rPr lang="en-US" sz="1700" dirty="0" smtClean="0">
                <a:solidFill>
                  <a:srgbClr val="1F497D"/>
                </a:solidFill>
              </a:rPr>
              <a:t>unlimited, therefore a targeted approach to accident prevention and reaction can be adopted to minimise </a:t>
            </a:r>
            <a:r>
              <a:rPr lang="en-US" sz="1700" dirty="0" smtClean="0">
                <a:solidFill>
                  <a:srgbClr val="1F497D"/>
                </a:solidFill>
              </a:rPr>
              <a:t>severe casualties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05957"/>
              </p:ext>
            </p:extLst>
          </p:nvPr>
        </p:nvGraphicFramePr>
        <p:xfrm>
          <a:off x="724394" y="2108199"/>
          <a:ext cx="7871348" cy="4206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306"/>
                <a:gridCol w="6424042"/>
              </a:tblGrid>
              <a:tr h="165100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Hypothesis</a:t>
                      </a:r>
                      <a:endParaRPr lang="en-US" sz="1400" dirty="0" smtClean="0">
                        <a:solidFill>
                          <a:srgbClr val="1F497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1F497D"/>
                          </a:solidFill>
                        </a:rPr>
                        <a:t>Preventative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: 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  <a:t>Road traffic safety measures can be designed to target roads who’s characteristics have a higher probability of severe accidents</a:t>
                      </a:r>
                      <a:b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</a:br>
                      <a:endParaRPr lang="en-US" sz="1400" dirty="0" smtClean="0">
                        <a:solidFill>
                          <a:srgbClr val="1F497D"/>
                        </a:solidFill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b="1" dirty="0" smtClean="0">
                          <a:solidFill>
                            <a:srgbClr val="1F497D"/>
                          </a:solidFill>
                        </a:rPr>
                        <a:t>Reactive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: Initial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  <a:t> feedback from emergency calls can be used to identify accidents more likely to result in severe casualties, thus prompting a substantial response from the emergency services</a:t>
                      </a:r>
                    </a:p>
                  </a:txBody>
                  <a:tcPr anchor="ctr"/>
                </a:tc>
              </a:tr>
              <a:tr h="1905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Assumptions</a:t>
                      </a:r>
                      <a:endParaRPr lang="en-US" sz="1400" dirty="0" smtClean="0">
                        <a:solidFill>
                          <a:srgbClr val="1F497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2016 data set is sufficient to predict future trends (ignoring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  <a:t> any changing factors such as road usage policy, vehicle safety improvements etc.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  <a:t>Sufficient and accurate accident data can be captured during emergency calls to influence targeted emergency response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  <a:t>Data extracted from the Transport for London website is complete and includes all non-severe / minor road accidents (to avoid sample bias)</a:t>
                      </a:r>
                    </a:p>
                  </a:txBody>
                  <a:tcPr anchor="ctr"/>
                </a:tc>
              </a:tr>
              <a:tr h="65028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Problem 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Supervised 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Single</a:t>
                      </a:r>
                      <a:r>
                        <a:rPr lang="en-US" sz="1400" baseline="0" dirty="0" smtClean="0">
                          <a:solidFill>
                            <a:srgbClr val="1F497D"/>
                          </a:solidFill>
                        </a:rPr>
                        <a:t>-Variable </a:t>
                      </a:r>
                      <a:r>
                        <a:rPr lang="en-US" sz="1400" dirty="0" smtClean="0">
                          <a:solidFill>
                            <a:srgbClr val="1F497D"/>
                          </a:solidFill>
                        </a:rPr>
                        <a:t>Classification (Logistic Regression)</a:t>
                      </a:r>
                      <a:endParaRPr lang="en-US" sz="1400" dirty="0" smtClean="0">
                        <a:solidFill>
                          <a:srgbClr val="1F497D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 </a:t>
            </a:r>
            <a:r>
              <a:rPr lang="en-US" sz="3200" dirty="0" smtClean="0"/>
              <a:t>Statement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27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52141"/>
            <a:ext cx="8229600" cy="48768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1F497D"/>
                </a:solidFill>
              </a:rPr>
              <a:t>T</a:t>
            </a:r>
            <a:r>
              <a:rPr lang="en-US" sz="1700" dirty="0" smtClean="0">
                <a:solidFill>
                  <a:srgbClr val="1F497D"/>
                </a:solidFill>
              </a:rPr>
              <a:t>raffic </a:t>
            </a:r>
            <a:r>
              <a:rPr lang="en-US" sz="1700" dirty="0" smtClean="0">
                <a:solidFill>
                  <a:srgbClr val="1F497D"/>
                </a:solidFill>
              </a:rPr>
              <a:t>accident data </a:t>
            </a:r>
            <a:r>
              <a:rPr lang="en-US" sz="1700" dirty="0" smtClean="0">
                <a:solidFill>
                  <a:srgbClr val="1F497D"/>
                </a:solidFill>
              </a:rPr>
              <a:t>taken </a:t>
            </a:r>
            <a:r>
              <a:rPr lang="en-US" sz="1700" dirty="0" smtClean="0">
                <a:solidFill>
                  <a:srgbClr val="1F497D"/>
                </a:solidFill>
              </a:rPr>
              <a:t>from Transport for London’s open data </a:t>
            </a:r>
            <a:r>
              <a:rPr lang="en-US" sz="1700" dirty="0" smtClean="0">
                <a:solidFill>
                  <a:srgbClr val="1F497D"/>
                </a:solidFill>
              </a:rPr>
              <a:t>source</a:t>
            </a:r>
          </a:p>
          <a:p>
            <a:endParaRPr lang="en-US" sz="1700" dirty="0">
              <a:solidFill>
                <a:srgbClr val="1F497D"/>
              </a:solidFill>
            </a:endParaRPr>
          </a:p>
          <a:p>
            <a:endParaRPr lang="en-US" sz="1700" dirty="0" smtClean="0">
              <a:solidFill>
                <a:srgbClr val="1F497D"/>
              </a:solidFill>
            </a:endParaRPr>
          </a:p>
          <a:p>
            <a:endParaRPr lang="en-US" sz="1700" dirty="0">
              <a:solidFill>
                <a:srgbClr val="1F497D"/>
              </a:solidFill>
            </a:endParaRPr>
          </a:p>
          <a:p>
            <a:endParaRPr lang="en-US" sz="1700" dirty="0" smtClean="0">
              <a:solidFill>
                <a:srgbClr val="1F497D"/>
              </a:solidFill>
            </a:endParaRPr>
          </a:p>
          <a:p>
            <a:endParaRPr lang="en-US" sz="1700" dirty="0">
              <a:solidFill>
                <a:srgbClr val="1F497D"/>
              </a:solidFill>
            </a:endParaRPr>
          </a:p>
          <a:p>
            <a:endParaRPr lang="en-US" sz="1700" dirty="0" smtClean="0">
              <a:solidFill>
                <a:srgbClr val="1F497D"/>
              </a:solidFill>
            </a:endParaRPr>
          </a:p>
          <a:p>
            <a:endParaRPr lang="en-US" sz="1700" dirty="0">
              <a:solidFill>
                <a:srgbClr val="1F497D"/>
              </a:solidFill>
            </a:endParaRPr>
          </a:p>
          <a:p>
            <a:endParaRPr lang="en-US" sz="1700" dirty="0" smtClean="0">
              <a:solidFill>
                <a:srgbClr val="1F497D"/>
              </a:solidFill>
            </a:endParaRPr>
          </a:p>
          <a:p>
            <a:endParaRPr lang="en-US" sz="1700" dirty="0" smtClean="0">
              <a:solidFill>
                <a:srgbClr val="1F497D"/>
              </a:solidFill>
            </a:endParaRPr>
          </a:p>
          <a:p>
            <a:r>
              <a:rPr lang="en-US" sz="1700" dirty="0" smtClean="0">
                <a:solidFill>
                  <a:srgbClr val="1F497D"/>
                </a:solidFill>
              </a:rPr>
              <a:t>Some Selected Features</a:t>
            </a:r>
            <a:r>
              <a:rPr lang="is-IS" sz="1700" dirty="0" smtClean="0">
                <a:solidFill>
                  <a:srgbClr val="1F497D"/>
                </a:solidFill>
              </a:rPr>
              <a:t>…....</a:t>
            </a:r>
            <a:endParaRPr lang="en-US" sz="1700" dirty="0">
              <a:solidFill>
                <a:srgbClr val="1F497D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37580"/>
              </p:ext>
            </p:extLst>
          </p:nvPr>
        </p:nvGraphicFramePr>
        <p:xfrm>
          <a:off x="762494" y="1713896"/>
          <a:ext cx="7871351" cy="23755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06"/>
                <a:gridCol w="2173514"/>
                <a:gridCol w="834572"/>
                <a:gridCol w="1754414"/>
                <a:gridCol w="1257300"/>
                <a:gridCol w="975745"/>
              </a:tblGrid>
              <a:tr h="48656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1F497D"/>
                          </a:solidFill>
                        </a:rPr>
                        <a:t>Data File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Target Variable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Features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Rows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Data Key / Index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4446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dirty="0" smtClean="0">
                          <a:solidFill>
                            <a:srgbClr val="1F497D"/>
                          </a:solidFill>
                        </a:rPr>
                        <a:t>Casualty </a:t>
                      </a:r>
                      <a:r>
                        <a:rPr lang="en-US" sz="1200" b="0" u="none" baseline="0" dirty="0" smtClean="0">
                          <a:solidFill>
                            <a:srgbClr val="1F497D"/>
                          </a:solidFill>
                        </a:rPr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1F497D"/>
                          </a:solidFill>
                        </a:rPr>
                        <a:t>List of casualties associated with road traffic accidents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Casualty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1F497D"/>
                          </a:solidFill>
                        </a:rPr>
                        <a:t>Unique Features = 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Common Features </a:t>
                      </a: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Fatal = 116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Serious = 2,385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Slight = 27,769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1F497D"/>
                          </a:solidFill>
                        </a:rPr>
                        <a:t>Total = 30,270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AREFNO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(Incident Reference number)</a:t>
                      </a:r>
                    </a:p>
                  </a:txBody>
                  <a:tcPr anchor="ctr"/>
                </a:tc>
              </a:tr>
              <a:tr h="944468">
                <a:tc>
                  <a:txBody>
                    <a:bodyPr/>
                    <a:lstStyle/>
                    <a:p>
                      <a:pPr marL="0" lvl="1" indent="0">
                        <a:buFont typeface="Arial"/>
                        <a:buNone/>
                      </a:pPr>
                      <a:r>
                        <a:rPr lang="en-US" sz="1200" b="0" u="none" dirty="0" smtClean="0">
                          <a:solidFill>
                            <a:srgbClr val="1F497D"/>
                          </a:solidFill>
                        </a:rPr>
                        <a:t>Attendant</a:t>
                      </a:r>
                      <a:r>
                        <a:rPr lang="en-US" sz="1200" b="0" u="none" baseline="0" dirty="0" smtClean="0">
                          <a:solidFill>
                            <a:srgbClr val="1F497D"/>
                          </a:solidFill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List of road traffic accidents including associated road characteristics, vehicles involved and casualties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1F497D"/>
                          </a:solidFill>
                        </a:rPr>
                        <a:t>Unique Features = 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Common Features = </a:t>
                      </a: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Fatal = 114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Serious = 2,289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1F497D"/>
                          </a:solidFill>
                        </a:rPr>
                        <a:t>Slight = 22,723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1F497D"/>
                          </a:solidFill>
                        </a:rPr>
                        <a:t>Total = 25,126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41768"/>
              </p:ext>
            </p:extLst>
          </p:nvPr>
        </p:nvGraphicFramePr>
        <p:xfrm>
          <a:off x="750267" y="4838699"/>
          <a:ext cx="3996685" cy="14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533"/>
                <a:gridCol w="959393"/>
                <a:gridCol w="2212759"/>
              </a:tblGrid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F497D"/>
                          </a:solidFill>
                          <a:latin typeface="+mn-lt"/>
                        </a:rPr>
                        <a:t>Data</a:t>
                      </a:r>
                      <a:r>
                        <a:rPr lang="en-US" sz="1000" b="1" baseline="0" dirty="0" smtClean="0">
                          <a:solidFill>
                            <a:srgbClr val="1F497D"/>
                          </a:solidFill>
                          <a:latin typeface="+mn-lt"/>
                        </a:rPr>
                        <a:t> Set</a:t>
                      </a:r>
                      <a:endParaRPr lang="en-US" sz="1000" b="1" dirty="0" smtClean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F497D"/>
                          </a:solidFill>
                          <a:latin typeface="+mn-lt"/>
                        </a:rPr>
                        <a:t>Feature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baseline="0" dirty="0" smtClean="0">
                          <a:solidFill>
                            <a:srgbClr val="1F497D"/>
                          </a:solidFill>
                          <a:latin typeface="+mn-lt"/>
                        </a:rPr>
                        <a:t>Details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Road Class 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Road Type Classification</a:t>
                      </a: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Speed Limit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Road Speed Limit</a:t>
                      </a: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Speed Limit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Road Speed Limit</a:t>
                      </a: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Junction</a:t>
                      </a:r>
                      <a:r>
                        <a:rPr lang="en-US" sz="10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en-US" sz="10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Type of Junction e.g. Single, </a:t>
                      </a:r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Multi</a:t>
                      </a:r>
                      <a:endParaRPr lang="en-US" sz="10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Ped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Crossing</a:t>
                      </a:r>
                      <a:endParaRPr lang="en-US" sz="10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Type of Crossing Facilities</a:t>
                      </a:r>
                    </a:p>
                  </a:txBody>
                  <a:tcPr marL="72000" marR="72000" marT="46800" marB="4680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70313"/>
              </p:ext>
            </p:extLst>
          </p:nvPr>
        </p:nvGraphicFramePr>
        <p:xfrm>
          <a:off x="4848553" y="4838699"/>
          <a:ext cx="3825547" cy="14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769"/>
                <a:gridCol w="853769"/>
                <a:gridCol w="2118009"/>
              </a:tblGrid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F497D"/>
                          </a:solidFill>
                          <a:latin typeface="+mn-lt"/>
                        </a:rPr>
                        <a:t>Data</a:t>
                      </a:r>
                      <a:r>
                        <a:rPr lang="en-US" sz="1000" b="1" baseline="0" dirty="0" smtClean="0">
                          <a:solidFill>
                            <a:srgbClr val="1F497D"/>
                          </a:solidFill>
                          <a:latin typeface="+mn-lt"/>
                        </a:rPr>
                        <a:t> Set</a:t>
                      </a:r>
                      <a:endParaRPr lang="en-US" sz="1000" b="1" dirty="0" smtClean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F497D"/>
                          </a:solidFill>
                          <a:latin typeface="+mn-lt"/>
                        </a:rPr>
                        <a:t>Feature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baseline="0" dirty="0" smtClean="0">
                          <a:solidFill>
                            <a:srgbClr val="1F497D"/>
                          </a:solidFill>
                          <a:latin typeface="+mn-lt"/>
                        </a:rPr>
                        <a:t>Details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Light</a:t>
                      </a:r>
                      <a:endParaRPr lang="en-US" sz="10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Light Conditions at time of incident</a:t>
                      </a: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Conditions </a:t>
                      </a:r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at time of incident</a:t>
                      </a: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Attendant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US" sz="10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Type of Road Surface &amp; Condition</a:t>
                      </a: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Casualty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Restriction</a:t>
                      </a:r>
                      <a:endParaRPr lang="en-US" sz="10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Vehicle </a:t>
                      </a:r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in an unauthorised </a:t>
                      </a:r>
                      <a:r>
                        <a:rPr lang="en-US" sz="1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lane?</a:t>
                      </a:r>
                      <a:endParaRPr lang="en-US" sz="10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46800" marB="46800" anchor="ctr"/>
                </a:tc>
              </a:tr>
              <a:tr h="1237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F497D"/>
                          </a:solidFill>
                          <a:latin typeface="+mn-lt"/>
                        </a:rPr>
                        <a:t>Casualty</a:t>
                      </a:r>
                    </a:p>
                  </a:txBody>
                  <a:tcPr marL="72000" marR="72000" marT="46800" marB="468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Driver Age</a:t>
                      </a:r>
                    </a:p>
                  </a:txBody>
                  <a:tcPr marL="72000" marR="72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Age of the Driver</a:t>
                      </a:r>
                    </a:p>
                  </a:txBody>
                  <a:tcPr marL="72000" marR="72000" marT="46800" marB="468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4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Exploratory Data Analysis (EDA)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111500"/>
            <a:ext cx="4826000" cy="344029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b="1" u="sng" dirty="0" smtClean="0">
                <a:solidFill>
                  <a:srgbClr val="1F497D"/>
                </a:solidFill>
              </a:rPr>
              <a:t>Highlights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1F497D"/>
                </a:solidFill>
              </a:rPr>
              <a:t>Data frame full populated with no null values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1F497D"/>
                </a:solidFill>
              </a:rPr>
              <a:t>Majority of features not numeric, requiring significant data cleanup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1F497D"/>
                </a:solidFill>
              </a:rPr>
              <a:t>Standardization / consolidation of categorical data used to reduce model complexity especially following one hot coding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5600" y="1385787"/>
            <a:ext cx="3365500" cy="5216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1F497D"/>
                </a:solidFill>
              </a:rPr>
              <a:t>AREFNO	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Borough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 err="1">
                <a:solidFill>
                  <a:srgbClr val="1F497D"/>
                </a:solidFill>
              </a:rPr>
              <a:t>Boro</a:t>
            </a:r>
            <a:r>
              <a:rPr lang="en-US" sz="900" dirty="0">
                <a:solidFill>
                  <a:srgbClr val="1F497D"/>
                </a:solidFill>
              </a:rPr>
              <a:t>   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Easting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Northing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CREFNO 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Casualty Class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Casualty Sex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Casualty Age (Banded)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Casualty Age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No. of Casualties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Casualty Severity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Ped. Location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Ped. Movement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Mode of Travel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Location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Accident Severity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No. of Casualties in Acc.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No. of Vehicles in Acc.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Accident Date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Day    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Time   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Highway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Road Class 1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Road No. 1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Road Type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Speed Limit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Junction Detail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Junction Control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Road Class 2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Road No. 2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int64</a:t>
            </a:r>
          </a:p>
          <a:p>
            <a:r>
              <a:rPr lang="en-US" sz="900" dirty="0">
                <a:solidFill>
                  <a:srgbClr val="1F497D"/>
                </a:solidFill>
              </a:rPr>
              <a:t>Ped. Crossing Decoded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Light Conditions (Banded)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Weather   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Road Surface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Special Conditions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object</a:t>
            </a:r>
          </a:p>
          <a:p>
            <a:r>
              <a:rPr lang="en-US" sz="900" dirty="0">
                <a:solidFill>
                  <a:srgbClr val="1F497D"/>
                </a:solidFill>
              </a:rPr>
              <a:t>C/W Hazard                   </a:t>
            </a:r>
            <a:r>
              <a:rPr lang="en-US" sz="900" dirty="0" smtClean="0">
                <a:solidFill>
                  <a:srgbClr val="1F497D"/>
                </a:solidFill>
              </a:rPr>
              <a:t>	30270 </a:t>
            </a:r>
            <a:r>
              <a:rPr lang="en-US" sz="900" dirty="0">
                <a:solidFill>
                  <a:srgbClr val="1F497D"/>
                </a:solidFill>
              </a:rPr>
              <a:t>non-null </a:t>
            </a:r>
            <a:r>
              <a:rPr lang="en-US" sz="900" dirty="0" smtClean="0">
                <a:solidFill>
                  <a:srgbClr val="1F497D"/>
                </a:solidFill>
              </a:rPr>
              <a:t>object</a:t>
            </a:r>
            <a:endParaRPr lang="en-US" sz="9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379465"/>
            <a:ext cx="4826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497D"/>
                </a:solidFill>
              </a:rPr>
              <a:t>--- Features &amp; Data Types ---</a:t>
            </a:r>
          </a:p>
          <a:p>
            <a:r>
              <a:rPr lang="en-US" sz="1600" dirty="0">
                <a:solidFill>
                  <a:srgbClr val="1F497D"/>
                </a:solidFill>
              </a:rPr>
              <a:t>&lt;class '</a:t>
            </a:r>
            <a:r>
              <a:rPr lang="en-US" sz="1600" dirty="0" err="1">
                <a:solidFill>
                  <a:srgbClr val="1F497D"/>
                </a:solidFill>
              </a:rPr>
              <a:t>pandas.core.frame.DataFrame</a:t>
            </a:r>
            <a:r>
              <a:rPr lang="en-US" sz="1600" dirty="0">
                <a:solidFill>
                  <a:srgbClr val="1F497D"/>
                </a:solidFill>
              </a:rPr>
              <a:t>'&gt;</a:t>
            </a:r>
          </a:p>
          <a:p>
            <a:r>
              <a:rPr lang="en-US" sz="1600" dirty="0" smtClean="0">
                <a:solidFill>
                  <a:srgbClr val="1F497D"/>
                </a:solidFill>
              </a:rPr>
              <a:t>Range Index</a:t>
            </a:r>
            <a:r>
              <a:rPr lang="en-US" sz="1600" dirty="0">
                <a:solidFill>
                  <a:srgbClr val="1F497D"/>
                </a:solidFill>
              </a:rPr>
              <a:t>: 30270 entries, 0 to 30269</a:t>
            </a:r>
          </a:p>
          <a:p>
            <a:r>
              <a:rPr lang="en-US" sz="1600" dirty="0">
                <a:solidFill>
                  <a:srgbClr val="1F497D"/>
                </a:solidFill>
              </a:rPr>
              <a:t>Data columns (total 37 columns):</a:t>
            </a:r>
          </a:p>
          <a:p>
            <a:r>
              <a:rPr lang="en-US" sz="1600" dirty="0" err="1">
                <a:solidFill>
                  <a:srgbClr val="1F497D"/>
                </a:solidFill>
              </a:rPr>
              <a:t>dtypes</a:t>
            </a:r>
            <a:r>
              <a:rPr lang="en-US" sz="1600" dirty="0">
                <a:solidFill>
                  <a:srgbClr val="1F497D"/>
                </a:solidFill>
              </a:rPr>
              <a:t>: int64(11), object(26)</a:t>
            </a:r>
          </a:p>
          <a:p>
            <a:r>
              <a:rPr lang="en-US" sz="1600" dirty="0">
                <a:solidFill>
                  <a:srgbClr val="1F497D"/>
                </a:solidFill>
              </a:rPr>
              <a:t>memory usage: 8.5+ </a:t>
            </a:r>
            <a:r>
              <a:rPr lang="en-US" sz="1600" dirty="0" smtClean="0">
                <a:solidFill>
                  <a:srgbClr val="1F497D"/>
                </a:solidFill>
              </a:rPr>
              <a:t>MB</a:t>
            </a:r>
            <a:endParaRPr lang="en-US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7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0610"/>
            <a:ext cx="8350202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1F497D"/>
                </a:solidFill>
              </a:rPr>
              <a:t>Step 1: User removed features (36 down to 24 features)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1F497D"/>
                </a:solidFill>
              </a:rPr>
              <a:t>Step 2: Automated Feature Selection</a:t>
            </a:r>
          </a:p>
          <a:p>
            <a:pPr marL="355600" indent="-177800"/>
            <a:r>
              <a:rPr lang="en-US" sz="1400" dirty="0" smtClean="0">
                <a:solidFill>
                  <a:srgbClr val="1F497D"/>
                </a:solidFill>
              </a:rPr>
              <a:t>Remove Features </a:t>
            </a:r>
            <a:r>
              <a:rPr lang="en-US" sz="1400" dirty="0">
                <a:solidFill>
                  <a:srgbClr val="1F497D"/>
                </a:solidFill>
              </a:rPr>
              <a:t>with missing values in more than 50% of </a:t>
            </a:r>
            <a:r>
              <a:rPr lang="en-US" sz="1400" dirty="0" smtClean="0">
                <a:solidFill>
                  <a:srgbClr val="1F497D"/>
                </a:solidFill>
              </a:rPr>
              <a:t>rows </a:t>
            </a:r>
            <a:r>
              <a:rPr lang="en-US" sz="1400" b="1" dirty="0" smtClean="0">
                <a:solidFill>
                  <a:srgbClr val="1F497D"/>
                </a:solidFill>
              </a:rPr>
              <a:t>(0)</a:t>
            </a:r>
          </a:p>
          <a:p>
            <a:pPr marL="355600" indent="-177800"/>
            <a:r>
              <a:rPr lang="en-US" sz="1400" dirty="0" smtClean="0">
                <a:solidFill>
                  <a:srgbClr val="1F497D"/>
                </a:solidFill>
              </a:rPr>
              <a:t>Remove Features </a:t>
            </a:r>
            <a:r>
              <a:rPr lang="en-US" sz="1400" dirty="0">
                <a:solidFill>
                  <a:srgbClr val="1F497D"/>
                </a:solidFill>
              </a:rPr>
              <a:t>with a correlation magnitude greater than </a:t>
            </a:r>
            <a:r>
              <a:rPr lang="en-US" sz="1400" dirty="0" smtClean="0">
                <a:solidFill>
                  <a:srgbClr val="1F497D"/>
                </a:solidFill>
              </a:rPr>
              <a:t>0.95 </a:t>
            </a:r>
            <a:r>
              <a:rPr lang="en-US" sz="1400" b="1" dirty="0" smtClean="0">
                <a:solidFill>
                  <a:srgbClr val="1F497D"/>
                </a:solidFill>
              </a:rPr>
              <a:t>(7)</a:t>
            </a:r>
          </a:p>
          <a:p>
            <a:pPr marL="355600" indent="-177800"/>
            <a:r>
              <a:rPr lang="en-US" sz="1400" dirty="0" smtClean="0">
                <a:solidFill>
                  <a:srgbClr val="1F497D"/>
                </a:solidFill>
              </a:rPr>
              <a:t>Remove Low or Zero </a:t>
            </a:r>
            <a:r>
              <a:rPr lang="en-US" sz="1400" dirty="0">
                <a:solidFill>
                  <a:srgbClr val="1F497D"/>
                </a:solidFill>
              </a:rPr>
              <a:t>importance </a:t>
            </a:r>
            <a:r>
              <a:rPr lang="en-US" sz="1400" dirty="0" smtClean="0">
                <a:solidFill>
                  <a:srgbClr val="1F497D"/>
                </a:solidFill>
              </a:rPr>
              <a:t>Features </a:t>
            </a:r>
            <a:r>
              <a:rPr lang="en-US" sz="1400" b="1" dirty="0" smtClean="0">
                <a:solidFill>
                  <a:srgbClr val="1F497D"/>
                </a:solidFill>
              </a:rPr>
              <a:t>(+5)</a:t>
            </a:r>
          </a:p>
          <a:p>
            <a:pPr marL="355600" indent="-177800"/>
            <a:r>
              <a:rPr lang="en-US" sz="1400" dirty="0" smtClean="0">
                <a:solidFill>
                  <a:srgbClr val="1F497D"/>
                </a:solidFill>
              </a:rPr>
              <a:t>Remove Features </a:t>
            </a:r>
            <a:r>
              <a:rPr lang="en-US" sz="1400" dirty="0">
                <a:solidFill>
                  <a:srgbClr val="1F497D"/>
                </a:solidFill>
              </a:rPr>
              <a:t>with single unique </a:t>
            </a:r>
            <a:r>
              <a:rPr lang="en-US" sz="1400" dirty="0" smtClean="0">
                <a:solidFill>
                  <a:srgbClr val="1F497D"/>
                </a:solidFill>
              </a:rPr>
              <a:t>values </a:t>
            </a:r>
            <a:r>
              <a:rPr lang="en-US" sz="1400" b="1" dirty="0" smtClean="0">
                <a:solidFill>
                  <a:srgbClr val="1F497D"/>
                </a:solidFill>
              </a:rPr>
              <a:t>(+20)</a:t>
            </a:r>
            <a:endParaRPr lang="en-US" sz="1400" b="1" dirty="0">
              <a:solidFill>
                <a:srgbClr val="1F497D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64817227"/>
              </p:ext>
            </p:extLst>
          </p:nvPr>
        </p:nvGraphicFramePr>
        <p:xfrm>
          <a:off x="1016000" y="2852664"/>
          <a:ext cx="3505200" cy="3814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66499121"/>
              </p:ext>
            </p:extLst>
          </p:nvPr>
        </p:nvGraphicFramePr>
        <p:xfrm>
          <a:off x="4789452" y="2959100"/>
          <a:ext cx="3505200" cy="370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0600" y="4567165"/>
            <a:ext cx="6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F497D"/>
                </a:solidFill>
              </a:rPr>
              <a:t>107</a:t>
            </a:r>
            <a:endParaRPr lang="en-US" sz="2400" b="1" dirty="0">
              <a:solidFill>
                <a:srgbClr val="1F497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4529065"/>
            <a:ext cx="6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F497D"/>
                </a:solidFill>
              </a:rPr>
              <a:t>75</a:t>
            </a:r>
            <a:endParaRPr lang="en-US" sz="2400" b="1" dirty="0">
              <a:solidFill>
                <a:srgbClr val="1F497D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43400" y="3644900"/>
            <a:ext cx="406400" cy="2260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3687" y="2671887"/>
            <a:ext cx="1616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Correlation &gt; 0.95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559605" y="3035300"/>
            <a:ext cx="1167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Low / Zero Importance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218452" y="3931133"/>
            <a:ext cx="7842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Single Unique Values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58000" y="2979664"/>
            <a:ext cx="63500" cy="30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02500" y="3289300"/>
            <a:ext cx="254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23523" y="4292600"/>
            <a:ext cx="25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Imbalance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34110"/>
            <a:ext cx="8350202" cy="48768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Dataset: 91.7% Class 0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smtClean="0">
                <a:solidFill>
                  <a:schemeClr val="tx2"/>
                </a:solidFill>
              </a:rPr>
              <a:t>Non-Severe) / 8.3% Class 1 (Severe)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Approach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smtClean="0">
                <a:solidFill>
                  <a:schemeClr val="tx2"/>
                </a:solidFill>
              </a:rPr>
              <a:t>Over sampling based </a:t>
            </a:r>
            <a:r>
              <a:rPr lang="en-US" sz="1800" dirty="0">
                <a:solidFill>
                  <a:schemeClr val="tx2"/>
                </a:solidFill>
              </a:rPr>
              <a:t>on SMOTE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pic>
        <p:nvPicPr>
          <p:cNvPr id="3" name="Picture 2" descr="pca bef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147926"/>
            <a:ext cx="4089947" cy="3974084"/>
          </a:xfrm>
          <a:prstGeom prst="rect">
            <a:avLst/>
          </a:prstGeom>
        </p:spPr>
      </p:pic>
      <p:pic>
        <p:nvPicPr>
          <p:cNvPr id="5" name="Picture 4" descr="pca af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40" y="2122526"/>
            <a:ext cx="4118060" cy="400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61000" y="6202623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F497D"/>
                </a:solidFill>
              </a:rPr>
              <a:t>d</a:t>
            </a:r>
            <a:r>
              <a:rPr lang="en-US" sz="1200" dirty="0" smtClean="0">
                <a:solidFill>
                  <a:srgbClr val="1F497D"/>
                </a:solidFill>
              </a:rPr>
              <a:t>f.shape</a:t>
            </a:r>
            <a:endParaRPr lang="en-US" sz="1200" dirty="0">
              <a:solidFill>
                <a:srgbClr val="1F497D"/>
              </a:solidFill>
            </a:endParaRPr>
          </a:p>
          <a:p>
            <a:pPr algn="ctr"/>
            <a:r>
              <a:rPr lang="is-IS" sz="1200" dirty="0">
                <a:solidFill>
                  <a:srgbClr val="1F497D"/>
                </a:solidFill>
              </a:rPr>
              <a:t>[(0, 27769), (1, 27769)</a:t>
            </a:r>
            <a:r>
              <a:rPr lang="is-IS" sz="1200" dirty="0" smtClean="0">
                <a:solidFill>
                  <a:srgbClr val="1F497D"/>
                </a:solidFill>
              </a:rPr>
              <a:t>]  /  (</a:t>
            </a:r>
            <a:r>
              <a:rPr lang="is-IS" sz="1200" dirty="0">
                <a:solidFill>
                  <a:srgbClr val="1F497D"/>
                </a:solidFill>
              </a:rPr>
              <a:t>55538, 73</a:t>
            </a:r>
            <a:r>
              <a:rPr lang="is-IS" sz="1200" dirty="0" smtClean="0">
                <a:solidFill>
                  <a:srgbClr val="1F497D"/>
                </a:solidFill>
              </a:rPr>
              <a:t>)</a:t>
            </a:r>
            <a:endParaRPr lang="is-IS" sz="12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6202623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F497D"/>
                </a:solidFill>
              </a:rPr>
              <a:t>d</a:t>
            </a:r>
            <a:r>
              <a:rPr lang="en-US" sz="1200" dirty="0" smtClean="0">
                <a:solidFill>
                  <a:srgbClr val="1F497D"/>
                </a:solidFill>
              </a:rPr>
              <a:t>f.shape</a:t>
            </a:r>
            <a:endParaRPr lang="en-US" sz="1200" dirty="0">
              <a:solidFill>
                <a:srgbClr val="1F497D"/>
              </a:solidFill>
            </a:endParaRPr>
          </a:p>
          <a:p>
            <a:pPr algn="ctr"/>
            <a:r>
              <a:rPr lang="is-IS" sz="1200" dirty="0">
                <a:solidFill>
                  <a:srgbClr val="1F497D"/>
                </a:solidFill>
              </a:rPr>
              <a:t>[(0, </a:t>
            </a:r>
            <a:r>
              <a:rPr lang="is-IS" sz="1200" dirty="0" smtClean="0">
                <a:solidFill>
                  <a:srgbClr val="1F497D"/>
                </a:solidFill>
              </a:rPr>
              <a:t>27769)</a:t>
            </a:r>
            <a:r>
              <a:rPr lang="is-IS" sz="1200" dirty="0">
                <a:solidFill>
                  <a:srgbClr val="1F497D"/>
                </a:solidFill>
              </a:rPr>
              <a:t>, (1, </a:t>
            </a:r>
            <a:r>
              <a:rPr lang="is-IS" sz="1200" dirty="0" smtClean="0">
                <a:solidFill>
                  <a:srgbClr val="1F497D"/>
                </a:solidFill>
              </a:rPr>
              <a:t>2501)]  /  (30270, </a:t>
            </a:r>
            <a:r>
              <a:rPr lang="is-IS" sz="1200" dirty="0">
                <a:solidFill>
                  <a:srgbClr val="1F497D"/>
                </a:solidFill>
              </a:rPr>
              <a:t>73</a:t>
            </a:r>
            <a:r>
              <a:rPr lang="is-IS" sz="1200" dirty="0" smtClean="0">
                <a:solidFill>
                  <a:srgbClr val="1F497D"/>
                </a:solidFill>
              </a:rPr>
              <a:t>) </a:t>
            </a:r>
            <a:endParaRPr lang="is-IS" sz="12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6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Logistic Regression (TTSplit)</a:t>
            </a:r>
            <a:endParaRPr lang="en-US" sz="3200" dirty="0"/>
          </a:p>
        </p:txBody>
      </p:sp>
      <p:pic>
        <p:nvPicPr>
          <p:cNvPr id="9" name="Picture 8" descr="Screen Shot 2018-07-20 at 9.01.1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" t="10738" r="5391"/>
          <a:stretch/>
        </p:blipFill>
        <p:spPr>
          <a:xfrm>
            <a:off x="542759" y="1295400"/>
            <a:ext cx="8420764" cy="52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6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65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 Accuracy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0610"/>
            <a:ext cx="8350202" cy="48768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1F497D"/>
                </a:solidFill>
              </a:rPr>
              <a:t>Initial Accuracy Score: </a:t>
            </a:r>
            <a:r>
              <a:rPr lang="en-US" sz="1800" b="1" dirty="0" smtClean="0">
                <a:solidFill>
                  <a:srgbClr val="1F497D"/>
                </a:solidFill>
              </a:rPr>
              <a:t>67.49%</a:t>
            </a:r>
          </a:p>
          <a:p>
            <a:r>
              <a:rPr lang="en-US" sz="1800" dirty="0" smtClean="0">
                <a:solidFill>
                  <a:srgbClr val="1F497D"/>
                </a:solidFill>
              </a:rPr>
              <a:t>Confusion Matrices: </a:t>
            </a:r>
            <a:r>
              <a:rPr lang="en-US" sz="1800" b="1" dirty="0" smtClean="0">
                <a:solidFill>
                  <a:srgbClr val="1F497D"/>
                </a:solidFill>
              </a:rPr>
              <a:t>Array ([[4222, 2748],[1769, 5146]])</a:t>
            </a:r>
          </a:p>
          <a:p>
            <a:r>
              <a:rPr lang="en-US" sz="1800" dirty="0" smtClean="0">
                <a:solidFill>
                  <a:srgbClr val="1F497D"/>
                </a:solidFill>
              </a:rPr>
              <a:t>ROC: </a:t>
            </a:r>
            <a:r>
              <a:rPr lang="en-US" sz="1800" b="1" dirty="0" smtClean="0">
                <a:solidFill>
                  <a:srgbClr val="1F497D"/>
                </a:solidFill>
              </a:rPr>
              <a:t>0.675</a:t>
            </a:r>
          </a:p>
          <a:p>
            <a:r>
              <a:rPr lang="en-US" sz="1800" dirty="0" smtClean="0">
                <a:solidFill>
                  <a:srgbClr val="1F497D"/>
                </a:solidFill>
              </a:rPr>
              <a:t>Log loss: </a:t>
            </a:r>
            <a:r>
              <a:rPr lang="en-US" sz="1800" b="1" dirty="0" smtClean="0">
                <a:solidFill>
                  <a:srgbClr val="1F497D"/>
                </a:solidFill>
              </a:rPr>
              <a:t>11.24</a:t>
            </a:r>
            <a:br>
              <a:rPr lang="en-US" sz="1800" b="1" dirty="0" smtClean="0">
                <a:solidFill>
                  <a:srgbClr val="1F497D"/>
                </a:solidFill>
              </a:rPr>
            </a:br>
            <a:endParaRPr lang="en-US" sz="1800" b="1" dirty="0">
              <a:solidFill>
                <a:srgbClr val="1F497D"/>
              </a:solidFill>
            </a:endParaRPr>
          </a:p>
          <a:p>
            <a:r>
              <a:rPr lang="en-US" sz="1800" dirty="0" smtClean="0">
                <a:solidFill>
                  <a:srgbClr val="1F497D"/>
                </a:solidFill>
              </a:rPr>
              <a:t>Accuracy following Cross-Validation: </a:t>
            </a:r>
            <a:r>
              <a:rPr lang="en-US" sz="1800" b="1" dirty="0" smtClean="0">
                <a:solidFill>
                  <a:srgbClr val="1F497D"/>
                </a:solidFill>
              </a:rPr>
              <a:t>67.75%</a:t>
            </a:r>
          </a:p>
          <a:p>
            <a:endParaRPr lang="en-US" sz="1800" dirty="0">
              <a:solidFill>
                <a:srgbClr val="1F497D"/>
              </a:solidFill>
            </a:endParaRPr>
          </a:p>
          <a:p>
            <a:r>
              <a:rPr lang="en-US" sz="1800" dirty="0" smtClean="0">
                <a:solidFill>
                  <a:srgbClr val="1F497D"/>
                </a:solidFill>
              </a:rPr>
              <a:t>Regularization </a:t>
            </a:r>
            <a:r>
              <a:rPr lang="en-US" sz="1800" dirty="0">
                <a:solidFill>
                  <a:srgbClr val="1F497D"/>
                </a:solidFill>
              </a:rPr>
              <a:t>to optimize </a:t>
            </a:r>
            <a:r>
              <a:rPr lang="en-US" sz="1800" dirty="0" smtClean="0">
                <a:solidFill>
                  <a:srgbClr val="1F497D"/>
                </a:solidFill>
              </a:rPr>
              <a:t>model – from initial results (</a:t>
            </a:r>
            <a:r>
              <a:rPr lang="en-US" sz="1800" dirty="0" err="1" smtClean="0">
                <a:solidFill>
                  <a:srgbClr val="1F497D"/>
                </a:solidFill>
              </a:rPr>
              <a:t>cees</a:t>
            </a:r>
            <a:r>
              <a:rPr lang="en-US" sz="1800" dirty="0" smtClean="0">
                <a:solidFill>
                  <a:srgbClr val="1F497D"/>
                </a:solidFill>
              </a:rPr>
              <a:t> values)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230069287"/>
              </p:ext>
            </p:extLst>
          </p:nvPr>
        </p:nvGraphicFramePr>
        <p:xfrm>
          <a:off x="215900" y="3784600"/>
          <a:ext cx="8591502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26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3164</TotalTime>
  <Words>781</Words>
  <Application>Microsoft Macintosh PowerPoint</Application>
  <PresentationFormat>On-screen Show (4:3)</PresentationFormat>
  <Paragraphs>184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ROAD TRAFFIC ACCIDENTS FATALITY Prevention</vt:lpstr>
      <vt:lpstr>Introduction</vt:lpstr>
      <vt:lpstr>Problem Statement</vt:lpstr>
      <vt:lpstr>Data</vt:lpstr>
      <vt:lpstr>Exploratory Data Analysis (EDA)</vt:lpstr>
      <vt:lpstr>Feature Selection</vt:lpstr>
      <vt:lpstr>Data Imbalance</vt:lpstr>
      <vt:lpstr>Logistic Regression (TTSplit)</vt:lpstr>
      <vt:lpstr>Model Accuracy</vt:lpstr>
      <vt:lpstr>Recommendations &amp;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Brear</dc:creator>
  <cp:lastModifiedBy>Max Brear</cp:lastModifiedBy>
  <cp:revision>63</cp:revision>
  <dcterms:created xsi:type="dcterms:W3CDTF">2018-06-08T10:02:06Z</dcterms:created>
  <dcterms:modified xsi:type="dcterms:W3CDTF">2018-07-20T14:17:45Z</dcterms:modified>
</cp:coreProperties>
</file>