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70" r:id="rId3"/>
    <p:sldId id="273" r:id="rId4"/>
    <p:sldId id="274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114" autoAdjust="0"/>
  </p:normalViewPr>
  <p:slideViewPr>
    <p:cSldViewPr snapToGrid="0" snapToObjects="1">
      <p:cViewPr varScale="1">
        <p:scale>
          <a:sx n="97" d="100"/>
          <a:sy n="97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ROAD TRAFFIC Accident Prevention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London UK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Author: Max </a:t>
            </a:r>
            <a:r>
              <a:rPr lang="en-US" sz="1400" dirty="0" smtClean="0"/>
              <a:t>Brear</a:t>
            </a:r>
          </a:p>
          <a:p>
            <a:r>
              <a:rPr lang="en-US" sz="1400" dirty="0" smtClean="0"/>
              <a:t>Version: 0.2</a:t>
            </a:r>
          </a:p>
          <a:p>
            <a:r>
              <a:rPr lang="en-US" sz="1400" dirty="0" smtClean="0"/>
              <a:t>Last Updated: 22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80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2: Brief</a:t>
            </a:r>
            <a:endParaRPr lang="en-US" sz="3200" dirty="0"/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472866" y="1365524"/>
            <a:ext cx="8213933" cy="497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Perform EDA on your </a:t>
            </a:r>
            <a:r>
              <a:rPr lang="en-US" sz="1400" dirty="0" smtClean="0"/>
              <a:t>dataset</a:t>
            </a:r>
          </a:p>
          <a:p>
            <a:r>
              <a:rPr lang="en-US" sz="1400" dirty="0" smtClean="0"/>
              <a:t>Exploratory </a:t>
            </a:r>
            <a:r>
              <a:rPr lang="en-US" sz="1400" dirty="0"/>
              <a:t>data analysis is a crucial step in any data workflow. Create a Jupyter Notebook that explores your data mathematically and visually. Explore features, apply descriptive statistics, look at distributions, and determine how to handle sampling or any missing </a:t>
            </a:r>
            <a:r>
              <a:rPr lang="en-US" sz="1400" dirty="0" smtClean="0"/>
              <a:t>values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an exploratory data analysis notebook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Perform statistical analysis, along with any visualizations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Determine how to handle sampling or missing values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Clearly identify shortcomings, assumptions,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09761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3: Technical Notebook</a:t>
            </a:r>
            <a:endParaRPr lang="en-US" sz="3200" dirty="0"/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472866" y="1365524"/>
            <a:ext cx="8213933" cy="497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Build and document a working model, prototype, recommendation, or </a:t>
            </a:r>
            <a:r>
              <a:rPr lang="en-US" sz="1400" dirty="0" smtClean="0"/>
              <a:t>solution</a:t>
            </a:r>
          </a:p>
          <a:p>
            <a:r>
              <a:rPr lang="en-US" sz="1400" dirty="0" smtClean="0"/>
              <a:t>Develop </a:t>
            </a:r>
            <a:r>
              <a:rPr lang="en-US" sz="1400" dirty="0"/>
              <a:t>a prototype model or process to successfully resolve the business problem you've chosen. Document your work in a technical notebook that can be </a:t>
            </a:r>
            <a:r>
              <a:rPr lang="en-US" sz="1400" dirty="0" smtClean="0"/>
              <a:t>shared</a:t>
            </a:r>
          </a:p>
          <a:p>
            <a:r>
              <a:rPr lang="en-US" sz="1400" dirty="0" smtClean="0"/>
              <a:t>Build </a:t>
            </a:r>
            <a:r>
              <a:rPr lang="en-US" sz="1400" dirty="0"/>
              <a:t>upon your earlier analysis, following the performance metrics you established as part of your problem's evaluation criteria. Demonstrate your approach logically, </a:t>
            </a:r>
            <a:r>
              <a:rPr lang="en-US" sz="1400" dirty="0" smtClean="0"/>
              <a:t>inc. </a:t>
            </a:r>
            <a:r>
              <a:rPr lang="en-US" sz="1400" dirty="0"/>
              <a:t>all relevant code and data. Polish your notebook for peer audiences by cleanly formatting sections, headers, and descriptions in markdown. Include comments in any code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endParaRPr lang="en-US" sz="1400" dirty="0"/>
          </a:p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 detailed Jupyter Notebook with a summary of your analysis, approach, and evaluation metrics.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Clearly formatted structure with section headings and markdown descriptions.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Comments explaining your code.</a:t>
            </a:r>
          </a:p>
          <a:p>
            <a:pPr marL="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Note</a:t>
            </a:r>
            <a:r>
              <a:rPr lang="en-US" sz="1400" dirty="0"/>
              <a:t>: Here are some things to consider in your notebook: sample size, correlations, feature importance, unexplained variance or outliers, variable selection, train/test comparison, and any relationships between your target and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09761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4: Presentation</a:t>
            </a:r>
            <a:endParaRPr lang="en-US" sz="3200" dirty="0"/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472866" y="1365524"/>
            <a:ext cx="8213933" cy="497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Summarise and present </a:t>
            </a:r>
            <a:r>
              <a:rPr lang="en-US" sz="1400" dirty="0"/>
              <a:t>your findings to an audience that </a:t>
            </a:r>
            <a:r>
              <a:rPr lang="en-US" sz="1400" dirty="0" smtClean="0"/>
              <a:t>includes </a:t>
            </a:r>
            <a:r>
              <a:rPr lang="en-US" sz="1400" dirty="0"/>
              <a:t>non-technical </a:t>
            </a:r>
            <a:r>
              <a:rPr lang="en-US" sz="1400" dirty="0" smtClean="0"/>
              <a:t>exec </a:t>
            </a:r>
            <a:r>
              <a:rPr lang="en-US" sz="1400" dirty="0"/>
              <a:t>stakeholders. Summarize </a:t>
            </a:r>
            <a:r>
              <a:rPr lang="en-US" sz="1400" dirty="0" smtClean="0"/>
              <a:t>your </a:t>
            </a:r>
            <a:r>
              <a:rPr lang="en-US" sz="1400" dirty="0"/>
              <a:t>problem, </a:t>
            </a:r>
            <a:r>
              <a:rPr lang="en-US" sz="1400" dirty="0" smtClean="0"/>
              <a:t>approach </a:t>
            </a:r>
            <a:r>
              <a:rPr lang="en-US" sz="1400" dirty="0"/>
              <a:t>and recommendations in a manner that different levels of expertise will find informative and </a:t>
            </a:r>
            <a:r>
              <a:rPr lang="en-US" sz="1400" dirty="0" smtClean="0"/>
              <a:t>persuasive</a:t>
            </a:r>
          </a:p>
          <a:p>
            <a:r>
              <a:rPr lang="en-US" sz="1400" dirty="0" smtClean="0"/>
              <a:t>Create </a:t>
            </a:r>
            <a:r>
              <a:rPr lang="en-US" sz="1400" dirty="0"/>
              <a:t>a presentation that walks through your goals, approach, </a:t>
            </a:r>
            <a:r>
              <a:rPr lang="en-US" sz="1400" dirty="0" smtClean="0"/>
              <a:t>results </a:t>
            </a:r>
            <a:r>
              <a:rPr lang="en-US" sz="1400" dirty="0"/>
              <a:t>and recommendations. Keep slides simple </a:t>
            </a:r>
            <a:r>
              <a:rPr lang="en-US" sz="1400" dirty="0" smtClean="0"/>
              <a:t>(max 2</a:t>
            </a:r>
            <a:r>
              <a:rPr lang="en-US" sz="1400" dirty="0"/>
              <a:t>-3 pieces of information per </a:t>
            </a:r>
            <a:r>
              <a:rPr lang="en-US" sz="1400" dirty="0" smtClean="0"/>
              <a:t>slide)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Optional</a:t>
            </a:r>
            <a:r>
              <a:rPr lang="en-US" sz="1400" dirty="0"/>
              <a:t>: try any of the following: creating an interactive demo of your model in action, explaining how you would deploy your model in a production environment, or discussing how to evaluate your solution's performance over </a:t>
            </a:r>
            <a:r>
              <a:rPr lang="en-US" sz="1400" dirty="0" smtClean="0"/>
              <a:t>time</a:t>
            </a:r>
            <a:br>
              <a:rPr lang="en-US" sz="1400" dirty="0" smtClean="0"/>
            </a:br>
            <a:endParaRPr lang="en-US" sz="1400" dirty="0"/>
          </a:p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Detailed presentation for non-technical </a:t>
            </a:r>
            <a:r>
              <a:rPr lang="en-US" sz="1400" dirty="0" smtClean="0"/>
              <a:t>audience</a:t>
            </a: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Your presentation should </a:t>
            </a:r>
            <a:r>
              <a:rPr lang="en-US" sz="1400" dirty="0" smtClean="0"/>
              <a:t>include:</a:t>
            </a:r>
          </a:p>
          <a:p>
            <a:pPr marL="534988" lvl="1" indent="-174625"/>
            <a:r>
              <a:rPr lang="en-US" sz="1200" dirty="0" smtClean="0"/>
              <a:t>A </a:t>
            </a:r>
            <a:r>
              <a:rPr lang="en-US" sz="1200" dirty="0"/>
              <a:t>problem </a:t>
            </a:r>
            <a:r>
              <a:rPr lang="en-US" sz="1200" dirty="0" smtClean="0"/>
              <a:t>statement</a:t>
            </a:r>
          </a:p>
          <a:p>
            <a:pPr marL="534988" lvl="1" indent="-174625"/>
            <a:r>
              <a:rPr lang="en-US" sz="1200" dirty="0"/>
              <a:t>M</a:t>
            </a:r>
            <a:r>
              <a:rPr lang="en-US" sz="1200" dirty="0" smtClean="0"/>
              <a:t>etrics </a:t>
            </a:r>
            <a:r>
              <a:rPr lang="en-US" sz="1200" dirty="0"/>
              <a:t>and </a:t>
            </a:r>
            <a:r>
              <a:rPr lang="en-US" sz="1200" dirty="0" smtClean="0"/>
              <a:t>assumptions</a:t>
            </a:r>
          </a:p>
          <a:p>
            <a:pPr marL="534988" lvl="1" indent="-174625"/>
            <a:r>
              <a:rPr lang="en-US" sz="1200" dirty="0" smtClean="0"/>
              <a:t>Approach </a:t>
            </a:r>
            <a:r>
              <a:rPr lang="en-US" sz="1200" dirty="0"/>
              <a:t>and </a:t>
            </a:r>
            <a:r>
              <a:rPr lang="en-US" sz="1200" dirty="0" smtClean="0"/>
              <a:t>process</a:t>
            </a:r>
          </a:p>
          <a:p>
            <a:pPr marL="534988" lvl="1" indent="-174625"/>
            <a:r>
              <a:rPr lang="en-US" sz="1200" dirty="0" smtClean="0"/>
              <a:t>Your </a:t>
            </a:r>
            <a:r>
              <a:rPr lang="en-US" sz="1200" dirty="0"/>
              <a:t>model or </a:t>
            </a:r>
            <a:r>
              <a:rPr lang="en-US" sz="1200" dirty="0" smtClean="0"/>
              <a:t>solution</a:t>
            </a:r>
          </a:p>
          <a:p>
            <a:pPr marL="534988" lvl="1" indent="-174625"/>
            <a:r>
              <a:rPr lang="en-US" sz="1200" dirty="0" smtClean="0"/>
              <a:t>Performance </a:t>
            </a:r>
            <a:r>
              <a:rPr lang="en-US" sz="1200" dirty="0"/>
              <a:t>evaluation (how your approach compares to your original success metrics</a:t>
            </a:r>
            <a:r>
              <a:rPr lang="en-US" sz="1200" dirty="0" smtClean="0"/>
              <a:t>)</a:t>
            </a:r>
            <a:endParaRPr lang="en-US" sz="1200" dirty="0"/>
          </a:p>
          <a:p>
            <a:pPr marL="534988" lvl="1" indent="-174625"/>
            <a:r>
              <a:rPr lang="en-US" sz="1200" dirty="0" smtClean="0"/>
              <a:t>Impact </a:t>
            </a:r>
            <a:r>
              <a:rPr lang="en-US" sz="1200" dirty="0"/>
              <a:t>of your </a:t>
            </a:r>
            <a:r>
              <a:rPr lang="en-US" sz="1200" dirty="0" smtClean="0"/>
              <a:t>findings</a:t>
            </a:r>
          </a:p>
          <a:p>
            <a:pPr marL="534988" lvl="1" indent="-174625"/>
            <a:r>
              <a:rPr lang="en-US" sz="1200" dirty="0" smtClean="0"/>
              <a:t>Recommendations or </a:t>
            </a:r>
            <a:r>
              <a:rPr lang="en-US" sz="1200" dirty="0"/>
              <a:t>next </a:t>
            </a:r>
            <a:r>
              <a:rPr lang="en-US" sz="1200" dirty="0" smtClean="0"/>
              <a:t>steps</a:t>
            </a:r>
            <a:endParaRPr lang="en-US" sz="1200" dirty="0"/>
          </a:p>
          <a:p>
            <a:pPr marL="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Optional</a:t>
            </a:r>
            <a:r>
              <a:rPr lang="en-US" sz="1400" dirty="0"/>
              <a:t>: Create/host an interactive demo of your model, explain how to deploy your model, or describe how you would evaluate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20976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34110"/>
            <a:ext cx="8350202" cy="4876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2016 there were 25,126 traffic accidents on London’s road network resulting in over 30,000 </a:t>
            </a:r>
            <a:r>
              <a:rPr lang="en-US" sz="1800" dirty="0" smtClean="0"/>
              <a:t>casualties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Whilst accident numbers have remained relatively static since 2005 there has been a recent increase in the number of </a:t>
            </a:r>
            <a:r>
              <a:rPr lang="en-US" sz="1800" dirty="0" smtClean="0"/>
              <a:t>accident casualties </a:t>
            </a:r>
            <a:r>
              <a:rPr lang="en-US" sz="1800" dirty="0" smtClean="0"/>
              <a:t>being classified with either severe or fatal injuries:</a:t>
            </a:r>
          </a:p>
          <a:p>
            <a:pPr lvl="1"/>
            <a:r>
              <a:rPr lang="en-US" sz="1800" dirty="0" smtClean="0"/>
              <a:t>2016: </a:t>
            </a:r>
            <a:r>
              <a:rPr lang="en-US" sz="1800" b="1" dirty="0"/>
              <a:t>2,501</a:t>
            </a:r>
            <a:r>
              <a:rPr lang="en-US" sz="1800" dirty="0"/>
              <a:t> </a:t>
            </a:r>
            <a:r>
              <a:rPr lang="en-US" sz="1800" dirty="0" smtClean="0"/>
              <a:t>classified </a:t>
            </a:r>
            <a:r>
              <a:rPr lang="en-US" sz="1800" dirty="0"/>
              <a:t>as severe or </a:t>
            </a:r>
            <a:r>
              <a:rPr lang="en-US" sz="1800" dirty="0" smtClean="0"/>
              <a:t>fatal </a:t>
            </a:r>
            <a:r>
              <a:rPr lang="en-US" sz="1800" dirty="0"/>
              <a:t>(</a:t>
            </a:r>
            <a:r>
              <a:rPr lang="en-US" sz="1800" dirty="0" smtClean="0"/>
              <a:t>8.3% </a:t>
            </a:r>
            <a:r>
              <a:rPr lang="en-US" sz="1800" dirty="0"/>
              <a:t>of total </a:t>
            </a:r>
            <a:r>
              <a:rPr lang="en-US" sz="1800" dirty="0" smtClean="0"/>
              <a:t>casualties) </a:t>
            </a:r>
          </a:p>
          <a:p>
            <a:pPr lvl="1"/>
            <a:r>
              <a:rPr lang="en-US" sz="1800" dirty="0" smtClean="0"/>
              <a:t>2015: </a:t>
            </a:r>
            <a:r>
              <a:rPr lang="en-US" sz="1800" b="1" dirty="0" smtClean="0"/>
              <a:t>2,092</a:t>
            </a:r>
            <a:r>
              <a:rPr lang="en-US" sz="1800" dirty="0" smtClean="0"/>
              <a:t> classified as severe or fatal (6.9% of total casualties)</a:t>
            </a:r>
            <a:endParaRPr lang="en-US" sz="1800" dirty="0"/>
          </a:p>
          <a:p>
            <a:pPr lvl="1"/>
            <a:endParaRPr lang="en-US" sz="1800" dirty="0" smtClean="0"/>
          </a:p>
          <a:p>
            <a:r>
              <a:rPr lang="is-IS" sz="1800" dirty="0" smtClean="0"/>
              <a:t>The London transprot authority know as tfl (Transport for London) adopts a number of permant (fixed) and tempory measures to reduce the risk of road accidents however funding is limited and therefore must be applied selectively</a:t>
            </a:r>
            <a:endParaRPr lang="is-IS" sz="1800" dirty="0" smtClean="0"/>
          </a:p>
          <a:p>
            <a:endParaRPr lang="is-IS" sz="1800" dirty="0" smtClean="0"/>
          </a:p>
          <a:p>
            <a:r>
              <a:rPr lang="en-US" sz="1800" dirty="0" smtClean="0"/>
              <a:t>With accident data readily available it should be possible to develop a more </a:t>
            </a:r>
            <a:r>
              <a:rPr lang="en-US" sz="1800" dirty="0" smtClean="0"/>
              <a:t>effective and efficient accident prevention strategy by comparing casualty related data with multiple-contributory accident features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27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24711"/>
            <a:ext cx="82296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Road safety funding in London is not unlimited and therefore should be targeted to those roads who’s characteristics increase the likelihood of a severe casualty related accident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62176"/>
              </p:ext>
            </p:extLst>
          </p:nvPr>
        </p:nvGraphicFramePr>
        <p:xfrm>
          <a:off x="724394" y="2370666"/>
          <a:ext cx="7871348" cy="411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35"/>
                <a:gridCol w="6128313"/>
              </a:tblGrid>
              <a:tr h="10280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Hypothesis &amp; Assumptions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dirty="0" smtClean="0"/>
                        <a:t>Specific </a:t>
                      </a:r>
                      <a:r>
                        <a:rPr lang="en-US" sz="1400" baseline="0" dirty="0" smtClean="0"/>
                        <a:t>road characteristics can be identified that result in a higher likelihood of severe (including fatal) road traffic accidents in London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Preventative road traffic safety measures can be correlated to the volume and severity of road traffic accidents</a:t>
                      </a:r>
                    </a:p>
                  </a:txBody>
                  <a:tcPr anchor="ctr"/>
                </a:tc>
              </a:tr>
              <a:tr h="10280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Goals &amp; Success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dirty="0" smtClean="0"/>
                        <a:t>Once</a:t>
                      </a:r>
                      <a:r>
                        <a:rPr lang="en-US" sz="1400" baseline="0" dirty="0" smtClean="0"/>
                        <a:t> identified these characteristics / measures can be used to:</a:t>
                      </a:r>
                    </a:p>
                    <a:p>
                      <a:pPr marL="541338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n-US" sz="1400" baseline="0" dirty="0" smtClean="0"/>
                        <a:t>Predict potential hotspots for future road traffic accidents that are likely to result in casualties with severe injuries or even fatalities; and</a:t>
                      </a:r>
                    </a:p>
                    <a:p>
                      <a:pPr marL="541338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n-US" sz="1400" baseline="0" dirty="0" smtClean="0"/>
                        <a:t>Develop a more effective, targeted road safety investment strategy</a:t>
                      </a:r>
                    </a:p>
                  </a:txBody>
                  <a:tcPr anchor="ctr"/>
                </a:tc>
              </a:tr>
              <a:tr h="10280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Risks or limitations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2016 data set is sufficient to predict future trends (ignoring</a:t>
                      </a:r>
                      <a:r>
                        <a:rPr lang="en-US" sz="1400" baseline="0" dirty="0" smtClean="0"/>
                        <a:t> any changing factors such as road usage policy, vehicle safety improvements etc.)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10280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Problem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Supervised Classification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27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52141"/>
            <a:ext cx="82296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Road traffic accident data has been taken from Transport for London’s open data source found at </a:t>
            </a:r>
            <a:r>
              <a:rPr lang="en-US" sz="1800" dirty="0"/>
              <a:t>http://</a:t>
            </a:r>
            <a:r>
              <a:rPr lang="en-US" sz="1800" dirty="0" smtClean="0"/>
              <a:t>roads.data.tfl.gov.uk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80248"/>
              </p:ext>
            </p:extLst>
          </p:nvPr>
        </p:nvGraphicFramePr>
        <p:xfrm>
          <a:off x="724394" y="2044097"/>
          <a:ext cx="7871351" cy="4414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177"/>
                <a:gridCol w="1923143"/>
                <a:gridCol w="834572"/>
                <a:gridCol w="1693333"/>
                <a:gridCol w="1318381"/>
                <a:gridCol w="975745"/>
              </a:tblGrid>
              <a:tr h="67204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Data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baseline="0" dirty="0" smtClean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100" baseline="0" dirty="0" smtClean="0"/>
                        <a:t>Target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100" baseline="0" dirty="0" smtClean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100" baseline="0" dirty="0" smtClean="0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100" baseline="0" dirty="0" smtClean="0"/>
                        <a:t>Data Key / Index</a:t>
                      </a:r>
                    </a:p>
                  </a:txBody>
                  <a:tcPr anchor="ctr"/>
                </a:tc>
              </a:tr>
              <a:tr h="1247572">
                <a:tc>
                  <a:txBody>
                    <a:bodyPr/>
                    <a:lstStyle/>
                    <a:p>
                      <a:pPr marL="0" lvl="1" indent="0">
                        <a:buFont typeface="Arial"/>
                        <a:buNone/>
                      </a:pPr>
                      <a:r>
                        <a:rPr lang="en-US" sz="1100" b="1" u="sng" dirty="0" smtClean="0"/>
                        <a:t>Attendant</a:t>
                      </a:r>
                      <a:r>
                        <a:rPr lang="en-US" sz="1100" b="1" u="sng" baseline="0" dirty="0" smtClean="0"/>
                        <a:t> File</a:t>
                      </a:r>
                    </a:p>
                    <a:p>
                      <a:pPr marL="0" lvl="1" indent="0">
                        <a:buFont typeface="Arial"/>
                        <a:buNone/>
                      </a:pPr>
                      <a:endParaRPr lang="en-US" sz="1100" dirty="0" smtClean="0"/>
                    </a:p>
                    <a:p>
                      <a:pPr marL="0" lvl="1" indent="0">
                        <a:buFont typeface="Arial"/>
                        <a:buNone/>
                      </a:pPr>
                      <a:r>
                        <a:rPr lang="en-US" sz="1100" dirty="0" smtClean="0"/>
                        <a:t>2016-gla-data-extract-attendant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baseline="0" dirty="0" smtClean="0"/>
                        <a:t>List of road traffic accidents including associated road characteristics, vehicles involved and casualties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100" baseline="0" dirty="0" smtClean="0"/>
                        <a:t>Accident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Unique Features = 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Master Data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Fatal = 114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Serious = 2,289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Slight = 22,723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Total = 25,126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AREFNO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(Incident Reference number)</a:t>
                      </a:r>
                    </a:p>
                  </a:txBody>
                  <a:tcPr anchor="ctr"/>
                </a:tc>
              </a:tr>
              <a:tr h="124757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sng" dirty="0" smtClean="0"/>
                        <a:t>Casualty </a:t>
                      </a:r>
                      <a:r>
                        <a:rPr lang="en-US" sz="1100" b="1" u="sng" baseline="0" dirty="0" smtClean="0"/>
                        <a:t>File</a:t>
                      </a:r>
                    </a:p>
                    <a:p>
                      <a:pPr marL="0" lvl="1" indent="0">
                        <a:buFont typeface="Arial"/>
                        <a:buNone/>
                      </a:pPr>
                      <a:endParaRPr lang="en-US" sz="1100" dirty="0" smtClean="0"/>
                    </a:p>
                    <a:p>
                      <a:pPr marL="0" lvl="1" indent="0">
                        <a:buFont typeface="Arial"/>
                        <a:buNone/>
                      </a:pPr>
                      <a:r>
                        <a:rPr lang="en-US" sz="1100" dirty="0" smtClean="0"/>
                        <a:t>2016-gla-data-extract-casualty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List of casualties associated with road traffic accidents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Casualty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Unique Features = 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Master Data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Fatal = 116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Serious = 2,385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Slight = 27,769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Total = 30,270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57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sng" dirty="0" smtClean="0"/>
                        <a:t>Vehicle </a:t>
                      </a:r>
                      <a:r>
                        <a:rPr lang="en-US" sz="1100" b="1" u="sng" baseline="0" dirty="0" smtClean="0"/>
                        <a:t>File</a:t>
                      </a:r>
                      <a:endParaRPr lang="en-US" sz="1100" dirty="0" smtClean="0"/>
                    </a:p>
                    <a:p>
                      <a:pPr marL="0" lvl="1" indent="0">
                        <a:buFont typeface="Arial"/>
                        <a:buNone/>
                      </a:pPr>
                      <a:endParaRPr lang="en-US" sz="1100" dirty="0" smtClean="0"/>
                    </a:p>
                    <a:p>
                      <a:pPr marL="0" lvl="1" indent="0">
                        <a:buFont typeface="Arial"/>
                        <a:buNone/>
                      </a:pPr>
                      <a:r>
                        <a:rPr lang="en-US" sz="1100" dirty="0" smtClean="0"/>
                        <a:t>2016-gla-data-extract-vehicle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List of vehicles associated</a:t>
                      </a:r>
                      <a:r>
                        <a:rPr lang="en-US" sz="1100" baseline="0" dirty="0" smtClean="0"/>
                        <a:t> with road traffic accidents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Unique Features = 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Master Data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Total = 44,773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43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7148"/>
              </p:ext>
            </p:extLst>
          </p:nvPr>
        </p:nvGraphicFramePr>
        <p:xfrm>
          <a:off x="559767" y="1366765"/>
          <a:ext cx="3996685" cy="504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963"/>
                <a:gridCol w="891963"/>
                <a:gridCol w="2212759"/>
              </a:tblGrid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latin typeface="+mn-lt"/>
                        </a:rPr>
                        <a:t> Set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Feature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latin typeface="+mn-lt"/>
                        </a:rPr>
                        <a:t>Details</a:t>
                      </a:r>
                      <a:endParaRPr lang="en-US" sz="1000" b="1" baseline="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All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Borough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Borough Name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All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Boro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Borough Number (0-32)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All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Easting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Grid Coordinates (East Location)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All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Northing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Grid Coordinates (West Location)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Location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Location Description (Road Name)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No. of Casualties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No. of Vehicles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Accident Date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DD-MMM-YY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(24hr Format)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 List (1 of 3)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62797"/>
              </p:ext>
            </p:extLst>
          </p:nvPr>
        </p:nvGraphicFramePr>
        <p:xfrm>
          <a:off x="4708852" y="1366765"/>
          <a:ext cx="3996685" cy="504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963"/>
                <a:gridCol w="891963"/>
                <a:gridCol w="2212759"/>
              </a:tblGrid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latin typeface="+mn-lt"/>
                        </a:rPr>
                        <a:t> Set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Feature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latin typeface="+mn-lt"/>
                        </a:rPr>
                        <a:t>Details</a:t>
                      </a:r>
                      <a:endParaRPr lang="en-US" sz="1000" b="1" baseline="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Highway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[TBC]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Class 1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Type Classification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No. 1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 Road Number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Type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Type Details e.g. Duel Carriageway, etc.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Speed Limit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Speed Limit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Junction Detail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Junction e.g. Single, Multi etc.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Junction Control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Junction Control e.g. Stop Sign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Class 2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 of adjoining road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No. 2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 of adjoining road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Ped.Crossg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Decoded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Crossing Facilities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991" y="6476007"/>
            <a:ext cx="134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Target Feature</a:t>
            </a:r>
            <a:endParaRPr lang="en-US" sz="1200" dirty="0"/>
          </a:p>
        </p:txBody>
      </p:sp>
      <p:sp>
        <p:nvSpPr>
          <p:cNvPr id="11" name="5-Point Star 10"/>
          <p:cNvSpPr/>
          <p:nvPr/>
        </p:nvSpPr>
        <p:spPr>
          <a:xfrm>
            <a:off x="1596314" y="650219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4600852" y="2387700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4600852" y="28394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4600852" y="3297787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4600852" y="3769172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4600852" y="421436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4600852" y="4698848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4600852" y="605589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455528" y="3769172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5-Point Star 31"/>
          <p:cNvSpPr/>
          <p:nvPr/>
        </p:nvSpPr>
        <p:spPr>
          <a:xfrm>
            <a:off x="455528" y="56237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>
            <a:off x="455528" y="605589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8492"/>
              </p:ext>
            </p:extLst>
          </p:nvPr>
        </p:nvGraphicFramePr>
        <p:xfrm>
          <a:off x="559767" y="1366765"/>
          <a:ext cx="3996685" cy="504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963"/>
                <a:gridCol w="891963"/>
                <a:gridCol w="2212759"/>
              </a:tblGrid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latin typeface="+mn-lt"/>
                        </a:rPr>
                        <a:t> Set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Feature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latin typeface="+mn-lt"/>
                        </a:rPr>
                        <a:t>Details</a:t>
                      </a:r>
                      <a:endParaRPr lang="en-US" sz="1000" b="1" baseline="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Conditions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 Conditions at time of incident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 Conditions at time of incident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Road Surface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Road Surface &amp; Condition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Special Conditions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Issues with Road e.g. Signal Out etc.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Attendant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C/W Hazard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Special Hazard like Carriageway Blocked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 Ref.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[TBC]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 Type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Extended Vehicle List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 Type (Banded)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Simplified Vehicle List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 Manoeuvres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What was the vehicle doing at the time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 Skidding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Did the vehicle skid, flip etc.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 List (2 of 3)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20182"/>
              </p:ext>
            </p:extLst>
          </p:nvPr>
        </p:nvGraphicFramePr>
        <p:xfrm>
          <a:off x="4708852" y="1366765"/>
          <a:ext cx="3996685" cy="504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963"/>
                <a:gridCol w="891963"/>
                <a:gridCol w="2212759"/>
              </a:tblGrid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latin typeface="+mn-lt"/>
                        </a:rPr>
                        <a:t> Set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Feature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latin typeface="+mn-lt"/>
                        </a:rPr>
                        <a:t>Details</a:t>
                      </a:r>
                      <a:endParaRPr lang="en-US" sz="1000" b="1" baseline="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Restricted Lane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the vehicle in an unauthorised lane e.g. cycle lane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Junction Location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Before / After Junction etc.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 in C/W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 hit such as kerb, bridge etc.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Veh. Leaving C/W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Did the vehicle leave the carriageway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Veh. off C/W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vehicle left carriageway, what happened next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Veh. Impact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Where on vehicle was impacted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VJNYPURP DECODED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Purpose of vehicle journey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Sex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 or Female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Age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of the Driver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Casualty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Age (Banded)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Band of the Driver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991" y="6476007"/>
            <a:ext cx="134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Target Feature</a:t>
            </a:r>
            <a:endParaRPr lang="en-US" sz="1200" dirty="0"/>
          </a:p>
        </p:txBody>
      </p:sp>
      <p:sp>
        <p:nvSpPr>
          <p:cNvPr id="11" name="5-Point Star 10"/>
          <p:cNvSpPr/>
          <p:nvPr/>
        </p:nvSpPr>
        <p:spPr>
          <a:xfrm>
            <a:off x="1596314" y="650219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455528" y="194073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455528" y="2387700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455528" y="28394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455528" y="3297787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455528" y="3769172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455528" y="514404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/>
          <p:cNvSpPr/>
          <p:nvPr/>
        </p:nvSpPr>
        <p:spPr>
          <a:xfrm>
            <a:off x="455528" y="56237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4600852" y="194073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4600852" y="421436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/>
          <p:cNvSpPr/>
          <p:nvPr/>
        </p:nvSpPr>
        <p:spPr>
          <a:xfrm>
            <a:off x="4600852" y="514404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5-Point Star 30"/>
          <p:cNvSpPr/>
          <p:nvPr/>
        </p:nvSpPr>
        <p:spPr>
          <a:xfrm>
            <a:off x="4600852" y="56237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5-Point Star 31"/>
          <p:cNvSpPr/>
          <p:nvPr/>
        </p:nvSpPr>
        <p:spPr>
          <a:xfrm>
            <a:off x="4600852" y="605589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90813"/>
              </p:ext>
            </p:extLst>
          </p:nvPr>
        </p:nvGraphicFramePr>
        <p:xfrm>
          <a:off x="559767" y="1366765"/>
          <a:ext cx="3996685" cy="504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963"/>
                <a:gridCol w="891963"/>
                <a:gridCol w="2212759"/>
              </a:tblGrid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latin typeface="+mn-lt"/>
                        </a:rPr>
                        <a:t> Set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Feature</a:t>
                      </a:r>
                      <a:endParaRPr lang="en-US" sz="1000" b="1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latin typeface="+mn-lt"/>
                        </a:rPr>
                        <a:t>Details</a:t>
                      </a:r>
                      <a:endParaRPr lang="en-US" sz="1000" b="1" baseline="0" dirty="0" smtClean="0"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CREFNO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Reference No.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Class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Casualty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Sex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 or Female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Age (Banded)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Group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Age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Specific Age (Years)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Casualties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Always 1 as all casualties get a record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Casualty Severity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Severity specific to individual casualty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Ped. Location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Where was the pedestrian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Ped. Movement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Pedestrian location from perspective of the vehicle</a:t>
                      </a:r>
                    </a:p>
                  </a:txBody>
                  <a:tcPr marL="72000" marR="72000" marT="46800" marB="46800" anchor="ctr"/>
                </a:tc>
              </a:tr>
              <a:tr h="45902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Vehicle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 of Travel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vehicle inc. Bicycle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 List (3 of 3)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6991" y="6476007"/>
            <a:ext cx="134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Target Feature</a:t>
            </a:r>
            <a:endParaRPr lang="en-US" sz="1200" dirty="0"/>
          </a:p>
        </p:txBody>
      </p:sp>
      <p:sp>
        <p:nvSpPr>
          <p:cNvPr id="9" name="5-Point Star 8"/>
          <p:cNvSpPr/>
          <p:nvPr/>
        </p:nvSpPr>
        <p:spPr>
          <a:xfrm>
            <a:off x="1596314" y="650219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455528" y="2387700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455528" y="28394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455528" y="3297787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455528" y="3769172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455528" y="5144045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/>
          <p:cNvSpPr/>
          <p:nvPr/>
        </p:nvSpPr>
        <p:spPr>
          <a:xfrm>
            <a:off x="455528" y="5623796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455528" y="6055899"/>
            <a:ext cx="216000" cy="216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472866" y="1365524"/>
            <a:ext cx="8213933" cy="4971988"/>
          </a:xfrm>
        </p:spPr>
        <p:txBody>
          <a:bodyPr>
            <a:noAutofit/>
          </a:bodyPr>
          <a:lstStyle/>
          <a:p>
            <a:r>
              <a:rPr lang="en-US" sz="1400" dirty="0" smtClean="0"/>
              <a:t>Frame </a:t>
            </a:r>
            <a:r>
              <a:rPr lang="en-US" sz="1400" dirty="0"/>
              <a:t>your problem, </a:t>
            </a:r>
            <a:r>
              <a:rPr lang="en-US" sz="1400" dirty="0" smtClean="0"/>
              <a:t>criteria </a:t>
            </a:r>
            <a:r>
              <a:rPr lang="en-US" sz="1400" dirty="0"/>
              <a:t>and data source(s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Describe </a:t>
            </a:r>
            <a:r>
              <a:rPr lang="en-US" sz="1400" dirty="0"/>
              <a:t>your chosen problem and state whether you have access to relevant </a:t>
            </a:r>
            <a:r>
              <a:rPr lang="en-US" sz="1400" dirty="0" smtClean="0"/>
              <a:t>data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/>
              <a:t>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Draft </a:t>
            </a:r>
            <a:r>
              <a:rPr lang="en-US" sz="1400" dirty="0"/>
              <a:t>a well-formed problem statement relevant to a business problem affecting your team, division, or </a:t>
            </a:r>
            <a:r>
              <a:rPr lang="en-US" sz="1400" dirty="0" smtClean="0"/>
              <a:t>organization.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Include </a:t>
            </a:r>
            <a:r>
              <a:rPr lang="en-US" sz="1400" dirty="0"/>
              <a:t>the following </a:t>
            </a:r>
            <a:r>
              <a:rPr lang="en-US" sz="1400" dirty="0" smtClean="0"/>
              <a:t>elements:</a:t>
            </a:r>
          </a:p>
          <a:p>
            <a:pPr marL="571500" lvl="1" indent="-228600"/>
            <a:r>
              <a:rPr lang="en-US" sz="1200" dirty="0" smtClean="0"/>
              <a:t>Hypothesis</a:t>
            </a:r>
            <a:r>
              <a:rPr lang="en-US" sz="1200" dirty="0"/>
              <a:t>/</a:t>
            </a:r>
            <a:r>
              <a:rPr lang="en-US" sz="1200" dirty="0" smtClean="0"/>
              <a:t>assumptions</a:t>
            </a:r>
          </a:p>
          <a:p>
            <a:pPr marL="571500" lvl="1" indent="-228600"/>
            <a:r>
              <a:rPr lang="en-US" sz="1200" dirty="0" smtClean="0"/>
              <a:t>Goals </a:t>
            </a:r>
            <a:r>
              <a:rPr lang="en-US" sz="1200" dirty="0"/>
              <a:t>and success </a:t>
            </a:r>
            <a:r>
              <a:rPr lang="en-US" sz="1200" dirty="0" smtClean="0"/>
              <a:t>metrics</a:t>
            </a:r>
          </a:p>
          <a:p>
            <a:pPr marL="571500" lvl="1" indent="-228600"/>
            <a:r>
              <a:rPr lang="en-US" sz="1200" dirty="0" smtClean="0"/>
              <a:t>Risks </a:t>
            </a:r>
            <a:r>
              <a:rPr lang="en-US" sz="1200" dirty="0"/>
              <a:t>or </a:t>
            </a:r>
            <a:r>
              <a:rPr lang="en-US" sz="1200" dirty="0" smtClean="0"/>
              <a:t>limitations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Identify </a:t>
            </a:r>
            <a:r>
              <a:rPr lang="en-US" sz="1400" dirty="0"/>
              <a:t>at least one relevant internal dataset and confirm that you have (or can get) the right access permissions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1: Proposal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39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2534</TotalTime>
  <Words>1089</Words>
  <Application>Microsoft Macintosh PowerPoint</Application>
  <PresentationFormat>On-screen Show (4:3)</PresentationFormat>
  <Paragraphs>284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ROAD TRAFFIC Accident Prevention</vt:lpstr>
      <vt:lpstr>Introduction</vt:lpstr>
      <vt:lpstr>Problem Statement</vt:lpstr>
      <vt:lpstr>Data</vt:lpstr>
      <vt:lpstr>Feature List (1 of 3)</vt:lpstr>
      <vt:lpstr>Feature List (2 of 3)</vt:lpstr>
      <vt:lpstr>Feature List (3 of 3)</vt:lpstr>
      <vt:lpstr>Appendix</vt:lpstr>
      <vt:lpstr>Part 1: Proposal</vt:lpstr>
      <vt:lpstr>Part 2: Brief</vt:lpstr>
      <vt:lpstr>Part 3: Technical Notebook</vt:lpstr>
      <vt:lpstr>Part 4: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Brear</dc:creator>
  <cp:lastModifiedBy>Max Brear</cp:lastModifiedBy>
  <cp:revision>36</cp:revision>
  <dcterms:created xsi:type="dcterms:W3CDTF">2018-06-08T10:02:06Z</dcterms:created>
  <dcterms:modified xsi:type="dcterms:W3CDTF">2018-06-22T10:57:25Z</dcterms:modified>
</cp:coreProperties>
</file>