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2114" autoAdjust="0"/>
  </p:normalViewPr>
  <p:slideViewPr>
    <p:cSldViewPr snapToGrid="0" snapToObjects="1">
      <p:cViewPr varScale="1">
        <p:scale>
          <a:sx n="108" d="100"/>
          <a:sy n="108" d="100"/>
        </p:scale>
        <p:origin x="-100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t>8/6/18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70FAA508-F0CD-46EA-95FB-26B559A0B5D9}"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Click icon to add picture</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70FAA508-F0CD-46EA-95FB-26B559A0B5D9}"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Click icon to add picture</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Click icon to add picture</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70FAA508-F0CD-46EA-95FB-26B559A0B5D9}"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t>8/6/18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a:xfrm>
            <a:off x="6580094" y="188259"/>
            <a:ext cx="2133600" cy="365125"/>
          </a:xfrm>
        </p:spPr>
        <p:txBody>
          <a:bodyPr/>
          <a:lstStyle/>
          <a:p>
            <a:fld id="{70FAA508-F0CD-46EA-95FB-26B559A0B5D9}" type="datetimeFigureOut">
              <a:rPr lang="en-US" smtClean="0"/>
              <a:t>8/6/18</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4A822907-8A9D-4F6B-98F6-913902AD56B5}"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0FAA508-F0CD-46EA-95FB-26B559A0B5D9}" type="datetimeFigureOut">
              <a:rPr lang="en-US" smtClean="0"/>
              <a:t>8/6/18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AA508-F0CD-46EA-95FB-26B559A0B5D9}" type="datetimeFigureOut">
              <a:rPr lang="en-US" smtClean="0"/>
              <a:t>8/6/18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t>8/6/18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70FAA508-F0CD-46EA-95FB-26B559A0B5D9}" type="datetimeFigureOut">
              <a:rPr lang="en-US" smtClean="0"/>
              <a:t>8/6/18</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4A822907-8A9D-4F6B-98F6-913902AD56B5}"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Cycling Accident Prevention</a:t>
            </a:r>
            <a:endParaRPr lang="en-US" dirty="0"/>
          </a:p>
        </p:txBody>
      </p:sp>
      <p:sp>
        <p:nvSpPr>
          <p:cNvPr id="3" name="Subtitle 2"/>
          <p:cNvSpPr>
            <a:spLocks noGrp="1"/>
          </p:cNvSpPr>
          <p:nvPr>
            <p:ph type="subTitle" idx="1"/>
          </p:nvPr>
        </p:nvSpPr>
        <p:spPr/>
        <p:txBody>
          <a:bodyPr/>
          <a:lstStyle/>
          <a:p>
            <a:r>
              <a:rPr lang="en-US" dirty="0" smtClean="0"/>
              <a:t>London UK</a:t>
            </a:r>
          </a:p>
          <a:p>
            <a:endParaRPr lang="en-US" dirty="0"/>
          </a:p>
          <a:p>
            <a:endParaRPr lang="en-US" dirty="0" smtClean="0"/>
          </a:p>
          <a:p>
            <a:endParaRPr lang="en-US" dirty="0"/>
          </a:p>
          <a:p>
            <a:endParaRPr lang="en-US" dirty="0" smtClean="0"/>
          </a:p>
          <a:p>
            <a:endParaRPr lang="en-US" dirty="0"/>
          </a:p>
          <a:p>
            <a:r>
              <a:rPr lang="en-US" dirty="0" smtClean="0"/>
              <a:t>Author: Max Brear</a:t>
            </a:r>
            <a:endParaRPr lang="en-US" dirty="0"/>
          </a:p>
        </p:txBody>
      </p:sp>
    </p:spTree>
    <p:extLst>
      <p:ext uri="{BB962C8B-B14F-4D97-AF65-F5344CB8AC3E}">
        <p14:creationId xmlns:p14="http://schemas.microsoft.com/office/powerpoint/2010/main" val="3784805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4" name="Content Placeholder 3"/>
          <p:cNvSpPr>
            <a:spLocks noGrp="1"/>
          </p:cNvSpPr>
          <p:nvPr>
            <p:ph idx="1"/>
          </p:nvPr>
        </p:nvSpPr>
        <p:spPr/>
        <p:txBody>
          <a:bodyPr/>
          <a:lstStyle/>
          <a:p>
            <a:r>
              <a:rPr lang="en-US" dirty="0" smtClean="0"/>
              <a:t>Cycling accidents in London have increased steadily over the past few years</a:t>
            </a:r>
          </a:p>
          <a:p>
            <a:r>
              <a:rPr lang="en-US" dirty="0" smtClean="0"/>
              <a:t>What are the key factors that lead to an increase in cycling accidents and what preventative actions can be taken</a:t>
            </a:r>
            <a:endParaRPr lang="en-US" dirty="0"/>
          </a:p>
        </p:txBody>
      </p:sp>
    </p:spTree>
    <p:extLst>
      <p:ext uri="{BB962C8B-B14F-4D97-AF65-F5344CB8AC3E}">
        <p14:creationId xmlns:p14="http://schemas.microsoft.com/office/powerpoint/2010/main" val="3636100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Supporting Details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461026372"/>
              </p:ext>
            </p:extLst>
          </p:nvPr>
        </p:nvGraphicFramePr>
        <p:xfrm>
          <a:off x="1135955" y="2274360"/>
          <a:ext cx="7353956" cy="3933996"/>
        </p:xfrm>
        <a:graphic>
          <a:graphicData uri="http://schemas.openxmlformats.org/drawingml/2006/table">
            <a:tbl>
              <a:tblPr firstRow="1" bandRow="1">
                <a:tableStyleId>{5940675A-B579-460E-94D1-54222C63F5DA}</a:tableStyleId>
              </a:tblPr>
              <a:tblGrid>
                <a:gridCol w="1392204"/>
                <a:gridCol w="5961752"/>
              </a:tblGrid>
              <a:tr h="131133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t>Hypothesis/assumptions</a:t>
                      </a:r>
                    </a:p>
                  </a:txBody>
                  <a:tcPr/>
                </a:tc>
                <a:tc>
                  <a:txBody>
                    <a:bodyPr/>
                    <a:lstStyle/>
                    <a:p>
                      <a:pPr marL="285750" indent="-285750">
                        <a:buFont typeface="Arial"/>
                        <a:buChar char="•"/>
                      </a:pPr>
                      <a:r>
                        <a:rPr lang="en-US" sz="1400" dirty="0" smtClean="0"/>
                        <a:t>Road speed limits direct correlate to an increase in cycling accidents</a:t>
                      </a:r>
                    </a:p>
                    <a:p>
                      <a:pPr marL="176213" indent="-176213">
                        <a:buFont typeface="Arial"/>
                        <a:buChar char="•"/>
                      </a:pPr>
                      <a:r>
                        <a:rPr lang="en-US" sz="1400" dirty="0" smtClean="0"/>
                        <a:t>London’s cycle hire scheme has had a material impact in the volume of cycle related incidents</a:t>
                      </a:r>
                    </a:p>
                    <a:p>
                      <a:pPr marL="176213" indent="-176213">
                        <a:buFont typeface="Arial"/>
                        <a:buChar char="•"/>
                      </a:pPr>
                      <a:r>
                        <a:rPr lang="en-US" sz="1400" dirty="0" smtClean="0"/>
                        <a:t>Road signage reduces cycle</a:t>
                      </a:r>
                      <a:r>
                        <a:rPr lang="en-US" sz="1400" baseline="0" dirty="0" smtClean="0"/>
                        <a:t> related incidents</a:t>
                      </a:r>
                      <a:endParaRPr lang="en-US" sz="1400" dirty="0"/>
                    </a:p>
                  </a:txBody>
                  <a:tcPr/>
                </a:tc>
              </a:tr>
              <a:tr h="131133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t>Goals and success metrics</a:t>
                      </a:r>
                    </a:p>
                  </a:txBody>
                  <a:tcPr/>
                </a:tc>
                <a:tc>
                  <a:txBody>
                    <a:bodyPr/>
                    <a:lstStyle/>
                    <a:p>
                      <a:r>
                        <a:rPr lang="en-US" sz="1400" dirty="0" smtClean="0"/>
                        <a:t>By extracting which terms correlate most with positive reviews, we can identify the features critical to our success.</a:t>
                      </a:r>
                    </a:p>
                    <a:p>
                      <a:r>
                        <a:rPr lang="en-US" sz="1400" dirty="0" smtClean="0"/>
                        <a:t>Conversely, by identifying concepts associated with negative reviews, we can see what needs the most improvement.</a:t>
                      </a:r>
                    </a:p>
                    <a:p>
                      <a:r>
                        <a:rPr lang="en-US" sz="1400" dirty="0" smtClean="0"/>
                        <a:t> </a:t>
                      </a:r>
                      <a:endParaRPr lang="en-US" sz="1400" dirty="0"/>
                    </a:p>
                  </a:txBody>
                  <a:tcPr/>
                </a:tc>
              </a:tr>
              <a:tr h="131133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t>Risks or limitations</a:t>
                      </a:r>
                    </a:p>
                  </a:txBody>
                  <a:tcPr/>
                </a:tc>
                <a:tc>
                  <a:txBody>
                    <a:bodyPr/>
                    <a:lstStyle/>
                    <a:p>
                      <a:endParaRPr lang="en-US" sz="1400" dirty="0"/>
                    </a:p>
                  </a:txBody>
                  <a:tcPr/>
                </a:tc>
              </a:tr>
            </a:tbl>
          </a:graphicData>
        </a:graphic>
      </p:graphicFrame>
    </p:spTree>
    <p:extLst>
      <p:ext uri="{BB962C8B-B14F-4D97-AF65-F5344CB8AC3E}">
        <p14:creationId xmlns:p14="http://schemas.microsoft.com/office/powerpoint/2010/main" val="294141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a:t>
            </a:r>
            <a:endParaRPr lang="en-US" dirty="0"/>
          </a:p>
        </p:txBody>
      </p:sp>
      <p:sp>
        <p:nvSpPr>
          <p:cNvPr id="2" name="Content Placeholder 1"/>
          <p:cNvSpPr>
            <a:spLocks noGrp="1"/>
          </p:cNvSpPr>
          <p:nvPr>
            <p:ph idx="1"/>
          </p:nvPr>
        </p:nvSpPr>
        <p:spPr/>
        <p:txBody>
          <a:bodyPr/>
          <a:lstStyle/>
          <a:p>
            <a:r>
              <a:rPr lang="en-US" dirty="0" smtClean="0"/>
              <a:t>Cycling accidents</a:t>
            </a:r>
          </a:p>
          <a:p>
            <a:r>
              <a:rPr lang="en-US" dirty="0" smtClean="0"/>
              <a:t>Road speed limits</a:t>
            </a:r>
            <a:endParaRPr lang="en-US" dirty="0"/>
          </a:p>
        </p:txBody>
      </p:sp>
    </p:spTree>
    <p:extLst>
      <p:ext uri="{BB962C8B-B14F-4D97-AF65-F5344CB8AC3E}">
        <p14:creationId xmlns:p14="http://schemas.microsoft.com/office/powerpoint/2010/main" val="2318365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Text Placeholder 2"/>
          <p:cNvSpPr>
            <a:spLocks noGrp="1"/>
          </p:cNvSpPr>
          <p:nvPr>
            <p:ph type="body" idx="1"/>
          </p:nvPr>
        </p:nvSpPr>
        <p:spPr/>
        <p:txBody>
          <a:bodyPr/>
          <a:lstStyle/>
          <a:p>
            <a:r>
              <a:rPr lang="en-US" dirty="0" smtClean="0"/>
              <a:t>Project Requirements</a:t>
            </a:r>
            <a:endParaRPr lang="en-US" dirty="0"/>
          </a:p>
        </p:txBody>
      </p:sp>
    </p:spTree>
    <p:extLst>
      <p:ext uri="{BB962C8B-B14F-4D97-AF65-F5344CB8AC3E}">
        <p14:creationId xmlns:p14="http://schemas.microsoft.com/office/powerpoint/2010/main" val="3434807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Proposal</a:t>
            </a:r>
            <a:endParaRPr lang="en-US" dirty="0"/>
          </a:p>
        </p:txBody>
      </p:sp>
      <p:sp>
        <p:nvSpPr>
          <p:cNvPr id="3" name="Vertical Text Placeholder 2"/>
          <p:cNvSpPr>
            <a:spLocks noGrp="1"/>
          </p:cNvSpPr>
          <p:nvPr>
            <p:ph idx="1"/>
          </p:nvPr>
        </p:nvSpPr>
        <p:spPr>
          <a:xfrm>
            <a:off x="1114424" y="2242822"/>
            <a:ext cx="7610476" cy="3670767"/>
          </a:xfrm>
        </p:spPr>
        <p:txBody>
          <a:bodyPr>
            <a:noAutofit/>
          </a:bodyPr>
          <a:lstStyle/>
          <a:p>
            <a:r>
              <a:rPr lang="en-US" sz="1400" dirty="0" smtClean="0"/>
              <a:t>Frame </a:t>
            </a:r>
            <a:r>
              <a:rPr lang="en-US" sz="1400" dirty="0"/>
              <a:t>your problem, criteria, and data source(s</a:t>
            </a:r>
            <a:r>
              <a:rPr lang="en-US" sz="1400" dirty="0" smtClean="0"/>
              <a:t>)</a:t>
            </a:r>
          </a:p>
          <a:p>
            <a:r>
              <a:rPr lang="en-US" sz="1400" dirty="0" smtClean="0"/>
              <a:t>Describe </a:t>
            </a:r>
            <a:r>
              <a:rPr lang="en-US" sz="1400" dirty="0"/>
              <a:t>your chosen problem and state whether you have access to relevant </a:t>
            </a:r>
            <a:r>
              <a:rPr lang="en-US" sz="1400" dirty="0" smtClean="0"/>
              <a:t>data</a:t>
            </a:r>
            <a:endParaRPr lang="en-US" sz="1400" dirty="0"/>
          </a:p>
          <a:p>
            <a:pPr marL="0" indent="0">
              <a:buNone/>
            </a:pPr>
            <a:r>
              <a:rPr lang="en-US" sz="1400" b="1" u="sng" dirty="0" smtClean="0"/>
              <a:t>Requirements</a:t>
            </a:r>
          </a:p>
          <a:p>
            <a:pPr marL="228600" indent="-228600">
              <a:buFont typeface="+mj-lt"/>
              <a:buAutoNum type="arabicPeriod"/>
            </a:pPr>
            <a:r>
              <a:rPr lang="en-US" sz="1400" dirty="0" smtClean="0"/>
              <a:t>Draft </a:t>
            </a:r>
            <a:r>
              <a:rPr lang="en-US" sz="1400" dirty="0"/>
              <a:t>a well-formed problem statement relevant to a business problem affecting your team, division, or </a:t>
            </a:r>
            <a:r>
              <a:rPr lang="en-US" sz="1400" dirty="0" smtClean="0"/>
              <a:t>organization.</a:t>
            </a:r>
          </a:p>
          <a:p>
            <a:pPr marL="228600" indent="-228600">
              <a:buFont typeface="+mj-lt"/>
              <a:buAutoNum type="arabicPeriod"/>
            </a:pPr>
            <a:r>
              <a:rPr lang="en-US" sz="1400" dirty="0" smtClean="0"/>
              <a:t>Include </a:t>
            </a:r>
            <a:r>
              <a:rPr lang="en-US" sz="1400" dirty="0"/>
              <a:t>the following </a:t>
            </a:r>
            <a:r>
              <a:rPr lang="en-US" sz="1400" dirty="0" smtClean="0"/>
              <a:t>elements:</a:t>
            </a:r>
          </a:p>
          <a:p>
            <a:pPr marL="571500" lvl="1" indent="-228600"/>
            <a:r>
              <a:rPr lang="en-US" sz="1400" dirty="0" smtClean="0"/>
              <a:t>Hypothesis</a:t>
            </a:r>
            <a:r>
              <a:rPr lang="en-US" sz="1400" dirty="0"/>
              <a:t>/</a:t>
            </a:r>
            <a:r>
              <a:rPr lang="en-US" sz="1400" dirty="0" smtClean="0"/>
              <a:t>assumptions</a:t>
            </a:r>
          </a:p>
          <a:p>
            <a:pPr marL="571500" lvl="1" indent="-228600"/>
            <a:r>
              <a:rPr lang="en-US" sz="1400" dirty="0" smtClean="0"/>
              <a:t>Goals </a:t>
            </a:r>
            <a:r>
              <a:rPr lang="en-US" sz="1400" dirty="0"/>
              <a:t>and success </a:t>
            </a:r>
            <a:r>
              <a:rPr lang="en-US" sz="1400" dirty="0" smtClean="0"/>
              <a:t>metrics</a:t>
            </a:r>
          </a:p>
          <a:p>
            <a:pPr marL="571500" lvl="1" indent="-228600"/>
            <a:r>
              <a:rPr lang="en-US" sz="1400" dirty="0" smtClean="0"/>
              <a:t>Risks </a:t>
            </a:r>
            <a:r>
              <a:rPr lang="en-US" sz="1400" dirty="0"/>
              <a:t>or </a:t>
            </a:r>
            <a:r>
              <a:rPr lang="en-US" sz="1400" dirty="0" smtClean="0"/>
              <a:t>limitations</a:t>
            </a:r>
          </a:p>
          <a:p>
            <a:pPr>
              <a:buFont typeface="+mj-lt"/>
              <a:buAutoNum type="arabicPeriod"/>
            </a:pPr>
            <a:r>
              <a:rPr lang="en-US" sz="1400" dirty="0" smtClean="0"/>
              <a:t>Identify </a:t>
            </a:r>
            <a:r>
              <a:rPr lang="en-US" sz="1400" dirty="0"/>
              <a:t>at least one relevant internal dataset and confirm that you have (or can get) the right access permissions</a:t>
            </a:r>
            <a:r>
              <a:rPr lang="en-US" sz="1400" dirty="0" smtClean="0"/>
              <a:t>.</a:t>
            </a:r>
            <a:endParaRPr lang="en-US" sz="1400" dirty="0"/>
          </a:p>
        </p:txBody>
      </p:sp>
    </p:spTree>
    <p:extLst>
      <p:ext uri="{BB962C8B-B14F-4D97-AF65-F5344CB8AC3E}">
        <p14:creationId xmlns:p14="http://schemas.microsoft.com/office/powerpoint/2010/main" val="2058396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Brief</a:t>
            </a:r>
            <a:endParaRPr lang="en-US" dirty="0"/>
          </a:p>
        </p:txBody>
      </p:sp>
      <p:sp>
        <p:nvSpPr>
          <p:cNvPr id="3" name="Vertical Text Placeholder 2"/>
          <p:cNvSpPr>
            <a:spLocks noGrp="1"/>
          </p:cNvSpPr>
          <p:nvPr>
            <p:ph idx="1"/>
          </p:nvPr>
        </p:nvSpPr>
        <p:spPr>
          <a:xfrm>
            <a:off x="1114424" y="2242822"/>
            <a:ext cx="7610476" cy="3670767"/>
          </a:xfrm>
        </p:spPr>
        <p:txBody>
          <a:bodyPr>
            <a:noAutofit/>
          </a:bodyPr>
          <a:lstStyle/>
          <a:p>
            <a:r>
              <a:rPr lang="en-US" sz="1400" dirty="0" smtClean="0"/>
              <a:t>Perform </a:t>
            </a:r>
            <a:r>
              <a:rPr lang="en-US" sz="1400" dirty="0"/>
              <a:t>EDA on your </a:t>
            </a:r>
            <a:r>
              <a:rPr lang="en-US" sz="1400" dirty="0" smtClean="0"/>
              <a:t>dataset</a:t>
            </a:r>
          </a:p>
          <a:p>
            <a:r>
              <a:rPr lang="en-US" sz="1400" dirty="0" smtClean="0"/>
              <a:t>Exploratory </a:t>
            </a:r>
            <a:r>
              <a:rPr lang="en-US" sz="1400" dirty="0"/>
              <a:t>data analysis is a crucial step in any data workflow. Create a </a:t>
            </a:r>
            <a:r>
              <a:rPr lang="en-US" sz="1400" dirty="0" err="1"/>
              <a:t>Jupyter</a:t>
            </a:r>
            <a:r>
              <a:rPr lang="en-US" sz="1400" dirty="0"/>
              <a:t> Notebook that explores your data mathematically and visually. Explore features, apply descriptive statistics, look at distributions, and determine how to handle sampling or any missing values.</a:t>
            </a:r>
          </a:p>
          <a:p>
            <a:pPr marL="0" indent="0">
              <a:buNone/>
            </a:pPr>
            <a:r>
              <a:rPr lang="en-US" sz="1400" b="1" u="sng" dirty="0" smtClean="0"/>
              <a:t>Requirements</a:t>
            </a:r>
            <a:endParaRPr lang="en-US" sz="1400" b="1" u="sng" dirty="0"/>
          </a:p>
          <a:p>
            <a:pPr marL="228600" indent="-228600">
              <a:buFont typeface="+mj-lt"/>
              <a:buAutoNum type="arabicPeriod"/>
            </a:pPr>
            <a:r>
              <a:rPr lang="en-US" sz="1400" dirty="0" smtClean="0"/>
              <a:t>Create </a:t>
            </a:r>
            <a:r>
              <a:rPr lang="en-US" sz="1400" dirty="0"/>
              <a:t>an exploratory data analysis </a:t>
            </a:r>
            <a:r>
              <a:rPr lang="en-US" sz="1400" dirty="0" smtClean="0"/>
              <a:t>notebook</a:t>
            </a:r>
          </a:p>
          <a:p>
            <a:pPr marL="228600" indent="-228600">
              <a:buFont typeface="+mj-lt"/>
              <a:buAutoNum type="arabicPeriod"/>
            </a:pPr>
            <a:r>
              <a:rPr lang="en-US" sz="1400" dirty="0" smtClean="0"/>
              <a:t>Perform </a:t>
            </a:r>
            <a:r>
              <a:rPr lang="en-US" sz="1400" dirty="0"/>
              <a:t>statistical analysis, along with any </a:t>
            </a:r>
            <a:r>
              <a:rPr lang="en-US" sz="1400" dirty="0" smtClean="0"/>
              <a:t>visualizations</a:t>
            </a:r>
          </a:p>
          <a:p>
            <a:pPr marL="228600" indent="-228600">
              <a:buFont typeface="+mj-lt"/>
              <a:buAutoNum type="arabicPeriod"/>
            </a:pPr>
            <a:r>
              <a:rPr lang="en-US" sz="1400" dirty="0" smtClean="0"/>
              <a:t>Determine </a:t>
            </a:r>
            <a:r>
              <a:rPr lang="en-US" sz="1400" dirty="0"/>
              <a:t>how to handle sampling or missing </a:t>
            </a:r>
            <a:r>
              <a:rPr lang="en-US" sz="1400" dirty="0" smtClean="0"/>
              <a:t>values</a:t>
            </a:r>
          </a:p>
          <a:p>
            <a:pPr marL="228600" indent="-228600">
              <a:buFont typeface="+mj-lt"/>
              <a:buAutoNum type="arabicPeriod"/>
            </a:pPr>
            <a:r>
              <a:rPr lang="en-US" sz="1400" dirty="0" smtClean="0"/>
              <a:t>Clearly </a:t>
            </a:r>
            <a:r>
              <a:rPr lang="en-US" sz="1400" dirty="0"/>
              <a:t>identify shortcomings, assumptions, and next </a:t>
            </a:r>
            <a:r>
              <a:rPr lang="en-US" sz="1400" dirty="0" smtClean="0"/>
              <a:t>steps</a:t>
            </a:r>
            <a:endParaRPr lang="en-US" sz="1400" dirty="0"/>
          </a:p>
        </p:txBody>
      </p:sp>
    </p:spTree>
    <p:extLst>
      <p:ext uri="{BB962C8B-B14F-4D97-AF65-F5344CB8AC3E}">
        <p14:creationId xmlns:p14="http://schemas.microsoft.com/office/powerpoint/2010/main" val="2097611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3: Technical Notebook</a:t>
            </a:r>
            <a:endParaRPr lang="en-US" dirty="0"/>
          </a:p>
        </p:txBody>
      </p:sp>
      <p:sp>
        <p:nvSpPr>
          <p:cNvPr id="3" name="Vertical Text Placeholder 2"/>
          <p:cNvSpPr>
            <a:spLocks noGrp="1"/>
          </p:cNvSpPr>
          <p:nvPr>
            <p:ph idx="1"/>
          </p:nvPr>
        </p:nvSpPr>
        <p:spPr>
          <a:xfrm>
            <a:off x="1114424" y="2242822"/>
            <a:ext cx="7610476" cy="3670767"/>
          </a:xfrm>
        </p:spPr>
        <p:txBody>
          <a:bodyPr>
            <a:noAutofit/>
          </a:bodyPr>
          <a:lstStyle/>
          <a:p>
            <a:r>
              <a:rPr lang="en-US" sz="1400" dirty="0" smtClean="0"/>
              <a:t>Build and document a working model, prototype, recommendation, or solution.</a:t>
            </a:r>
          </a:p>
          <a:p>
            <a:r>
              <a:rPr lang="en-US" sz="1400" dirty="0" smtClean="0"/>
              <a:t>Develop </a:t>
            </a:r>
            <a:r>
              <a:rPr lang="en-US" sz="1400" dirty="0"/>
              <a:t>a prototype model or process to successfully resolve the business problem you've chosen. Document your work in a technical notebook that can be shared with your </a:t>
            </a:r>
            <a:r>
              <a:rPr lang="en-US" sz="1400" dirty="0" smtClean="0"/>
              <a:t>peers.</a:t>
            </a:r>
          </a:p>
          <a:p>
            <a:r>
              <a:rPr lang="en-US" sz="1400" dirty="0" smtClean="0"/>
              <a:t>Build </a:t>
            </a:r>
            <a:r>
              <a:rPr lang="en-US" sz="1400" dirty="0"/>
              <a:t>upon your earlier analysis, </a:t>
            </a:r>
            <a:r>
              <a:rPr lang="en-US" sz="1400" dirty="0" smtClean="0"/>
              <a:t>following </a:t>
            </a:r>
            <a:r>
              <a:rPr lang="en-US" sz="1400" dirty="0"/>
              <a:t>the performance metrics you established as part of your problem's evaluation criteria. Demonstrate your approach logically, including all relevant code and data. Polish your notebook for peer audiences by cleanly formatting sections, headers, and descriptions in markdown. Include comments in any </a:t>
            </a:r>
            <a:r>
              <a:rPr lang="en-US" sz="1400" dirty="0" smtClean="0"/>
              <a:t>code.</a:t>
            </a:r>
          </a:p>
          <a:p>
            <a:pPr marL="0" indent="0">
              <a:buNone/>
            </a:pPr>
            <a:r>
              <a:rPr lang="en-US" sz="1400" b="1" u="sng" dirty="0" smtClean="0"/>
              <a:t>Requirements</a:t>
            </a:r>
            <a:endParaRPr lang="en-US" sz="1400" b="1" u="sng" dirty="0"/>
          </a:p>
          <a:p>
            <a:pPr>
              <a:buFont typeface="+mj-lt"/>
              <a:buAutoNum type="arabicPeriod"/>
            </a:pPr>
            <a:r>
              <a:rPr lang="en-US" sz="1400" dirty="0" smtClean="0"/>
              <a:t>A </a:t>
            </a:r>
            <a:r>
              <a:rPr lang="en-US" sz="1400" dirty="0"/>
              <a:t>detailed </a:t>
            </a:r>
            <a:r>
              <a:rPr lang="en-US" sz="1400" dirty="0" err="1"/>
              <a:t>Jupyter</a:t>
            </a:r>
            <a:r>
              <a:rPr lang="en-US" sz="1400" dirty="0"/>
              <a:t> Notebook with a summary of your analysis, approach, and evaluation </a:t>
            </a:r>
            <a:r>
              <a:rPr lang="en-US" sz="1400" dirty="0" smtClean="0"/>
              <a:t>metrics.</a:t>
            </a:r>
          </a:p>
          <a:p>
            <a:pPr>
              <a:buFont typeface="+mj-lt"/>
              <a:buAutoNum type="arabicPeriod"/>
            </a:pPr>
            <a:r>
              <a:rPr lang="en-US" sz="1400" dirty="0" smtClean="0"/>
              <a:t>Clearly </a:t>
            </a:r>
            <a:r>
              <a:rPr lang="en-US" sz="1400" dirty="0"/>
              <a:t>formatted structure with section headings and markdown </a:t>
            </a:r>
            <a:r>
              <a:rPr lang="en-US" sz="1400" dirty="0" smtClean="0"/>
              <a:t>descriptions.</a:t>
            </a:r>
          </a:p>
          <a:p>
            <a:pPr>
              <a:buFont typeface="+mj-lt"/>
              <a:buAutoNum type="arabicPeriod"/>
            </a:pPr>
            <a:r>
              <a:rPr lang="en-US" sz="1400" dirty="0" smtClean="0"/>
              <a:t>Comments </a:t>
            </a:r>
            <a:r>
              <a:rPr lang="en-US" sz="1400" dirty="0"/>
              <a:t>explaining your code</a:t>
            </a:r>
            <a:r>
              <a:rPr lang="en-US" sz="1400" dirty="0" smtClean="0"/>
              <a:t>.</a:t>
            </a:r>
            <a:endParaRPr lang="en-US" sz="1400" dirty="0"/>
          </a:p>
          <a:p>
            <a:pPr marL="0" indent="0">
              <a:buNone/>
            </a:pPr>
            <a:r>
              <a:rPr lang="en-US" sz="1400" dirty="0" smtClean="0"/>
              <a:t>Note</a:t>
            </a:r>
            <a:r>
              <a:rPr lang="en-US" sz="1400" dirty="0"/>
              <a:t>: Here are some things to consider in your notebook: sample size, correlations, feature importance, unexplained variance or outliers, variable selection, train/test comparison, and any relationships between your target and independent variables</a:t>
            </a:r>
            <a:r>
              <a:rPr lang="en-US" sz="1400" dirty="0" smtClean="0"/>
              <a:t>.</a:t>
            </a:r>
            <a:endParaRPr lang="en-US" sz="1400" dirty="0"/>
          </a:p>
        </p:txBody>
      </p:sp>
    </p:spTree>
    <p:extLst>
      <p:ext uri="{BB962C8B-B14F-4D97-AF65-F5344CB8AC3E}">
        <p14:creationId xmlns:p14="http://schemas.microsoft.com/office/powerpoint/2010/main" val="209761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4: Presentation</a:t>
            </a:r>
            <a:endParaRPr lang="en-US" dirty="0"/>
          </a:p>
        </p:txBody>
      </p:sp>
      <p:sp>
        <p:nvSpPr>
          <p:cNvPr id="3" name="Vertical Text Placeholder 2"/>
          <p:cNvSpPr>
            <a:spLocks noGrp="1"/>
          </p:cNvSpPr>
          <p:nvPr>
            <p:ph idx="1"/>
          </p:nvPr>
        </p:nvSpPr>
        <p:spPr>
          <a:xfrm>
            <a:off x="1114424" y="2242822"/>
            <a:ext cx="7610476" cy="3670767"/>
          </a:xfrm>
        </p:spPr>
        <p:txBody>
          <a:bodyPr>
            <a:noAutofit/>
          </a:bodyPr>
          <a:lstStyle/>
          <a:p>
            <a:r>
              <a:rPr lang="en-US" sz="1400" dirty="0" smtClean="0"/>
              <a:t>Summarize </a:t>
            </a:r>
            <a:r>
              <a:rPr lang="en-US" sz="1400" dirty="0"/>
              <a:t>and present your </a:t>
            </a:r>
            <a:r>
              <a:rPr lang="en-US" sz="1400" dirty="0" smtClean="0"/>
              <a:t>findings</a:t>
            </a:r>
          </a:p>
          <a:p>
            <a:r>
              <a:rPr lang="en-US" sz="1400" dirty="0" smtClean="0"/>
              <a:t>Present </a:t>
            </a:r>
            <a:r>
              <a:rPr lang="en-US" sz="1400" dirty="0"/>
              <a:t>your findings to an audience that may include non-technical executive stakeholders. Summarize and break down your problem, approach, and recommendations in a manner that different levels of expertise will find informative and </a:t>
            </a:r>
            <a:r>
              <a:rPr lang="en-US" sz="1400" dirty="0" smtClean="0"/>
              <a:t>persuasive.</a:t>
            </a:r>
          </a:p>
          <a:p>
            <a:r>
              <a:rPr lang="en-US" sz="1400" dirty="0" smtClean="0"/>
              <a:t>Create </a:t>
            </a:r>
            <a:r>
              <a:rPr lang="en-US" sz="1400" dirty="0"/>
              <a:t>a presentation that walks through your goals, approach, results, and recommendations. Keep slides simple - no more than 2-3 pieces of information per slide. When in doubt, use visuals</a:t>
            </a:r>
            <a:r>
              <a:rPr lang="en-US" sz="1400" dirty="0" smtClean="0"/>
              <a:t>!</a:t>
            </a:r>
          </a:p>
          <a:p>
            <a:r>
              <a:rPr lang="en-US" sz="1400" dirty="0" smtClean="0"/>
              <a:t>Finally</a:t>
            </a:r>
            <a:r>
              <a:rPr lang="en-US" sz="1400" dirty="0"/>
              <a:t>, be prepared to explain and defend your model to an inquisitive audience</a:t>
            </a:r>
            <a:r>
              <a:rPr lang="en-US" sz="1400" dirty="0" smtClean="0"/>
              <a:t>.</a:t>
            </a:r>
          </a:p>
          <a:p>
            <a:r>
              <a:rPr lang="en-US" sz="1400" dirty="0" smtClean="0"/>
              <a:t>Optional: try </a:t>
            </a:r>
            <a:r>
              <a:rPr lang="en-US" sz="1400" dirty="0"/>
              <a:t>any of the following: creating an interactive demo of your model in action, explaining how you would deploy your model in a production environment, or discussing how to evaluate your solution's performance over time.</a:t>
            </a:r>
          </a:p>
          <a:p>
            <a:pPr marL="0" indent="0">
              <a:buNone/>
            </a:pPr>
            <a:r>
              <a:rPr lang="en-US" sz="1400" b="1" u="sng" dirty="0" smtClean="0"/>
              <a:t>Requirements</a:t>
            </a:r>
            <a:endParaRPr lang="en-US" sz="1400" b="1" u="sng" dirty="0"/>
          </a:p>
          <a:p>
            <a:pPr>
              <a:buFont typeface="+mj-lt"/>
              <a:buAutoNum type="arabicPeriod"/>
            </a:pPr>
            <a:r>
              <a:rPr lang="en-US" sz="1400" dirty="0" smtClean="0"/>
              <a:t>Detailed </a:t>
            </a:r>
            <a:r>
              <a:rPr lang="en-US" sz="1400" dirty="0"/>
              <a:t>presentation for non-technical </a:t>
            </a:r>
            <a:r>
              <a:rPr lang="en-US" sz="1400" dirty="0" smtClean="0"/>
              <a:t>audience.</a:t>
            </a:r>
          </a:p>
          <a:p>
            <a:pPr>
              <a:buFont typeface="+mj-lt"/>
              <a:buAutoNum type="arabicPeriod"/>
            </a:pPr>
            <a:r>
              <a:rPr lang="en-US" sz="1400" dirty="0" smtClean="0"/>
              <a:t>Your </a:t>
            </a:r>
            <a:r>
              <a:rPr lang="en-US" sz="1400" dirty="0"/>
              <a:t>presentation should </a:t>
            </a:r>
            <a:r>
              <a:rPr lang="en-US" sz="1400" dirty="0" smtClean="0"/>
              <a:t>include:</a:t>
            </a:r>
          </a:p>
          <a:p>
            <a:pPr lvl="1"/>
            <a:r>
              <a:rPr lang="en-US" sz="1400" dirty="0" smtClean="0"/>
              <a:t>A </a:t>
            </a:r>
            <a:r>
              <a:rPr lang="en-US" sz="1400" dirty="0"/>
              <a:t>problem </a:t>
            </a:r>
            <a:r>
              <a:rPr lang="en-US" sz="1400" dirty="0" smtClean="0"/>
              <a:t>statement</a:t>
            </a:r>
          </a:p>
          <a:p>
            <a:pPr lvl="1"/>
            <a:r>
              <a:rPr lang="en-US" sz="1400" dirty="0" smtClean="0"/>
              <a:t>Metrics </a:t>
            </a:r>
            <a:r>
              <a:rPr lang="en-US" sz="1400" dirty="0"/>
              <a:t>and </a:t>
            </a:r>
            <a:r>
              <a:rPr lang="en-US" sz="1400" dirty="0" smtClean="0"/>
              <a:t>assumptions.</a:t>
            </a:r>
          </a:p>
          <a:p>
            <a:pPr lvl="1"/>
            <a:r>
              <a:rPr lang="en-US" sz="1400" dirty="0" smtClean="0"/>
              <a:t>Approach </a:t>
            </a:r>
            <a:r>
              <a:rPr lang="en-US" sz="1400" dirty="0"/>
              <a:t>and </a:t>
            </a:r>
            <a:r>
              <a:rPr lang="en-US" sz="1400" dirty="0" smtClean="0"/>
              <a:t>process.</a:t>
            </a:r>
          </a:p>
          <a:p>
            <a:pPr lvl="1"/>
            <a:r>
              <a:rPr lang="en-US" sz="1400" dirty="0" smtClean="0"/>
              <a:t>Your </a:t>
            </a:r>
            <a:r>
              <a:rPr lang="en-US" sz="1400" dirty="0"/>
              <a:t>model or </a:t>
            </a:r>
            <a:r>
              <a:rPr lang="en-US" sz="1400" dirty="0" smtClean="0"/>
              <a:t>solution</a:t>
            </a:r>
          </a:p>
          <a:p>
            <a:pPr lvl="1"/>
            <a:r>
              <a:rPr lang="en-US" sz="1400" dirty="0" smtClean="0"/>
              <a:t>Performance </a:t>
            </a:r>
            <a:r>
              <a:rPr lang="en-US" sz="1400" dirty="0"/>
              <a:t>evaluation (how your approach compares to your original success metrics)</a:t>
            </a:r>
            <a:r>
              <a:rPr lang="en-US" sz="1400" dirty="0" smtClean="0"/>
              <a:t>.</a:t>
            </a:r>
          </a:p>
          <a:p>
            <a:pPr lvl="1"/>
            <a:r>
              <a:rPr lang="en-US" sz="1400" dirty="0" smtClean="0"/>
              <a:t>Impact </a:t>
            </a:r>
            <a:r>
              <a:rPr lang="en-US" sz="1400" dirty="0"/>
              <a:t>of your </a:t>
            </a:r>
            <a:r>
              <a:rPr lang="en-US" sz="1400" dirty="0" smtClean="0"/>
              <a:t>findings.</a:t>
            </a:r>
          </a:p>
          <a:p>
            <a:pPr lvl="1"/>
            <a:r>
              <a:rPr lang="en-US" sz="1400" dirty="0" smtClean="0"/>
              <a:t>Recommendations </a:t>
            </a:r>
            <a:r>
              <a:rPr lang="en-US" sz="1400" dirty="0"/>
              <a:t>or next </a:t>
            </a:r>
            <a:r>
              <a:rPr lang="en-US" sz="1400" dirty="0" smtClean="0"/>
              <a:t>steps.</a:t>
            </a:r>
          </a:p>
          <a:p>
            <a:r>
              <a:rPr lang="en-US" sz="1400" dirty="0" smtClean="0"/>
              <a:t>Optional:</a:t>
            </a:r>
            <a:r>
              <a:rPr lang="en-US" sz="1400" dirty="0"/>
              <a:t> </a:t>
            </a:r>
            <a:r>
              <a:rPr lang="en-US" sz="1400" dirty="0" smtClean="0"/>
              <a:t>Create</a:t>
            </a:r>
            <a:r>
              <a:rPr lang="en-US" sz="1400" dirty="0"/>
              <a:t>/host an interactive demo of your model, explain how to deploy your model, or describe how you would evaluate performance over time</a:t>
            </a:r>
            <a:r>
              <a:rPr lang="en-US" sz="1400" dirty="0" smtClean="0"/>
              <a:t>.</a:t>
            </a:r>
            <a:endParaRPr lang="en-US" sz="1400" dirty="0"/>
          </a:p>
        </p:txBody>
      </p:sp>
    </p:spTree>
    <p:extLst>
      <p:ext uri="{BB962C8B-B14F-4D97-AF65-F5344CB8AC3E}">
        <p14:creationId xmlns:p14="http://schemas.microsoft.com/office/powerpoint/2010/main" val="2097611502"/>
      </p:ext>
    </p:extLst>
  </p:cSld>
  <p:clrMapOvr>
    <a:masterClrMapping/>
  </p:clrMapOvr>
</p:sld>
</file>

<file path=ppt/theme/theme1.xml><?xml version="1.0" encoding="utf-8"?>
<a:theme xmlns:a="http://schemas.openxmlformats.org/drawingml/2006/main" name="Perception">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Perception.thmx</Template>
  <TotalTime>948</TotalTime>
  <Words>719</Words>
  <Application>Microsoft Macintosh PowerPoint</Application>
  <PresentationFormat>On-screen Show (4:3)</PresentationFormat>
  <Paragraphs>70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Perception</vt:lpstr>
      <vt:lpstr>Cycling Accident Prevention</vt:lpstr>
      <vt:lpstr>Problem Statement</vt:lpstr>
      <vt:lpstr>Supporting Details</vt:lpstr>
      <vt:lpstr>Data</vt:lpstr>
      <vt:lpstr>Appendix</vt:lpstr>
      <vt:lpstr>Part 1: Proposal</vt:lpstr>
      <vt:lpstr>Part 2: Brief</vt:lpstr>
      <vt:lpstr>Part 3: Technical Notebook</vt:lpstr>
      <vt:lpstr>Part 4: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 Brear</dc:creator>
  <cp:lastModifiedBy>Max Brear</cp:lastModifiedBy>
  <cp:revision>7</cp:revision>
  <dcterms:created xsi:type="dcterms:W3CDTF">2018-06-08T10:02:06Z</dcterms:created>
  <dcterms:modified xsi:type="dcterms:W3CDTF">2018-06-09T01:50:28Z</dcterms:modified>
</cp:coreProperties>
</file>