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8" r:id="rId4"/>
    <p:sldId id="26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F9C7-0EBF-40F4-910D-B74A42425548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5DC3-2E0A-4073-B4E3-3B31310EDEB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9EF4-C8B1-4821-8751-7D8BBED8B000}" type="datetimeFigureOut">
              <a:rPr lang="pt-BR" smtClean="0"/>
              <a:pPr/>
              <a:t>19/06/2016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4D29-DAF1-49B5-B828-66303E56BC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Jogo em Linguagem Orientada a Objetos em C++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11760" y="4653136"/>
            <a:ext cx="4275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/>
              <a:t>JOSÉ GERALDO </a:t>
            </a:r>
            <a:r>
              <a:rPr lang="pt-BR" sz="3200" dirty="0" smtClean="0"/>
              <a:t>MIRACHI</a:t>
            </a:r>
          </a:p>
          <a:p>
            <a:pPr algn="ctr"/>
            <a:r>
              <a:rPr lang="pt-BR" sz="3200" dirty="0" smtClean="0"/>
              <a:t>THIAGO PINCINATO</a:t>
            </a:r>
            <a:endParaRPr lang="pt-BR" sz="3200" dirty="0"/>
          </a:p>
        </p:txBody>
      </p:sp>
      <p:grpSp>
        <p:nvGrpSpPr>
          <p:cNvPr id="6" name="Grupo 5"/>
          <p:cNvGrpSpPr/>
          <p:nvPr/>
        </p:nvGrpSpPr>
        <p:grpSpPr>
          <a:xfrm>
            <a:off x="255766" y="161925"/>
            <a:ext cx="8888234" cy="1374754"/>
            <a:chOff x="255766" y="0"/>
            <a:chExt cx="8888234" cy="137475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34391" t="23412" r="7487" b="54252"/>
            <a:stretch>
              <a:fillRect/>
            </a:stretch>
          </p:blipFill>
          <p:spPr bwMode="auto">
            <a:xfrm>
              <a:off x="2781300" y="0"/>
              <a:ext cx="6362700" cy="1374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Imagem 7" descr="logo UTFP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766" y="241553"/>
              <a:ext cx="2490443" cy="910972"/>
            </a:xfrm>
            <a:prstGeom prst="rect">
              <a:avLst/>
            </a:prstGeom>
          </p:spPr>
        </p:pic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>
            <a:off x="2781300" y="5972175"/>
            <a:ext cx="6362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02. Relações</a:t>
            </a: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3000" u="sng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9553" y="1340768"/>
          <a:ext cx="806489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Associação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Agregação via associação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Agregação propriamente dita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Herança elementar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Herança em diversos níveis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Herança múltipla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03. Ponteiros, Generalizações e Exceções</a:t>
            </a: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04. Sobrecarga de</a:t>
            </a:r>
          </a:p>
          <a:p>
            <a:pPr>
              <a:buNone/>
            </a:pPr>
            <a:endParaRPr lang="pt-BR" sz="3000" u="sng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2" y="1196752"/>
          <a:ext cx="8064894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Operador 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Alocação de memória (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Gabaritos/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criada/adaptados pelos autores (e.g. Listas Encadeadas via </a:t>
                      </a:r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Uso de Tratamento de Exceções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39552" y="4639528"/>
          <a:ext cx="8064894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Construtoras e Métodos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baseline="0" dirty="0" smtClean="0"/>
                        <a:t>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Operadores (2 tipos de operadores pelo menos)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04. Persistência de Objetos</a:t>
            </a: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05. Virtualidade</a:t>
            </a:r>
          </a:p>
          <a:p>
            <a:pPr>
              <a:buNone/>
            </a:pPr>
            <a:endParaRPr lang="pt-BR" sz="3000" u="sng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2" y="1196752"/>
          <a:ext cx="80648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Texto via Arquivos de Fluxo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Binário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39552" y="3249776"/>
          <a:ext cx="8064894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Métodos Virtuais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Polimorfismo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Métodos Virtuais Puros / Classes Abstratas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Coesão e Desacoplamento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2" y="1196752"/>
          <a:ext cx="8064894" cy="531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+mj-lt"/>
                          <a:ea typeface="Times New Roman"/>
                        </a:rPr>
                        <a:t> - </a:t>
                      </a:r>
                      <a:r>
                        <a:rPr lang="pt-BR" sz="1800" b="1" dirty="0">
                          <a:latin typeface="+mj-lt"/>
                          <a:ea typeface="Times New Roman"/>
                        </a:rPr>
                        <a:t>Levantamento de Requisitos Textualmente e Tabelado</a:t>
                      </a:r>
                      <a:endParaRPr lang="pt-BR" sz="180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+mj-lt"/>
                          <a:ea typeface="Times New Roman"/>
                        </a:rPr>
                        <a:t>(Ou por meio equivalente como Diagrama de Requisitos da </a:t>
                      </a:r>
                      <a:r>
                        <a:rPr lang="pt-BR" sz="1800" dirty="0" err="1">
                          <a:latin typeface="+mj-lt"/>
                          <a:ea typeface="Times New Roman"/>
                        </a:rPr>
                        <a:t>SysML</a:t>
                      </a:r>
                      <a:r>
                        <a:rPr lang="pt-BR" sz="1800" dirty="0">
                          <a:latin typeface="+mj-lt"/>
                          <a:ea typeface="Times New Roman"/>
                        </a:rPr>
                        <a:t>)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Levantamento de Casos de Uso e sua expressão por meio de Diagrama de Casos de Uso em </a:t>
                      </a:r>
                      <a:r>
                        <a:rPr lang="pt-B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Diagrama de Classes em </a:t>
                      </a:r>
                      <a:r>
                        <a:rPr lang="pt-B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Diagrama de Atividades em </a:t>
                      </a:r>
                      <a:r>
                        <a:rPr lang="pt-B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+mj-lt"/>
                          <a:ea typeface="Times New Roman"/>
                        </a:rPr>
                        <a:t> - </a:t>
                      </a:r>
                      <a:r>
                        <a:rPr lang="pt-BR" sz="1800" b="1" dirty="0">
                          <a:latin typeface="+mj-lt"/>
                          <a:ea typeface="Times New Roman"/>
                        </a:rPr>
                        <a:t>Outros diagramas em </a:t>
                      </a:r>
                      <a:r>
                        <a:rPr lang="pt-BR" sz="1800" b="1" i="1" dirty="0">
                          <a:latin typeface="+mj-lt"/>
                          <a:ea typeface="Times New Roman"/>
                        </a:rPr>
                        <a:t>UML</a:t>
                      </a:r>
                      <a:r>
                        <a:rPr lang="pt-BR" sz="1800" b="1" dirty="0">
                          <a:latin typeface="+mj-lt"/>
                          <a:ea typeface="Times New Roman"/>
                        </a:rPr>
                        <a:t>, </a:t>
                      </a:r>
                      <a:r>
                        <a:rPr lang="pt-BR" sz="1800" b="1" dirty="0" err="1">
                          <a:latin typeface="+mj-lt"/>
                          <a:ea typeface="Times New Roman"/>
                        </a:rPr>
                        <a:t>Diag</a:t>
                      </a:r>
                      <a:r>
                        <a:rPr lang="pt-BR" sz="1800" b="1" dirty="0">
                          <a:latin typeface="+mj-lt"/>
                          <a:ea typeface="Times New Roman"/>
                        </a:rPr>
                        <a:t>. de Estados, </a:t>
                      </a:r>
                      <a:r>
                        <a:rPr lang="pt-BR" sz="1800" b="1" dirty="0" err="1">
                          <a:latin typeface="+mj-lt"/>
                          <a:ea typeface="Times New Roman"/>
                        </a:rPr>
                        <a:t>Diag</a:t>
                      </a:r>
                      <a:r>
                        <a:rPr lang="pt-BR" sz="1800" b="1" dirty="0">
                          <a:latin typeface="+mj-lt"/>
                          <a:ea typeface="Times New Roman"/>
                        </a:rPr>
                        <a:t>. de </a:t>
                      </a:r>
                      <a:r>
                        <a:rPr lang="pt-BR" sz="1800" b="1" dirty="0" err="1">
                          <a:latin typeface="+mj-lt"/>
                          <a:ea typeface="Times New Roman"/>
                        </a:rPr>
                        <a:t>Seqüência</a:t>
                      </a:r>
                      <a:r>
                        <a:rPr lang="pt-BR" sz="1800" b="1" dirty="0">
                          <a:latin typeface="+mj-lt"/>
                          <a:ea typeface="Times New Roman"/>
                        </a:rPr>
                        <a:t>, </a:t>
                      </a:r>
                      <a:r>
                        <a:rPr lang="pt-BR" sz="1800" b="1" dirty="0" err="1">
                          <a:latin typeface="+mj-lt"/>
                          <a:ea typeface="Times New Roman"/>
                        </a:rPr>
                        <a:t>Diag</a:t>
                      </a:r>
                      <a:r>
                        <a:rPr lang="pt-BR" sz="1800" b="1" dirty="0">
                          <a:latin typeface="+mj-lt"/>
                          <a:ea typeface="Times New Roman"/>
                        </a:rPr>
                        <a:t>. de Pacotes etc.</a:t>
                      </a:r>
                      <a:endParaRPr lang="pt-BR" sz="1800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latin typeface="+mj-lt"/>
                          <a:ea typeface="Times New Roman"/>
                        </a:rPr>
                        <a:t> - </a:t>
                      </a:r>
                      <a:r>
                        <a:rPr lang="pt-BR" sz="1800" dirty="0">
                          <a:latin typeface="+mj-lt"/>
                          <a:ea typeface="Times New Roman"/>
                        </a:rPr>
                        <a:t>E/ou outros diagramas estabelecidos, como </a:t>
                      </a:r>
                      <a:r>
                        <a:rPr lang="pt-BR" sz="1800" dirty="0" err="1">
                          <a:latin typeface="+mj-lt"/>
                          <a:ea typeface="Times New Roman"/>
                        </a:rPr>
                        <a:t>Diag</a:t>
                      </a:r>
                      <a:r>
                        <a:rPr lang="pt-BR" sz="1800" dirty="0">
                          <a:latin typeface="+mj-lt"/>
                          <a:ea typeface="Times New Roman"/>
                        </a:rPr>
                        <a:t>. de Fluxo de Dados (DFD) ou </a:t>
                      </a:r>
                      <a:r>
                        <a:rPr lang="pt-BR" sz="1800" dirty="0" err="1">
                          <a:latin typeface="+mj-lt"/>
                          <a:ea typeface="Times New Roman"/>
                        </a:rPr>
                        <a:t>Diag</a:t>
                      </a:r>
                      <a:r>
                        <a:rPr lang="pt-BR" sz="1800" dirty="0">
                          <a:latin typeface="+mj-lt"/>
                          <a:ea typeface="Times New Roman"/>
                        </a:rPr>
                        <a:t>. em </a:t>
                      </a:r>
                      <a:r>
                        <a:rPr lang="pt-BR" sz="1800" dirty="0" err="1">
                          <a:latin typeface="+mj-lt"/>
                          <a:ea typeface="Times New Roman"/>
                        </a:rPr>
                        <a:t>SysML</a:t>
                      </a:r>
                      <a:r>
                        <a:rPr lang="pt-BR" sz="1800" dirty="0">
                          <a:latin typeface="+mj-lt"/>
                          <a:ea typeface="Times New Roman"/>
                        </a:rPr>
                        <a:t> (</a:t>
                      </a:r>
                      <a:r>
                        <a:rPr lang="pt-BR" sz="1800" dirty="0" err="1">
                          <a:latin typeface="+mj-lt"/>
                          <a:ea typeface="Times New Roman"/>
                        </a:rPr>
                        <a:t>Diag</a:t>
                      </a:r>
                      <a:r>
                        <a:rPr lang="pt-BR" sz="1800" dirty="0">
                          <a:latin typeface="+mj-lt"/>
                          <a:ea typeface="Times New Roman"/>
                        </a:rPr>
                        <a:t>. de Requisitos,. de Blocos </a:t>
                      </a:r>
                      <a:r>
                        <a:rPr lang="pt-BR" sz="1800" dirty="0" err="1">
                          <a:latin typeface="+mj-lt"/>
                          <a:ea typeface="Times New Roman"/>
                        </a:rPr>
                        <a:t>etc</a:t>
                      </a:r>
                      <a:r>
                        <a:rPr lang="pt-BR" sz="1800" dirty="0">
                          <a:latin typeface="+mj-lt"/>
                          <a:ea typeface="Times New Roman"/>
                        </a:rPr>
                        <a:t>).</a:t>
                      </a: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06. </a:t>
            </a: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Engenharia de Software</a:t>
            </a: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3000" u="sng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07. Biblioteca Gráfica</a:t>
            </a: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Interdisciplinaridades</a:t>
            </a: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2" y="1196752"/>
          <a:ext cx="8064894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Funcionalidades Elementares.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latin typeface="+mj-lt"/>
                          <a:ea typeface="Times New Roman"/>
                        </a:rPr>
                        <a:t> - </a:t>
                      </a:r>
                      <a:r>
                        <a:rPr lang="pt-BR" sz="1800" dirty="0">
                          <a:latin typeface="+mj-lt"/>
                          <a:ea typeface="Times New Roman"/>
                        </a:rPr>
                        <a:t>Funcionalidades Avançadas como: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latin typeface="+mj-lt"/>
                          <a:ea typeface="Times New Roman"/>
                        </a:rPr>
                        <a:t>tratamento de colisões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latin typeface="+mj-lt"/>
                          <a:ea typeface="Times New Roman"/>
                        </a:rPr>
                        <a:t>duplo 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buffer</a:t>
                      </a:r>
                      <a:endParaRPr lang="pt-BR" sz="1800" dirty="0">
                        <a:latin typeface="+mj-lt"/>
                        <a:ea typeface="Times New Roman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800" i="1" dirty="0">
                          <a:solidFill>
                            <a:srgbClr val="FF0000"/>
                          </a:solidFill>
                          <a:latin typeface="+mj-lt"/>
                          <a:ea typeface="Times New Roman"/>
                        </a:rPr>
                        <a:t>especificar aqui outras</a:t>
                      </a:r>
                      <a:endParaRPr lang="pt-BR" sz="1800" dirty="0">
                        <a:solidFill>
                          <a:srgbClr val="FF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39552" y="4044672"/>
          <a:ext cx="80648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Ensino Médio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latin typeface="+mj-lt"/>
                          <a:ea typeface="Times New Roman"/>
                        </a:rPr>
                        <a:t> - Ensino Superior</a:t>
                      </a:r>
                      <a:endParaRPr lang="pt-BR" sz="1800" dirty="0">
                        <a:solidFill>
                          <a:srgbClr val="FF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08. Organizadores</a:t>
            </a: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08. Estáticos e Strings</a:t>
            </a: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2" y="1196752"/>
          <a:ext cx="80648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Espaço de Nomes (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pt-BR" sz="18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latin typeface="+mj-lt"/>
                          <a:ea typeface="Times New Roman"/>
                        </a:rPr>
                        <a:t> - Classes Aninhadas</a:t>
                      </a:r>
                      <a:endParaRPr lang="pt-BR" sz="1800" dirty="0">
                        <a:solidFill>
                          <a:srgbClr val="FF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39552" y="3108568"/>
          <a:ext cx="8064894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Atributos estáticos e chamadas estáticas de métodos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latin typeface="+mj-lt"/>
                          <a:ea typeface="Times New Roman"/>
                        </a:rPr>
                        <a:t> -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classe Pré-definida 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 equivalente</a:t>
                      </a:r>
                      <a:endParaRPr lang="pt-BR" sz="1800" dirty="0">
                        <a:solidFill>
                          <a:srgbClr val="FF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09. Standard </a:t>
            </a:r>
            <a:r>
              <a:rPr lang="pt-BR" sz="2500" dirty="0" err="1" smtClean="0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500" dirty="0" err="1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 (STL)</a:t>
            </a: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2" y="1196752"/>
          <a:ext cx="8064894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 STL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(p/ objetos ou ponteiros de objetos de classes definidos pelos autores).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latin typeface="+mj-lt"/>
                          <a:ea typeface="Times New Roman"/>
                        </a:rPr>
                        <a:t> - 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 STL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(p/ objetos ou ponteiros de objetos de classes definidos pelos autores).</a:t>
                      </a:r>
                      <a:endParaRPr lang="pt-BR" sz="1800" dirty="0">
                        <a:solidFill>
                          <a:srgbClr val="FF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Pilhas, Filas, Bifilas, Filas de Prioridade, Conjuntos, 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Multi-Conjuntos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Mapas </a:t>
                      </a:r>
                      <a:r>
                        <a:rPr lang="pt-BR" sz="1800" b="1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Multi-Mapas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800" i="1" dirty="0">
                        <a:solidFill>
                          <a:srgbClr val="FF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10. Uso de Conceitos Avançados</a:t>
            </a: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2" y="1196752"/>
          <a:ext cx="8064894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i="1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j-lt"/>
                          <a:ea typeface="Times New Roman"/>
                        </a:rPr>
                        <a:t>Ou Padrões de Projeto: </a:t>
                      </a:r>
                      <a:r>
                        <a:rPr lang="pt-BR" sz="1800" i="1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j-lt"/>
                          <a:ea typeface="Times New Roman"/>
                        </a:rPr>
                        <a:t>GOF</a:t>
                      </a:r>
                      <a:endParaRPr lang="pt-BR" sz="1800" i="1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i="1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j-lt"/>
                          <a:ea typeface="Times New Roman"/>
                        </a:rPr>
                        <a:t>Ou Programação orientada a eventos e visual: 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Objetos gráficos como formulários, botões </a:t>
                      </a:r>
                      <a:r>
                        <a:rPr lang="pt-BR" sz="1800" i="1" dirty="0" err="1">
                          <a:latin typeface="+mj-lt"/>
                          <a:ea typeface="Times New Roman"/>
                        </a:rPr>
                        <a:t>etc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 (</a:t>
                      </a:r>
                      <a:r>
                        <a:rPr lang="pt-BR" sz="1800" i="0" dirty="0">
                          <a:latin typeface="+mj-lt"/>
                          <a:ea typeface="Times New Roman"/>
                        </a:rPr>
                        <a:t>Listar apenas os utilizados) </a:t>
                      </a:r>
                      <a:endParaRPr lang="pt-BR" sz="1800" i="1" dirty="0">
                        <a:latin typeface="+mj-lt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b="1" i="1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j-lt"/>
                          <a:ea typeface="Times New Roman"/>
                        </a:rPr>
                        <a:t>Ou Programação concorrente: 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Threads (Linhas de Execução) no âmbito da Orientação a Objetos</a:t>
                      </a:r>
                      <a:r>
                        <a:rPr lang="pt-BR" sz="1800" i="0" dirty="0">
                          <a:latin typeface="+mj-lt"/>
                          <a:ea typeface="Times New Roman"/>
                        </a:rPr>
                        <a:t>,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 utilizando </a:t>
                      </a:r>
                      <a:r>
                        <a:rPr lang="pt-BR" sz="1800" i="0" dirty="0" err="1">
                          <a:latin typeface="+mj-lt"/>
                          <a:ea typeface="Times New Roman"/>
                        </a:rPr>
                        <a:t>Posix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, </a:t>
                      </a:r>
                      <a:r>
                        <a:rPr lang="pt-BR" sz="1800" i="0" dirty="0" err="1">
                          <a:latin typeface="+mj-lt"/>
                          <a:ea typeface="Times New Roman"/>
                        </a:rPr>
                        <a:t>C-Run-Time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pt-BR" sz="1800" b="1" i="1" dirty="0">
                          <a:latin typeface="+mj-lt"/>
                          <a:ea typeface="Times New Roman"/>
                        </a:rPr>
                        <a:t>ou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pt-BR" sz="1800" i="0" dirty="0">
                          <a:latin typeface="+mj-lt"/>
                          <a:ea typeface="Times New Roman"/>
                        </a:rPr>
                        <a:t>Win32API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pt-BR" sz="1800" i="0" dirty="0">
                          <a:latin typeface="+mj-lt"/>
                          <a:ea typeface="Times New Roman"/>
                        </a:rPr>
                        <a:t>ou afins (com ou sem uso de </a:t>
                      </a:r>
                      <a:r>
                        <a:rPr lang="pt-BR" sz="1800" i="1" dirty="0" err="1">
                          <a:latin typeface="+mj-lt"/>
                          <a:ea typeface="Times New Roman"/>
                        </a:rPr>
                        <a:t>Mutex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, Semáforos, </a:t>
                      </a:r>
                      <a:r>
                        <a:rPr lang="pt-BR" sz="1800" b="1" i="1" dirty="0">
                          <a:latin typeface="+mj-lt"/>
                          <a:ea typeface="Times New Roman"/>
                        </a:rPr>
                        <a:t>ou 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Troca de mensagens</a:t>
                      </a:r>
                      <a:r>
                        <a:rPr lang="pt-BR" sz="1800" i="0" dirty="0">
                          <a:latin typeface="+mj-lt"/>
                          <a:ea typeface="Times New Roman"/>
                        </a:rPr>
                        <a:t>)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b="1" i="1" dirty="0">
                          <a:latin typeface="+mj-lt"/>
                          <a:ea typeface="Times New Roman"/>
                        </a:rPr>
                        <a:t>Ou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 </a:t>
                      </a:r>
                      <a:r>
                        <a:rPr lang="pt-BR" sz="1800" b="1" i="1" dirty="0">
                          <a:latin typeface="+mj-lt"/>
                          <a:ea typeface="Times New Roman"/>
                        </a:rPr>
                        <a:t>API de Comunicação em Rede:</a:t>
                      </a:r>
                      <a:r>
                        <a:rPr lang="pt-BR" sz="1800" i="1" dirty="0">
                          <a:latin typeface="+mj-lt"/>
                          <a:ea typeface="Times New Roman"/>
                        </a:rPr>
                        <a:t> Cliente Servidor.</a:t>
                      </a:r>
                      <a:endParaRPr lang="pt-BR" sz="1800" dirty="0">
                        <a:latin typeface="+mj-lt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Tabela de Requisitos</a:t>
            </a:r>
            <a:endParaRPr lang="pt-BR" sz="4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</p:nvPr>
        </p:nvGraphicFramePr>
        <p:xfrm>
          <a:off x="899592" y="1388328"/>
          <a:ext cx="7200801" cy="4632960"/>
        </p:xfrm>
        <a:graphic>
          <a:graphicData uri="http://schemas.openxmlformats.org/drawingml/2006/table">
            <a:tbl>
              <a:tblPr/>
              <a:tblGrid>
                <a:gridCol w="413141"/>
                <a:gridCol w="3187676"/>
                <a:gridCol w="3599984"/>
              </a:tblGrid>
              <a:tr h="225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N.</a:t>
                      </a: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Requisitos Funcionais</a:t>
                      </a: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Situação </a:t>
                      </a: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Apresentar menu de opções aos usuários do Jogo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realizado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700" dirty="0">
                          <a:latin typeface="Times New Roman"/>
                          <a:ea typeface="Times New Roman"/>
                          <a:cs typeface="Times New Roman"/>
                        </a:rPr>
                        <a:t>Permitir um ou dois jogadores aos usuários do Jogo</a:t>
                      </a:r>
                      <a:endParaRPr lang="pt-BR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50% concluído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pt-BR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Disponibilizar ao menos três fases que podem ser jogadas sequencialmente ou selecionadas.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40% concluído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700" dirty="0">
                          <a:latin typeface="Times New Roman"/>
                          <a:ea typeface="Times New Roman"/>
                          <a:cs typeface="Times New Roman"/>
                        </a:rPr>
                        <a:t>Ter seis tipos distintos de inimigos</a:t>
                      </a:r>
                      <a:endParaRPr lang="pt-BR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15% concluído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Ter a cada fase ao menos dois tipos de inimigos com número aleatório de instâncias, podendo ser várias instâncias.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30% concluído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Ter inimigo “Chefão” na última fase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não realizado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700">
                          <a:latin typeface="Times New Roman"/>
                          <a:ea typeface="Times New Roman"/>
                          <a:cs typeface="Times New Roman"/>
                        </a:rPr>
                        <a:t>Ter quatro tipos de obstáculos.</a:t>
                      </a:r>
                      <a:endParaRPr lang="pt-BR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700" dirty="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10% concluído</a:t>
                      </a:r>
                      <a:endParaRPr lang="pt-BR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305" marR="583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Tabela de Requisitos</a:t>
            </a:r>
            <a:endParaRPr lang="pt-BR" sz="4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1259632" y="1390992"/>
          <a:ext cx="6552728" cy="4697637"/>
        </p:xfrm>
        <a:graphic>
          <a:graphicData uri="http://schemas.openxmlformats.org/drawingml/2006/table">
            <a:tbl>
              <a:tblPr/>
              <a:tblGrid>
                <a:gridCol w="375958"/>
                <a:gridCol w="2900785"/>
                <a:gridCol w="3275985"/>
              </a:tblGrid>
              <a:tr h="2065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N.</a:t>
                      </a: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Requisitos Funcionais</a:t>
                      </a: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Situação </a:t>
                      </a: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Ter em cada fase entre um e quatro tipos de obstáculos com número aleatório de obstáculos.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10% concluído</a:t>
                      </a: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Ter representação gráfica de instâncias.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realizado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Ter em cada fase um cenário de jogo com obstáculos.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50% concluído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Gerenciar colisões entre jogador e inimigos.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70% concluído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Gerenciar colisões entre jogador e obstáculos.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não realizado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Permitir cadastrar/salvar dados do usuário, manter pontuação durante jogo, salvar pontuação e gerar lista de pontuação (</a:t>
                      </a:r>
                      <a:r>
                        <a:rPr lang="pt-BR" sz="1500" i="1">
                          <a:latin typeface="Times New Roman"/>
                          <a:ea typeface="Times New Roman"/>
                          <a:cs typeface="Times New Roman"/>
                        </a:rPr>
                        <a:t>ranking</a:t>
                      </a: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).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30% concluído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Permitir Pausar o Jogo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realizado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500">
                          <a:latin typeface="Times New Roman"/>
                          <a:ea typeface="Times New Roman"/>
                          <a:cs typeface="Times New Roman"/>
                        </a:rPr>
                        <a:t>Permitir Salvar Jogada.</a:t>
                      </a:r>
                      <a:endParaRPr lang="pt-BR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dirty="0">
                          <a:latin typeface="Times New Roman"/>
                          <a:ea typeface="Times New Roman"/>
                          <a:cs typeface="Times New Roman"/>
                        </a:rPr>
                        <a:t>Requisito previsto inicialmente e realizado</a:t>
                      </a:r>
                      <a:endParaRPr lang="pt-BR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000" u="sng" dirty="0" smtClean="0"/>
              <a:t>Diagrama de Classes:</a:t>
            </a:r>
            <a:endParaRPr lang="pt-BR" sz="3000" u="sng" dirty="0" smtClean="0"/>
          </a:p>
          <a:p>
            <a:pPr>
              <a:buNone/>
            </a:pPr>
            <a:endParaRPr lang="pt-BR" sz="3000" dirty="0" smtClean="0"/>
          </a:p>
          <a:p>
            <a:pPr marL="538163" indent="17463" algn="just">
              <a:buNone/>
            </a:pPr>
            <a:endParaRPr lang="pt-BR" sz="2500" dirty="0" smtClean="0"/>
          </a:p>
          <a:p>
            <a:pPr algn="just"/>
            <a:endParaRPr lang="pt-BR" sz="2500" dirty="0"/>
          </a:p>
        </p:txBody>
      </p:sp>
      <p:pic>
        <p:nvPicPr>
          <p:cNvPr id="9" name="Imagem 8" descr="Diagrama_de_Classes (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5" y="1388057"/>
            <a:ext cx="5400599" cy="463850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9" descr="uml.jpg"/>
          <p:cNvPicPr>
            <a:picLocks noChangeAspect="1"/>
          </p:cNvPicPr>
          <p:nvPr/>
        </p:nvPicPr>
        <p:blipFill>
          <a:blip r:embed="rId3" cstate="print"/>
          <a:srcRect r="3121" b="4684"/>
          <a:stretch>
            <a:fillRect/>
          </a:stretch>
        </p:blipFill>
        <p:spPr>
          <a:xfrm>
            <a:off x="683568" y="781380"/>
            <a:ext cx="7907932" cy="60766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uml.jpg"/>
          <p:cNvPicPr>
            <a:picLocks noChangeAspect="1"/>
          </p:cNvPicPr>
          <p:nvPr/>
        </p:nvPicPr>
        <p:blipFill>
          <a:blip r:embed="rId3" cstate="print"/>
          <a:srcRect b="3900"/>
          <a:stretch>
            <a:fillRect/>
          </a:stretch>
        </p:blipFill>
        <p:spPr>
          <a:xfrm>
            <a:off x="1475656" y="728414"/>
            <a:ext cx="6552728" cy="61134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5"/>
            <a:ext cx="7787208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000" u="sng" dirty="0" smtClean="0"/>
              <a:t>Diagrama de Classes:</a:t>
            </a:r>
            <a:endParaRPr lang="pt-BR" sz="3000" u="sng" dirty="0" smtClean="0"/>
          </a:p>
          <a:p>
            <a:pPr>
              <a:buNone/>
            </a:pPr>
            <a:endParaRPr lang="pt-BR" sz="3000" dirty="0" smtClean="0"/>
          </a:p>
          <a:p>
            <a:pPr marL="538163" indent="17463" algn="just">
              <a:buNone/>
            </a:pPr>
            <a:endParaRPr lang="pt-BR" sz="2500" dirty="0" smtClean="0"/>
          </a:p>
          <a:p>
            <a:pPr algn="just"/>
            <a:endParaRPr lang="pt-BR" sz="2500" dirty="0"/>
          </a:p>
        </p:txBody>
      </p:sp>
      <p:pic>
        <p:nvPicPr>
          <p:cNvPr id="9" name="Imagem 8" descr="uml.jpg"/>
          <p:cNvPicPr>
            <a:picLocks noChangeAspect="1"/>
          </p:cNvPicPr>
          <p:nvPr/>
        </p:nvPicPr>
        <p:blipFill>
          <a:blip r:embed="rId3" cstate="print"/>
          <a:srcRect r="42570" b="58400"/>
          <a:stretch>
            <a:fillRect/>
          </a:stretch>
        </p:blipFill>
        <p:spPr>
          <a:xfrm>
            <a:off x="1" y="733640"/>
            <a:ext cx="9144000" cy="58585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Espaço Reservado para Conteúdo 9" descr="um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4789"/>
          <a:stretch>
            <a:fillRect/>
          </a:stretch>
        </p:blipFill>
        <p:spPr>
          <a:xfrm>
            <a:off x="1393943" y="805648"/>
            <a:ext cx="6202393" cy="593572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2381249" y="5962245"/>
            <a:ext cx="524380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l="34391" t="28364" r="7487" b="63589"/>
          <a:stretch>
            <a:fillRect/>
          </a:stretch>
        </p:blipFill>
        <p:spPr bwMode="auto">
          <a:xfrm flipH="1">
            <a:off x="-1" y="305109"/>
            <a:ext cx="597217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764704"/>
            <a:ext cx="7787208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000" u="sng" dirty="0" smtClean="0"/>
              <a:t>Tabela de Conceitos Utilizados:</a:t>
            </a:r>
          </a:p>
          <a:p>
            <a:pPr>
              <a:buNone/>
            </a:pP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01. Conceitos </a:t>
            </a:r>
            <a:r>
              <a:rPr lang="pt-BR" sz="2500" dirty="0" smtClean="0">
                <a:solidFill>
                  <a:schemeClr val="bg1">
                    <a:lumMod val="50000"/>
                  </a:schemeClr>
                </a:solidFill>
              </a:rPr>
              <a:t>Elementares</a:t>
            </a:r>
            <a:endParaRPr lang="pt-BR" sz="25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pt-BR" sz="3000" u="sng" dirty="0" smtClean="0"/>
          </a:p>
          <a:p>
            <a:pPr>
              <a:buNone/>
            </a:pPr>
            <a:endParaRPr lang="pt-BR" sz="3000" u="sng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9553" y="1905600"/>
          <a:ext cx="8064894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3"/>
                <a:gridCol w="1920213"/>
                <a:gridCol w="2688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Conceitos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Uso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Onde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Classes, objetos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Todos .h</a:t>
                      </a:r>
                      <a:r>
                        <a:rPr lang="pt-BR" baseline="0" dirty="0" smtClean="0"/>
                        <a:t> e .</a:t>
                      </a:r>
                      <a:r>
                        <a:rPr lang="pt-BR" baseline="0" dirty="0" err="1" smtClean="0"/>
                        <a:t>cpp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Atributos (privados), variáveis e constantes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Todos .h</a:t>
                      </a:r>
                      <a:r>
                        <a:rPr lang="pt-BR" baseline="0" dirty="0" smtClean="0"/>
                        <a:t> e .</a:t>
                      </a:r>
                      <a:r>
                        <a:rPr lang="pt-BR" baseline="0" dirty="0" err="1" smtClean="0"/>
                        <a:t>cpp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Métodos (com e sem retorno)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Todos .h</a:t>
                      </a:r>
                      <a:r>
                        <a:rPr lang="pt-BR" baseline="0" dirty="0" smtClean="0"/>
                        <a:t> e .</a:t>
                      </a:r>
                      <a:r>
                        <a:rPr lang="pt-BR" baseline="0" dirty="0" err="1" smtClean="0"/>
                        <a:t>cpp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Métodos (com retorno 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 parâmetro </a:t>
                      </a:r>
                      <a:r>
                        <a:rPr lang="pt-BR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Todos .h</a:t>
                      </a:r>
                      <a:r>
                        <a:rPr lang="pt-BR" baseline="0" dirty="0" smtClean="0"/>
                        <a:t> e .</a:t>
                      </a:r>
                      <a:r>
                        <a:rPr lang="pt-BR" baseline="0" dirty="0" err="1" smtClean="0"/>
                        <a:t>cpp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Construtores (sem/com parâmetros) e </a:t>
                      </a:r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destrutores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Todos .h</a:t>
                      </a:r>
                      <a:r>
                        <a:rPr lang="pt-BR" baseline="0" dirty="0" smtClean="0"/>
                        <a:t> e .</a:t>
                      </a:r>
                      <a:r>
                        <a:rPr lang="pt-BR" baseline="0" dirty="0" err="1" smtClean="0"/>
                        <a:t>cpp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Classe Principal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Main</a:t>
                      </a:r>
                      <a:r>
                        <a:rPr lang="pt-BR" dirty="0" smtClean="0"/>
                        <a:t>.</a:t>
                      </a:r>
                      <a:r>
                        <a:rPr lang="pt-BR" dirty="0" err="1" smtClean="0"/>
                        <a:t>cpp</a:t>
                      </a:r>
                      <a:r>
                        <a:rPr lang="pt-BR" dirty="0" smtClean="0"/>
                        <a:t> e Principal.h</a:t>
                      </a:r>
                      <a:r>
                        <a:rPr lang="pt-BR" baseline="0" dirty="0" smtClean="0"/>
                        <a:t> /.</a:t>
                      </a:r>
                      <a:r>
                        <a:rPr lang="pt-BR" baseline="0" dirty="0" err="1" smtClean="0"/>
                        <a:t>cpp</a:t>
                      </a:r>
                      <a:endParaRPr lang="pt-BR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Divisão em .h e .</a:t>
                      </a:r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No Projeto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875</Words>
  <Application>Microsoft Office PowerPoint</Application>
  <PresentationFormat>Apresentação na tela (4:3)</PresentationFormat>
  <Paragraphs>201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Jogo em Linguagem Orientada a Objetos em C++</vt:lpstr>
      <vt:lpstr>Tabela de Requisitos</vt:lpstr>
      <vt:lpstr>Tabela de Requisitos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 de Software</dc:title>
  <dc:creator>user</dc:creator>
  <cp:lastModifiedBy>user</cp:lastModifiedBy>
  <cp:revision>69</cp:revision>
  <dcterms:created xsi:type="dcterms:W3CDTF">2015-02-10T20:21:38Z</dcterms:created>
  <dcterms:modified xsi:type="dcterms:W3CDTF">2016-06-20T02:20:08Z</dcterms:modified>
</cp:coreProperties>
</file>