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350" r:id="rId5"/>
    <p:sldId id="352" r:id="rId6"/>
    <p:sldId id="375" r:id="rId7"/>
    <p:sldId id="353" r:id="rId8"/>
    <p:sldId id="365" r:id="rId9"/>
    <p:sldId id="366" r:id="rId10"/>
    <p:sldId id="367" r:id="rId11"/>
    <p:sldId id="368" r:id="rId12"/>
    <p:sldId id="361" r:id="rId13"/>
    <p:sldId id="369" r:id="rId14"/>
    <p:sldId id="370" r:id="rId15"/>
    <p:sldId id="371" r:id="rId16"/>
    <p:sldId id="372" r:id="rId17"/>
    <p:sldId id="373" r:id="rId18"/>
    <p:sldId id="374" r:id="rId19"/>
    <p:sldId id="364" r:id="rId20"/>
    <p:sldId id="34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9,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9,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9,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9,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9,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9,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9,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9,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9,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December 9,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neTree007/stock-recommender.git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4940" y="1355110"/>
            <a:ext cx="5933686" cy="2275091"/>
          </a:xfrm>
        </p:spPr>
        <p:txBody>
          <a:bodyPr/>
          <a:lstStyle/>
          <a:p>
            <a:r>
              <a:rPr lang="en-US" sz="2800" dirty="0"/>
              <a:t>AIDI – 1100- 02 </a:t>
            </a:r>
            <a:br>
              <a:rPr lang="en-US" sz="2800" dirty="0"/>
            </a:br>
            <a:r>
              <a:rPr lang="en-US" sz="2800" dirty="0"/>
              <a:t>INTODUCTION TO AI DEVELOPMENT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   </a:t>
            </a:r>
            <a:r>
              <a:rPr lang="en-US" sz="2000" dirty="0"/>
              <a:t>Group No: 4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6" y="4549553"/>
            <a:ext cx="5491570" cy="2008265"/>
          </a:xfrm>
        </p:spPr>
        <p:txBody>
          <a:bodyPr/>
          <a:lstStyle/>
          <a:p>
            <a:r>
              <a:rPr lang="en-US" sz="1600" dirty="0">
                <a:latin typeface="+mj-lt"/>
              </a:rPr>
              <a:t>Group Members</a:t>
            </a:r>
          </a:p>
          <a:p>
            <a:r>
              <a:rPr lang="en-US" sz="1600" dirty="0"/>
              <a:t>Ryan Shaw</a:t>
            </a:r>
          </a:p>
          <a:p>
            <a:r>
              <a:rPr lang="en-US" sz="1600" dirty="0" err="1"/>
              <a:t>Pruthviben</a:t>
            </a:r>
            <a:r>
              <a:rPr lang="en-US" sz="1600" dirty="0"/>
              <a:t> Patel</a:t>
            </a:r>
          </a:p>
          <a:p>
            <a:r>
              <a:rPr lang="en-US" sz="1600" dirty="0"/>
              <a:t>Nick Elliott</a:t>
            </a:r>
          </a:p>
          <a:p>
            <a:r>
              <a:rPr lang="en-US" sz="1600" dirty="0" err="1"/>
              <a:t>Arunpriya</a:t>
            </a:r>
            <a:r>
              <a:rPr lang="en-US" sz="1600" dirty="0"/>
              <a:t> </a:t>
            </a:r>
            <a:r>
              <a:rPr lang="en-US" sz="1600" dirty="0" err="1"/>
              <a:t>Gobinath</a:t>
            </a:r>
            <a:endParaRPr lang="en-US" sz="1600" dirty="0"/>
          </a:p>
          <a:p>
            <a:r>
              <a:rPr lang="en-US" sz="1600" dirty="0"/>
              <a:t>Nishith Patel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02605"/>
            <a:ext cx="8081654" cy="610863"/>
          </a:xfrm>
        </p:spPr>
        <p:txBody>
          <a:bodyPr/>
          <a:lstStyle/>
          <a:p>
            <a:r>
              <a:rPr lang="en-US" dirty="0"/>
              <a:t>Stock of Interest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2041512" cy="247651"/>
          </a:xfrm>
        </p:spPr>
        <p:txBody>
          <a:bodyPr/>
          <a:lstStyle/>
          <a:p>
            <a:r>
              <a:rPr lang="en-US" dirty="0"/>
              <a:t>Introduction to AI Development</a:t>
            </a:r>
          </a:p>
          <a:p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3F0FE9-4A73-4E53-92E0-3110CB294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23" y="1382610"/>
            <a:ext cx="8908614" cy="221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1EEBAEC2-80A1-42B9-98AC-02BE631D0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430" y="3826643"/>
            <a:ext cx="7046167" cy="234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0B0B4-DC7A-428C-AF92-C526E8BD7E7C}"/>
              </a:ext>
            </a:extLst>
          </p:cNvPr>
          <p:cNvSpPr/>
          <p:nvPr/>
        </p:nvSpPr>
        <p:spPr>
          <a:xfrm>
            <a:off x="9539985" y="1539551"/>
            <a:ext cx="2313992" cy="625151"/>
          </a:xfrm>
          <a:prstGeom prst="wedgeRoundRectCallout">
            <a:avLst>
              <a:gd name="adj1" fmla="val -60349"/>
              <a:gd name="adj2" fmla="val 923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Yahoo Finance Module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214CE2A-9190-4867-834B-B150046DE72A}"/>
              </a:ext>
            </a:extLst>
          </p:cNvPr>
          <p:cNvSpPr/>
          <p:nvPr/>
        </p:nvSpPr>
        <p:spPr>
          <a:xfrm>
            <a:off x="1531754" y="4478694"/>
            <a:ext cx="2629703" cy="597159"/>
          </a:xfrm>
          <a:prstGeom prst="wedgeRoundRectCallout">
            <a:avLst>
              <a:gd name="adj1" fmla="val 60065"/>
              <a:gd name="adj2" fmla="val 984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 of Historical data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72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02605"/>
            <a:ext cx="8081654" cy="610863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89" y="6332220"/>
            <a:ext cx="2116157" cy="247651"/>
          </a:xfrm>
        </p:spPr>
        <p:txBody>
          <a:bodyPr/>
          <a:lstStyle/>
          <a:p>
            <a:r>
              <a:rPr lang="en-US" dirty="0"/>
              <a:t>Introduction to AI Development</a:t>
            </a:r>
          </a:p>
          <a:p>
            <a:endParaRPr lang="en-US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0B0B4-DC7A-428C-AF92-C526E8BD7E7C}"/>
              </a:ext>
            </a:extLst>
          </p:cNvPr>
          <p:cNvSpPr/>
          <p:nvPr/>
        </p:nvSpPr>
        <p:spPr>
          <a:xfrm>
            <a:off x="9791911" y="1651518"/>
            <a:ext cx="2313992" cy="625151"/>
          </a:xfrm>
          <a:prstGeom prst="wedgeRoundRectCallout">
            <a:avLst>
              <a:gd name="adj1" fmla="val -60349"/>
              <a:gd name="adj2" fmla="val 923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Plotly</a:t>
            </a:r>
            <a:r>
              <a:rPr lang="en-US" sz="1600" dirty="0">
                <a:solidFill>
                  <a:schemeClr val="bg1"/>
                </a:solidFill>
              </a:rPr>
              <a:t> Module Used to make Graph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98C0666-F24B-410A-8683-424B67B5A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47" y="1314250"/>
            <a:ext cx="9211119" cy="226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13F3DEF6-6CA9-4BE7-813D-184B2F9AB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534" y="3896895"/>
            <a:ext cx="9211119" cy="227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FDCB9E4E-8998-44C9-82BF-A3F9F04BE5FF}"/>
              </a:ext>
            </a:extLst>
          </p:cNvPr>
          <p:cNvSpPr/>
          <p:nvPr/>
        </p:nvSpPr>
        <p:spPr>
          <a:xfrm>
            <a:off x="256347" y="4152122"/>
            <a:ext cx="2332648" cy="587829"/>
          </a:xfrm>
          <a:prstGeom prst="wedgeRoundRectCallout">
            <a:avLst>
              <a:gd name="adj1" fmla="val 47967"/>
              <a:gd name="adj2" fmla="val 990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Stocks Closing Price and Volume</a:t>
            </a:r>
          </a:p>
        </p:txBody>
      </p:sp>
    </p:spTree>
    <p:extLst>
      <p:ext uri="{BB962C8B-B14F-4D97-AF65-F5344CB8AC3E}">
        <p14:creationId xmlns:p14="http://schemas.microsoft.com/office/powerpoint/2010/main" val="3111715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02605"/>
            <a:ext cx="8081654" cy="610863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2310592" cy="247651"/>
          </a:xfrm>
        </p:spPr>
        <p:txBody>
          <a:bodyPr/>
          <a:lstStyle/>
          <a:p>
            <a:r>
              <a:rPr lang="en-US" dirty="0"/>
              <a:t>Introduction to AI Development</a:t>
            </a:r>
          </a:p>
          <a:p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B31E0A5-9E32-40DF-B490-5F485E2B1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4" y="1935707"/>
            <a:ext cx="11140751" cy="176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DFA1C475-98A9-4F98-A059-416DFB0D6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86" y="3732175"/>
            <a:ext cx="11501535" cy="251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539586-E970-44CC-A27B-1A4F049D238C}"/>
              </a:ext>
            </a:extLst>
          </p:cNvPr>
          <p:cNvSpPr txBox="1"/>
          <p:nvPr/>
        </p:nvSpPr>
        <p:spPr>
          <a:xfrm>
            <a:off x="765110" y="1358444"/>
            <a:ext cx="1016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Using candlestick chart it shows Scripps Company Stocks according SSP Stock price with Date</a:t>
            </a:r>
          </a:p>
        </p:txBody>
      </p:sp>
    </p:spTree>
    <p:extLst>
      <p:ext uri="{BB962C8B-B14F-4D97-AF65-F5344CB8AC3E}">
        <p14:creationId xmlns:p14="http://schemas.microsoft.com/office/powerpoint/2010/main" val="1848935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278129"/>
            <a:ext cx="5343471" cy="1211797"/>
          </a:xfrm>
        </p:spPr>
        <p:txBody>
          <a:bodyPr>
            <a:normAutofit/>
          </a:bodyPr>
          <a:lstStyle/>
          <a:p>
            <a:r>
              <a:rPr lang="en-US" sz="3600" dirty="0"/>
              <a:t>Stock Recommendation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336017"/>
            <a:ext cx="4505909" cy="232929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Wait before Buying – if volatility &gt; 10%.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Buy – if  5 Day SMA &gt; 30 Day SMA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Otherwise, Don’t Buy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088165" cy="247651"/>
          </a:xfrm>
        </p:spPr>
        <p:txBody>
          <a:bodyPr/>
          <a:lstStyle/>
          <a:p>
            <a:r>
              <a:rPr lang="en-US" dirty="0"/>
              <a:t>Introduction to AI Development</a:t>
            </a:r>
          </a:p>
          <a:p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3C9B0D6-2938-4C4C-9044-741861E98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128" y="1777177"/>
            <a:ext cx="5514392" cy="143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B37D53E1-6719-4F2B-8141-80B14A62E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128" y="3500662"/>
            <a:ext cx="6517766" cy="259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05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02605"/>
            <a:ext cx="8081654" cy="610863"/>
          </a:xfrm>
        </p:spPr>
        <p:txBody>
          <a:bodyPr>
            <a:noAutofit/>
          </a:bodyPr>
          <a:lstStyle/>
          <a:p>
            <a:r>
              <a:rPr lang="en-US" sz="3600" dirty="0"/>
              <a:t>Stock Recommendation -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89" y="6332220"/>
            <a:ext cx="2088165" cy="247651"/>
          </a:xfrm>
        </p:spPr>
        <p:txBody>
          <a:bodyPr/>
          <a:lstStyle/>
          <a:p>
            <a:r>
              <a:rPr lang="en-US" dirty="0"/>
              <a:t>Introduction to AI Development</a:t>
            </a:r>
          </a:p>
          <a:p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FDAD54C-4D96-443A-A7E6-D0D052234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47" y="2595818"/>
            <a:ext cx="5859812" cy="337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1A660907-5281-4FEA-8BE1-3A47BC7BE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981" y="2595818"/>
            <a:ext cx="5934259" cy="337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AD4084-9E08-405B-B855-37098BD7842C}"/>
              </a:ext>
            </a:extLst>
          </p:cNvPr>
          <p:cNvSpPr txBox="1"/>
          <p:nvPr/>
        </p:nvSpPr>
        <p:spPr>
          <a:xfrm>
            <a:off x="1571431" y="1688841"/>
            <a:ext cx="273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DAL – Don’t Buy stock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4649C-800B-49B1-B914-485DCAA303F2}"/>
              </a:ext>
            </a:extLst>
          </p:cNvPr>
          <p:cNvSpPr txBox="1"/>
          <p:nvPr/>
        </p:nvSpPr>
        <p:spPr>
          <a:xfrm>
            <a:off x="7294983" y="1688841"/>
            <a:ext cx="370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ACY – Wait Before Buying Stock</a:t>
            </a:r>
          </a:p>
        </p:txBody>
      </p:sp>
    </p:spTree>
    <p:extLst>
      <p:ext uri="{BB962C8B-B14F-4D97-AF65-F5344CB8AC3E}">
        <p14:creationId xmlns:p14="http://schemas.microsoft.com/office/powerpoint/2010/main" val="2219780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02605"/>
            <a:ext cx="8081654" cy="610863"/>
          </a:xfrm>
        </p:spPr>
        <p:txBody>
          <a:bodyPr>
            <a:noAutofit/>
          </a:bodyPr>
          <a:lstStyle/>
          <a:p>
            <a:r>
              <a:rPr lang="en-US" sz="3600" dirty="0"/>
              <a:t>Stock Recommendation -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89" y="6332220"/>
            <a:ext cx="2060173" cy="247651"/>
          </a:xfrm>
        </p:spPr>
        <p:txBody>
          <a:bodyPr/>
          <a:lstStyle/>
          <a:p>
            <a:r>
              <a:rPr lang="en-US" dirty="0"/>
              <a:t>Introduction to AI Development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AD4084-9E08-405B-B855-37098BD7842C}"/>
              </a:ext>
            </a:extLst>
          </p:cNvPr>
          <p:cNvSpPr txBox="1"/>
          <p:nvPr/>
        </p:nvSpPr>
        <p:spPr>
          <a:xfrm>
            <a:off x="1192764" y="1688841"/>
            <a:ext cx="332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SSP – Wait before Buying stock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4649C-800B-49B1-B914-485DCAA303F2}"/>
              </a:ext>
            </a:extLst>
          </p:cNvPr>
          <p:cNvSpPr txBox="1"/>
          <p:nvPr/>
        </p:nvSpPr>
        <p:spPr>
          <a:xfrm>
            <a:off x="7294983" y="1688841"/>
            <a:ext cx="370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AAPL – Buy Stock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5ED8A4E-9D43-4D5F-A102-AE921ADC4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97" y="2295332"/>
            <a:ext cx="5584990" cy="384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0F36E84B-7918-42E1-A767-FC916B16A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44" y="2295332"/>
            <a:ext cx="6112369" cy="384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61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Chosen Industry: Airline and Aviation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Chosen Stocks: DAL(Delta Airlines), SSP(E.W Scripps Company), ACY(</a:t>
            </a:r>
            <a:r>
              <a:rPr lang="en-US" dirty="0" err="1"/>
              <a:t>AeroCentury</a:t>
            </a:r>
            <a:r>
              <a:rPr lang="en-US" dirty="0"/>
              <a:t> Corp.)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Please refer our </a:t>
            </a:r>
            <a:r>
              <a:rPr lang="en-US" dirty="0" err="1"/>
              <a:t>Github</a:t>
            </a:r>
            <a:r>
              <a:rPr lang="en-US" dirty="0"/>
              <a:t> Link: </a:t>
            </a:r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/>
              </a:rPr>
              <a:t>https://github.com/PineTree007/stock-recommender.git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Scan and parse: News from PRNewswire website using industry specific URL.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 for purchase of stocks using Volatility and Simple Moving  Averages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89" y="6332220"/>
            <a:ext cx="2181471" cy="247651"/>
          </a:xfrm>
        </p:spPr>
        <p:txBody>
          <a:bodyPr/>
          <a:lstStyle/>
          <a:p>
            <a:r>
              <a:rPr lang="en-US" dirty="0"/>
              <a:t>Introduction to AI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53F24C-0420-4EED-82E9-B80285FF73BA}"/>
              </a:ext>
            </a:extLst>
          </p:cNvPr>
          <p:cNvSpPr txBox="1"/>
          <p:nvPr/>
        </p:nvSpPr>
        <p:spPr>
          <a:xfrm>
            <a:off x="6907623" y="3578291"/>
            <a:ext cx="274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Importing and Scanning data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610863"/>
          </a:xfrm>
        </p:spPr>
        <p:txBody>
          <a:bodyPr/>
          <a:lstStyle/>
          <a:p>
            <a:pPr marL="360363" indent="-360363"/>
            <a:r>
              <a:rPr lang="en-US" dirty="0"/>
              <a:t>02. Data Parsing and storage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28157" cy="732688"/>
          </a:xfrm>
        </p:spPr>
        <p:txBody>
          <a:bodyPr/>
          <a:lstStyle/>
          <a:p>
            <a:pPr marL="360363" indent="-360363"/>
            <a:r>
              <a:rPr lang="en-US" dirty="0"/>
              <a:t>03. Stocks of interest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/>
              <a:t>04. Visualization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794875" cy="205837"/>
          </a:xfrm>
        </p:spPr>
        <p:txBody>
          <a:bodyPr/>
          <a:lstStyle/>
          <a:p>
            <a:r>
              <a:rPr lang="en-US" dirty="0"/>
              <a:t>05. Stock Recommendation &amp; Summary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2133599" cy="247651"/>
          </a:xfrm>
        </p:spPr>
        <p:txBody>
          <a:bodyPr/>
          <a:lstStyle/>
          <a:p>
            <a:r>
              <a:rPr lang="en-US" dirty="0"/>
              <a:t>Introduction to AI Development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96889C-1D04-4780-8F05-C1FC4865F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369616"/>
            <a:ext cx="4941477" cy="610863"/>
          </a:xfrm>
        </p:spPr>
        <p:txBody>
          <a:bodyPr/>
          <a:lstStyle/>
          <a:p>
            <a:r>
              <a:rPr lang="en-US"/>
              <a:t>Technology Used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9382F-6020-446F-930A-A14D7DA453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89" y="6332220"/>
            <a:ext cx="2689283" cy="247651"/>
          </a:xfrm>
        </p:spPr>
        <p:txBody>
          <a:bodyPr/>
          <a:lstStyle/>
          <a:p>
            <a:r>
              <a:rPr lang="en-US" dirty="0"/>
              <a:t>Introduction to AI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0BB2-674F-451C-9C21-522D646748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BDD37C-CA7E-4A06-86CD-0EC465F57123}"/>
              </a:ext>
            </a:extLst>
          </p:cNvPr>
          <p:cNvSpPr txBox="1"/>
          <p:nvPr/>
        </p:nvSpPr>
        <p:spPr>
          <a:xfrm>
            <a:off x="802433" y="1474619"/>
            <a:ext cx="1003290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Language used –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Jupyter</a:t>
            </a:r>
            <a:r>
              <a:rPr lang="en-US" sz="2000" dirty="0">
                <a:solidFill>
                  <a:schemeClr val="tx2"/>
                </a:solidFill>
              </a:rPr>
              <a:t> Notebook/Google </a:t>
            </a:r>
            <a:r>
              <a:rPr lang="en-US" sz="2000" dirty="0" err="1">
                <a:solidFill>
                  <a:schemeClr val="tx2"/>
                </a:solidFill>
              </a:rPr>
              <a:t>Colab</a:t>
            </a:r>
            <a:r>
              <a:rPr lang="en-US" sz="2000" dirty="0">
                <a:solidFill>
                  <a:schemeClr val="tx2"/>
                </a:solidFill>
              </a:rPr>
              <a:t> – for coding and debugging.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Github</a:t>
            </a:r>
            <a:r>
              <a:rPr lang="en-US" sz="2000" dirty="0">
                <a:solidFill>
                  <a:schemeClr val="tx2"/>
                </a:solidFill>
              </a:rPr>
              <a:t> - for sharing all the input from individuals and to showcase our 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Libraries – BeautifulSoup, Pandas, Numpy, Regular Expression, Date Time,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Plotly</a:t>
            </a:r>
            <a:r>
              <a:rPr lang="en-US" sz="2000" dirty="0">
                <a:solidFill>
                  <a:schemeClr val="tx2"/>
                </a:solidFill>
              </a:rPr>
              <a:t>/matplotlib - for the visualization of stocks.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</a:rPr>
              <a:t>Yfinance</a:t>
            </a:r>
            <a:r>
              <a:rPr lang="en-US" sz="2000" dirty="0">
                <a:solidFill>
                  <a:schemeClr val="tx2"/>
                </a:solidFill>
              </a:rPr>
              <a:t> Python – to get all the data of stocks.</a:t>
            </a:r>
          </a:p>
        </p:txBody>
      </p:sp>
    </p:spTree>
    <p:extLst>
      <p:ext uri="{BB962C8B-B14F-4D97-AF65-F5344CB8AC3E}">
        <p14:creationId xmlns:p14="http://schemas.microsoft.com/office/powerpoint/2010/main" val="397697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02605"/>
            <a:ext cx="8081654" cy="610863"/>
          </a:xfrm>
        </p:spPr>
        <p:txBody>
          <a:bodyPr/>
          <a:lstStyle/>
          <a:p>
            <a:r>
              <a:rPr lang="en-US" dirty="0"/>
              <a:t>Importing and Scanning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2134818" cy="247651"/>
          </a:xfrm>
        </p:spPr>
        <p:txBody>
          <a:bodyPr/>
          <a:lstStyle/>
          <a:p>
            <a:r>
              <a:rPr lang="en-US" dirty="0"/>
              <a:t>Introduction to AI Development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1EB48C-5C3F-4569-9159-00F1BA5A6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34" b="61003"/>
          <a:stretch/>
        </p:blipFill>
        <p:spPr bwMode="auto">
          <a:xfrm>
            <a:off x="775226" y="2093474"/>
            <a:ext cx="3870066" cy="153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42DAD12-E3AF-4670-95FF-58A64F165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76" y="4038140"/>
            <a:ext cx="9437245" cy="1429655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38264F4-F5FE-499B-87A6-1E6ADFB793F4}"/>
              </a:ext>
            </a:extLst>
          </p:cNvPr>
          <p:cNvSpPr/>
          <p:nvPr/>
        </p:nvSpPr>
        <p:spPr>
          <a:xfrm>
            <a:off x="5271796" y="2079613"/>
            <a:ext cx="1996751" cy="541922"/>
          </a:xfrm>
          <a:prstGeom prst="wedgeRoundRectCallout">
            <a:avLst>
              <a:gd name="adj1" fmla="val -68497"/>
              <a:gd name="adj2" fmla="val 883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Importing Packages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4C89DB24-9648-4CCE-AB2D-6111610900FC}"/>
              </a:ext>
            </a:extLst>
          </p:cNvPr>
          <p:cNvSpPr/>
          <p:nvPr/>
        </p:nvSpPr>
        <p:spPr>
          <a:xfrm>
            <a:off x="94835" y="4289388"/>
            <a:ext cx="2258008" cy="610863"/>
          </a:xfrm>
          <a:prstGeom prst="wedgeRoundRectCallout">
            <a:avLst>
              <a:gd name="adj1" fmla="val 49828"/>
              <a:gd name="adj2" fmla="val 915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Scanning 10 pages from the website URL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D2BC01-3113-46BA-87DC-1EDBD62ACD2C}"/>
              </a:ext>
            </a:extLst>
          </p:cNvPr>
          <p:cNvSpPr txBox="1"/>
          <p:nvPr/>
        </p:nvSpPr>
        <p:spPr>
          <a:xfrm>
            <a:off x="1045029" y="1313786"/>
            <a:ext cx="919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 pages fetched from the URL are embedded in a list.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75EDDDCC-1DEA-4CDE-8CD1-C4CB4A9378B9}"/>
              </a:ext>
            </a:extLst>
          </p:cNvPr>
          <p:cNvSpPr/>
          <p:nvPr/>
        </p:nvSpPr>
        <p:spPr>
          <a:xfrm>
            <a:off x="5122506" y="5790145"/>
            <a:ext cx="2519266" cy="729577"/>
          </a:xfrm>
          <a:prstGeom prst="wedgeRoundRectCallout">
            <a:avLst>
              <a:gd name="adj1" fmla="val -62685"/>
              <a:gd name="adj2" fmla="val -920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Embedding all the pages in a list named NEWS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02605"/>
            <a:ext cx="8081654" cy="610863"/>
          </a:xfrm>
        </p:spPr>
        <p:txBody>
          <a:bodyPr/>
          <a:lstStyle/>
          <a:p>
            <a:r>
              <a:rPr lang="en-US" dirty="0"/>
              <a:t>Importing and Scanning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89" y="6332220"/>
            <a:ext cx="2106827" cy="152555"/>
          </a:xfrm>
        </p:spPr>
        <p:txBody>
          <a:bodyPr/>
          <a:lstStyle/>
          <a:p>
            <a:r>
              <a:rPr lang="en-US" dirty="0"/>
              <a:t>Introduction to AI Development</a:t>
            </a:r>
          </a:p>
          <a:p>
            <a:endParaRPr lang="en-US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38264F4-F5FE-499B-87A6-1E6ADFB793F4}"/>
              </a:ext>
            </a:extLst>
          </p:cNvPr>
          <p:cNvSpPr/>
          <p:nvPr/>
        </p:nvSpPr>
        <p:spPr>
          <a:xfrm>
            <a:off x="2509934" y="1827376"/>
            <a:ext cx="2845837" cy="541922"/>
          </a:xfrm>
          <a:prstGeom prst="wedgeRoundRectCallout">
            <a:avLst>
              <a:gd name="adj1" fmla="val -66858"/>
              <a:gd name="adj2" fmla="val 1038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Creating a list to store div tags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D2BC01-3113-46BA-87DC-1EDBD62ACD2C}"/>
              </a:ext>
            </a:extLst>
          </p:cNvPr>
          <p:cNvSpPr txBox="1"/>
          <p:nvPr/>
        </p:nvSpPr>
        <p:spPr>
          <a:xfrm>
            <a:off x="1029655" y="1313786"/>
            <a:ext cx="919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Scanning of data is done with the use of BeautifulSoup Library.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CB6C6E-2873-4C1E-8229-524875789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45" y="2667987"/>
            <a:ext cx="1105811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0CF26B50-EB5B-4814-BB52-DAE97F40C293}"/>
              </a:ext>
            </a:extLst>
          </p:cNvPr>
          <p:cNvSpPr/>
          <p:nvPr/>
        </p:nvSpPr>
        <p:spPr>
          <a:xfrm>
            <a:off x="5559664" y="2593240"/>
            <a:ext cx="2324701" cy="709804"/>
          </a:xfrm>
          <a:prstGeom prst="wedgeRoundRectCallout">
            <a:avLst>
              <a:gd name="adj1" fmla="val -80078"/>
              <a:gd name="adj2" fmla="val 1280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Using BeautifulSoup to extract from webpage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CD33871-475D-4C6F-A678-56B2ABDE34C1}"/>
              </a:ext>
            </a:extLst>
          </p:cNvPr>
          <p:cNvSpPr/>
          <p:nvPr/>
        </p:nvSpPr>
        <p:spPr>
          <a:xfrm>
            <a:off x="4193420" y="4963916"/>
            <a:ext cx="2324701" cy="561652"/>
          </a:xfrm>
          <a:prstGeom prst="wedgeRoundRectCallout">
            <a:avLst>
              <a:gd name="adj1" fmla="val -55752"/>
              <a:gd name="adj2" fmla="val -1484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Extract all items with div tag</a:t>
            </a:r>
          </a:p>
        </p:txBody>
      </p:sp>
    </p:spTree>
    <p:extLst>
      <p:ext uri="{BB962C8B-B14F-4D97-AF65-F5344CB8AC3E}">
        <p14:creationId xmlns:p14="http://schemas.microsoft.com/office/powerpoint/2010/main" val="221233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329232"/>
            <a:ext cx="8081654" cy="610863"/>
          </a:xfrm>
        </p:spPr>
        <p:txBody>
          <a:bodyPr/>
          <a:lstStyle/>
          <a:p>
            <a:r>
              <a:rPr lang="en-US" dirty="0"/>
              <a:t>Parsing and storage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2013520" cy="247651"/>
          </a:xfrm>
        </p:spPr>
        <p:txBody>
          <a:bodyPr/>
          <a:lstStyle/>
          <a:p>
            <a:r>
              <a:rPr lang="en-US" dirty="0"/>
              <a:t>Introduction to AI Development</a:t>
            </a:r>
          </a:p>
          <a:p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3BBB8B7-6EAC-4AD0-B840-DA8AF6C64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926" y="1280716"/>
            <a:ext cx="3411101" cy="93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776B3F2-0741-47A7-BDFA-201375B9E8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58" b="70350"/>
          <a:stretch/>
        </p:blipFill>
        <p:spPr bwMode="auto">
          <a:xfrm>
            <a:off x="5502362" y="2359730"/>
            <a:ext cx="3061316" cy="129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1091A0A-6D45-4917-B9B5-AA2B8542D6F9}"/>
              </a:ext>
            </a:extLst>
          </p:cNvPr>
          <p:cNvSpPr/>
          <p:nvPr/>
        </p:nvSpPr>
        <p:spPr>
          <a:xfrm>
            <a:off x="703635" y="2538740"/>
            <a:ext cx="2804675" cy="938504"/>
          </a:xfrm>
          <a:prstGeom prst="wedgeRoundRectCallout">
            <a:avLst>
              <a:gd name="adj1" fmla="val 32376"/>
              <a:gd name="adj2" fmla="val -831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Combining all the extracted data in </a:t>
            </a:r>
            <a:r>
              <a:rPr lang="en-US" sz="1600" dirty="0" err="1">
                <a:solidFill>
                  <a:schemeClr val="bg1"/>
                </a:solidFill>
              </a:rPr>
              <a:t>all_news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A91D417-51F7-47DD-84B9-67D8E4A01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04"/>
          <a:stretch/>
        </p:blipFill>
        <p:spPr bwMode="auto">
          <a:xfrm>
            <a:off x="6319675" y="4048921"/>
            <a:ext cx="5467058" cy="267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3ABF58FE-323A-48AA-92C2-BDB85598F7EE}"/>
              </a:ext>
            </a:extLst>
          </p:cNvPr>
          <p:cNvSpPr/>
          <p:nvPr/>
        </p:nvSpPr>
        <p:spPr>
          <a:xfrm>
            <a:off x="8870151" y="1608283"/>
            <a:ext cx="1786521" cy="753940"/>
          </a:xfrm>
          <a:prstGeom prst="wedgeRoundRectCallout">
            <a:avLst>
              <a:gd name="adj1" fmla="val -66858"/>
              <a:gd name="adj2" fmla="val 1038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Scraping first 100 articles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93040698-DFFC-46CE-86BD-BD464B17F692}"/>
              </a:ext>
            </a:extLst>
          </p:cNvPr>
          <p:cNvSpPr/>
          <p:nvPr/>
        </p:nvSpPr>
        <p:spPr>
          <a:xfrm>
            <a:off x="3389744" y="4828927"/>
            <a:ext cx="2602143" cy="938504"/>
          </a:xfrm>
          <a:prstGeom prst="wedgeRoundRectCallout">
            <a:avLst>
              <a:gd name="adj1" fmla="val 63172"/>
              <a:gd name="adj2" fmla="val 861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Getting links and titles of articles from last 5 days</a:t>
            </a:r>
          </a:p>
        </p:txBody>
      </p:sp>
    </p:spTree>
    <p:extLst>
      <p:ext uri="{BB962C8B-B14F-4D97-AF65-F5344CB8AC3E}">
        <p14:creationId xmlns:p14="http://schemas.microsoft.com/office/powerpoint/2010/main" val="222252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329232"/>
            <a:ext cx="8081654" cy="610863"/>
          </a:xfrm>
        </p:spPr>
        <p:txBody>
          <a:bodyPr/>
          <a:lstStyle/>
          <a:p>
            <a:r>
              <a:rPr lang="en-US" dirty="0"/>
              <a:t>Parsing and storage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2162810" cy="247651"/>
          </a:xfrm>
        </p:spPr>
        <p:txBody>
          <a:bodyPr/>
          <a:lstStyle/>
          <a:p>
            <a:r>
              <a:rPr lang="en-US" dirty="0"/>
              <a:t>Introduction to AI Development</a:t>
            </a:r>
          </a:p>
          <a:p>
            <a:endParaRPr lang="en-US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B4CFD8DF-38B9-4B93-B45A-534B5FA963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86"/>
          <a:stretch/>
        </p:blipFill>
        <p:spPr bwMode="auto">
          <a:xfrm>
            <a:off x="5189845" y="4064001"/>
            <a:ext cx="6781994" cy="203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EA61392-3678-40C1-8D43-24392CB7D23C}"/>
              </a:ext>
            </a:extLst>
          </p:cNvPr>
          <p:cNvSpPr/>
          <p:nvPr/>
        </p:nvSpPr>
        <p:spPr>
          <a:xfrm>
            <a:off x="1212356" y="1982180"/>
            <a:ext cx="3239076" cy="938504"/>
          </a:xfrm>
          <a:prstGeom prst="wedgeRoundRectCallout">
            <a:avLst>
              <a:gd name="adj1" fmla="val 73153"/>
              <a:gd name="adj2" fmla="val 54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Reading the content of article stored in p tags in div tags using </a:t>
            </a:r>
            <a:r>
              <a:rPr lang="en-US" sz="1600" dirty="0" err="1">
                <a:solidFill>
                  <a:schemeClr val="bg1"/>
                </a:solidFill>
              </a:rPr>
              <a:t>html.parser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dirty="0" err="1">
                <a:solidFill>
                  <a:schemeClr val="bg1"/>
                </a:solidFill>
              </a:rPr>
              <a:t>find_all</a:t>
            </a:r>
            <a:r>
              <a:rPr lang="en-US" sz="1600" dirty="0">
                <a:solidFill>
                  <a:schemeClr val="bg1"/>
                </a:solidFill>
              </a:rPr>
              <a:t>().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230E586-A998-46D9-AE0E-6D62EDBFF496}"/>
              </a:ext>
            </a:extLst>
          </p:cNvPr>
          <p:cNvSpPr/>
          <p:nvPr/>
        </p:nvSpPr>
        <p:spPr>
          <a:xfrm>
            <a:off x="1065918" y="4804042"/>
            <a:ext cx="3239076" cy="938504"/>
          </a:xfrm>
          <a:prstGeom prst="wedgeRoundRectCallout">
            <a:avLst>
              <a:gd name="adj1" fmla="val 74579"/>
              <a:gd name="adj2" fmla="val 14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Storing the content in a list named </a:t>
            </a:r>
            <a:r>
              <a:rPr lang="en-US" sz="1600" dirty="0" err="1">
                <a:solidFill>
                  <a:schemeClr val="bg1"/>
                </a:solidFill>
              </a:rPr>
              <a:t>news_contents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010EF48B-86CF-4395-852D-EB68E74B5B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57"/>
          <a:stretch/>
        </p:blipFill>
        <p:spPr bwMode="auto">
          <a:xfrm>
            <a:off x="5189845" y="1593062"/>
            <a:ext cx="6781994" cy="171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94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329232"/>
            <a:ext cx="8081654" cy="610863"/>
          </a:xfrm>
        </p:spPr>
        <p:txBody>
          <a:bodyPr/>
          <a:lstStyle/>
          <a:p>
            <a:r>
              <a:rPr lang="en-US" dirty="0"/>
              <a:t>Parsing and storage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89" y="6332220"/>
            <a:ext cx="1994859" cy="247651"/>
          </a:xfrm>
        </p:spPr>
        <p:txBody>
          <a:bodyPr/>
          <a:lstStyle/>
          <a:p>
            <a:r>
              <a:rPr lang="en-US" dirty="0"/>
              <a:t>Introduction to AI Development</a:t>
            </a:r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4E4EC90-2FAD-49FA-8685-26218C4E5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8" y="2133703"/>
            <a:ext cx="8941989" cy="102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7E12DC3-C90D-4F00-9F56-051EFFFED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8" y="3548979"/>
            <a:ext cx="9994935" cy="237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4646C-84F6-44D3-8088-369F756F2374}"/>
              </a:ext>
            </a:extLst>
          </p:cNvPr>
          <p:cNvSpPr txBox="1"/>
          <p:nvPr/>
        </p:nvSpPr>
        <p:spPr>
          <a:xfrm>
            <a:off x="584092" y="1372849"/>
            <a:ext cx="929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Data Collected from the website is now stored in a </a:t>
            </a:r>
            <a:r>
              <a:rPr lang="en-US" dirty="0" err="1">
                <a:solidFill>
                  <a:schemeClr val="tx2"/>
                </a:solidFill>
              </a:rPr>
              <a:t>Dataframe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6848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of Interest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05909" cy="23292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Utilized the Regular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E</a:t>
            </a:r>
            <a:r>
              <a:rPr lang="en-US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xpression operator to find stock symbols.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Words greater than 2 letters but less than 4.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From the list of symbols, 3 were selected for further exploration.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We selected SSP, ACY, and DAL stock tickers.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2106826" cy="247651"/>
          </a:xfrm>
        </p:spPr>
        <p:txBody>
          <a:bodyPr/>
          <a:lstStyle/>
          <a:p>
            <a:r>
              <a:rPr lang="en-US" dirty="0"/>
              <a:t>Introduction to AI Development</a:t>
            </a:r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6B96252-1466-4769-9543-58057E1F9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893" y="1718194"/>
            <a:ext cx="16478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85CEC41-0172-4090-8524-90FB1A1DA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213" y="2289362"/>
            <a:ext cx="612166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A0DCC924-8081-474C-8001-8C9488890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13" y="4736956"/>
            <a:ext cx="6159765" cy="7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D054CE2BE20440A639737BF002BB81" ma:contentTypeVersion="0" ma:contentTypeDescription="Create a new document." ma:contentTypeScope="" ma:versionID="2994d16c64e18e0acb72063481023ba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C7822D-E5E8-4A5A-AD1B-687FB6CFCAE0}"/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16c05727-aa75-4e4a-9b5f-8a80a1165891"/>
    <ds:schemaRef ds:uri="http://purl.org/dc/terms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190</TotalTime>
  <Words>555</Words>
  <Application>Microsoft Office PowerPoint</Application>
  <PresentationFormat>Widescreen</PresentationFormat>
  <Paragraphs>107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Wingdings</vt:lpstr>
      <vt:lpstr>Theme1</vt:lpstr>
      <vt:lpstr>AIDI – 1100- 02  INTODUCTION TO AI DEVELOPMENT      Group No: 4</vt:lpstr>
      <vt:lpstr>Outline</vt:lpstr>
      <vt:lpstr>Technology Used</vt:lpstr>
      <vt:lpstr>Importing and Scanning data</vt:lpstr>
      <vt:lpstr>Importing and Scanning data</vt:lpstr>
      <vt:lpstr>Parsing and storage</vt:lpstr>
      <vt:lpstr>Parsing and storage</vt:lpstr>
      <vt:lpstr>Parsing and storage</vt:lpstr>
      <vt:lpstr>Stock of Interest</vt:lpstr>
      <vt:lpstr>Stock of Interest</vt:lpstr>
      <vt:lpstr>Visualization</vt:lpstr>
      <vt:lpstr>Visualization</vt:lpstr>
      <vt:lpstr>Stock Recommendation</vt:lpstr>
      <vt:lpstr>Stock Recommendation - Examples</vt:lpstr>
      <vt:lpstr>Stock Recommendation - Examples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AIDI – 1100- 02  INTODUCTION TO AI DEVELOPMENT</dc:title>
  <dc:creator>Nishith Patel</dc:creator>
  <cp:lastModifiedBy>ryan shaw</cp:lastModifiedBy>
  <cp:revision>19</cp:revision>
  <dcterms:created xsi:type="dcterms:W3CDTF">2021-12-08T00:05:04Z</dcterms:created>
  <dcterms:modified xsi:type="dcterms:W3CDTF">2021-12-09T21:37:49Z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0x010100B6D054CE2BE20440A639737BF002BB81</vt:lpwstr>
  </property>
</Properties>
</file>