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embeddedFontLst>
    <p:embeddedFont>
      <p:font typeface="Arimo"/>
      <p:regular r:id="rId58"/>
      <p:bold r:id="rId59"/>
      <p:italic r:id="rId60"/>
      <p:boldItalic r:id="rId61"/>
    </p:embeddedFont>
    <p:embeddedFont>
      <p:font typeface="La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hTNGTG/pmf2odJfL1xV8nbHdi6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regular.fntdata"/><Relationship Id="rId61" Type="http://schemas.openxmlformats.org/officeDocument/2006/relationships/font" Target="fonts/Arimo-boldItalic.fntdata"/><Relationship Id="rId20" Type="http://schemas.openxmlformats.org/officeDocument/2006/relationships/slide" Target="slides/slide16.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8.xml"/><Relationship Id="rId66" Type="http://customschemas.google.com/relationships/presentationmetadata" Target="metadata"/><Relationship Id="rId21" Type="http://schemas.openxmlformats.org/officeDocument/2006/relationships/slide" Target="slides/slide17.xml"/><Relationship Id="rId65"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Arim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Arimo-bold.fntdata"/><Relationship Id="rId14" Type="http://schemas.openxmlformats.org/officeDocument/2006/relationships/slide" Target="slides/slide10.xml"/><Relationship Id="rId58" Type="http://schemas.openxmlformats.org/officeDocument/2006/relationships/font" Target="fonts/Arim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6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6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6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64"/>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6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6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6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6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65"/>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5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5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56"/>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5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5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57"/>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57"/>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5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5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5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5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8"/>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5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59"/>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59"/>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6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60"/>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0"/>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6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6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63"/>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63"/>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6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6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6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abc.def/it5023e/" TargetMode="External"/><Relationship Id="rId4" Type="http://schemas.openxmlformats.org/officeDocument/2006/relationships/hyperlink" Target="https://abc.def/it4788/login&am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73" name="Google Shape;73;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US" sz="3600" u="none" cap="none" strike="noStrike">
                <a:solidFill>
                  <a:srgbClr val="C00000"/>
                </a:solidFill>
                <a:latin typeface="Lato"/>
                <a:ea typeface="Lato"/>
                <a:cs typeface="Lato"/>
                <a:sym typeface="Lato"/>
              </a:rPr>
              <a:t>KẾ HOẠCH LÀM VIỆC </a:t>
            </a:r>
            <a:endParaRPr/>
          </a:p>
        </p:txBody>
      </p:sp>
      <p:sp>
        <p:nvSpPr>
          <p:cNvPr id="74" name="Google Shape;74;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US" sz="7200" u="none" cap="none" strike="noStrike">
                <a:solidFill>
                  <a:srgbClr val="C00000"/>
                </a:solidFill>
                <a:latin typeface="Lato"/>
                <a:ea typeface="Lato"/>
                <a:cs typeface="Lato"/>
                <a:sym typeface="Lato"/>
              </a:rPr>
              <a:t>TUẦN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43" name="Google Shape;143;p10"/>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Yêu cầu tổng quan của đề tài</a:t>
            </a:r>
            <a:endParaRPr/>
          </a:p>
          <a:p>
            <a:pPr indent="-514350" lvl="0" marL="514350" rtl="0" algn="l">
              <a:lnSpc>
                <a:spcPct val="90000"/>
              </a:lnSpc>
              <a:spcBef>
                <a:spcPts val="1000"/>
              </a:spcBef>
              <a:spcAft>
                <a:spcPts val="0"/>
              </a:spcAft>
              <a:buClr>
                <a:schemeClr val="dk1"/>
              </a:buClr>
              <a:buSzPts val="2800"/>
              <a:buAutoNum type="arabicPeriod"/>
            </a:pPr>
            <a:r>
              <a:rPr b="1" lang="en-US" u="sng"/>
              <a:t>Quy trình bảo vệ</a:t>
            </a:r>
            <a:endParaRPr b="1" u="sng"/>
          </a:p>
          <a:p>
            <a:pPr indent="-514350" lvl="0" marL="514350" rtl="0" algn="l">
              <a:lnSpc>
                <a:spcPct val="90000"/>
              </a:lnSpc>
              <a:spcBef>
                <a:spcPts val="1000"/>
              </a:spcBef>
              <a:spcAft>
                <a:spcPts val="0"/>
              </a:spcAft>
              <a:buClr>
                <a:schemeClr val="dk1"/>
              </a:buClr>
              <a:buSzPts val="2800"/>
              <a:buAutoNum type="arabicPeriod"/>
            </a:pPr>
            <a:r>
              <a:rPr lang="en-US"/>
              <a:t>Yêu cầu chức năng và phi chức năng</a:t>
            </a:r>
            <a:endParaRPr/>
          </a:p>
          <a:p>
            <a:pPr indent="-514350" lvl="0" marL="514350" rtl="0" algn="l">
              <a:lnSpc>
                <a:spcPct val="90000"/>
              </a:lnSpc>
              <a:spcBef>
                <a:spcPts val="1000"/>
              </a:spcBef>
              <a:spcAft>
                <a:spcPts val="0"/>
              </a:spcAft>
              <a:buClr>
                <a:schemeClr val="dk1"/>
              </a:buClr>
              <a:buSzPts val="2800"/>
              <a:buAutoNum type="arabicPeriod"/>
            </a:pPr>
            <a:r>
              <a:rPr lang="en-US"/>
              <a:t>Cơ sở dữ liệu</a:t>
            </a:r>
            <a:endParaRPr/>
          </a:p>
          <a:p>
            <a:pPr indent="-514350" lvl="0" marL="514350" rtl="0" algn="l">
              <a:lnSpc>
                <a:spcPct val="90000"/>
              </a:lnSpc>
              <a:spcBef>
                <a:spcPts val="1000"/>
              </a:spcBef>
              <a:spcAft>
                <a:spcPts val="0"/>
              </a:spcAft>
              <a:buClr>
                <a:schemeClr val="dk1"/>
              </a:buClr>
              <a:buSzPts val="2800"/>
              <a:buAutoNum type="arabicPeriod"/>
            </a:pPr>
            <a:r>
              <a:rPr lang="en-US"/>
              <a:t>Danh sách API</a:t>
            </a:r>
            <a:endParaRPr/>
          </a:p>
          <a:p>
            <a:pPr indent="-514350" lvl="0" marL="514350" rtl="0" algn="l">
              <a:lnSpc>
                <a:spcPct val="90000"/>
              </a:lnSpc>
              <a:spcBef>
                <a:spcPts val="1000"/>
              </a:spcBef>
              <a:spcAft>
                <a:spcPts val="0"/>
              </a:spcAft>
              <a:buClr>
                <a:schemeClr val="dk1"/>
              </a:buClr>
              <a:buSzPts val="2800"/>
              <a:buAutoNum type="arabicPeriod"/>
            </a:pPr>
            <a:r>
              <a:rPr lang="en-US"/>
              <a:t>Đăng ký đăng nhập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2. QUY TRÌNH BẢO VỆ</a:t>
            </a:r>
            <a:endParaRPr/>
          </a:p>
        </p:txBody>
      </p:sp>
      <p:sp>
        <p:nvSpPr>
          <p:cNvPr id="150" name="Google Shape;150;p11"/>
          <p:cNvSpPr txBox="1"/>
          <p:nvPr>
            <p:ph idx="1" type="body"/>
          </p:nvPr>
        </p:nvSpPr>
        <p:spPr>
          <a:xfrm>
            <a:off x="397510" y="1125728"/>
            <a:ext cx="8674100" cy="51328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2.1</a:t>
            </a:r>
            <a:r>
              <a:rPr lang="en-US"/>
              <a:t> Thành viên</a:t>
            </a:r>
            <a:endParaRPr/>
          </a:p>
          <a:p>
            <a:pPr indent="0" lvl="0" marL="0" rtl="0" algn="l">
              <a:lnSpc>
                <a:spcPct val="90000"/>
              </a:lnSpc>
              <a:spcBef>
                <a:spcPts val="1000"/>
              </a:spcBef>
              <a:spcAft>
                <a:spcPts val="0"/>
              </a:spcAft>
              <a:buClr>
                <a:schemeClr val="dk1"/>
              </a:buClr>
              <a:buSzPts val="2800"/>
              <a:buNone/>
            </a:pPr>
            <a:r>
              <a:rPr b="1" lang="en-US"/>
              <a:t>2.2</a:t>
            </a:r>
            <a:r>
              <a:rPr lang="en-US"/>
              <a:t> Thời gian bảo vệ</a:t>
            </a:r>
            <a:endParaRPr/>
          </a:p>
          <a:p>
            <a:pPr indent="0" lvl="0" marL="0" rtl="0" algn="l">
              <a:lnSpc>
                <a:spcPct val="90000"/>
              </a:lnSpc>
              <a:spcBef>
                <a:spcPts val="1000"/>
              </a:spcBef>
              <a:spcAft>
                <a:spcPts val="0"/>
              </a:spcAft>
              <a:buClr>
                <a:schemeClr val="dk1"/>
              </a:buClr>
              <a:buSzPts val="2800"/>
              <a:buNone/>
            </a:pPr>
            <a:r>
              <a:rPr b="1" lang="en-US"/>
              <a:t>2.3</a:t>
            </a:r>
            <a:r>
              <a:rPr lang="en-US"/>
              <a:t> Hình thức bảo vệ</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Thành viên</a:t>
            </a:r>
            <a:endParaRPr b="0"/>
          </a:p>
        </p:txBody>
      </p:sp>
      <p:sp>
        <p:nvSpPr>
          <p:cNvPr id="157" name="Google Shape;157;p12"/>
          <p:cNvSpPr txBox="1"/>
          <p:nvPr>
            <p:ph idx="1" type="body"/>
          </p:nvPr>
        </p:nvSpPr>
        <p:spPr>
          <a:xfrm>
            <a:off x="250683" y="984823"/>
            <a:ext cx="8674100" cy="51328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lang="en-US" sz="2200">
                <a:latin typeface="Calibri"/>
                <a:ea typeface="Calibri"/>
                <a:cs typeface="Calibri"/>
                <a:sym typeface="Calibri"/>
              </a:rPr>
              <a:t>Mỗi nhóm cần tối đa 5 thành viên thực hiện các yêu cầu sau (không bắt buộc)</a:t>
            </a:r>
            <a:endParaRPr/>
          </a:p>
          <a:p>
            <a:pPr indent="-228600" lvl="0" marL="228600" rtl="0" algn="l">
              <a:lnSpc>
                <a:spcPct val="100000"/>
              </a:lnSpc>
              <a:spcBef>
                <a:spcPts val="1800"/>
              </a:spcBef>
              <a:spcAft>
                <a:spcPts val="0"/>
              </a:spcAft>
              <a:buClr>
                <a:schemeClr val="dk1"/>
              </a:buClr>
              <a:buSzPts val="2200"/>
              <a:buChar char="•"/>
            </a:pPr>
            <a:r>
              <a:rPr b="1" lang="en-US" sz="2200">
                <a:latin typeface="Calibri"/>
                <a:ea typeface="Calibri"/>
                <a:cs typeface="Calibri"/>
                <a:sym typeface="Calibri"/>
              </a:rPr>
              <a:t>Database Developer</a:t>
            </a:r>
            <a:r>
              <a:rPr lang="en-US" sz="2200">
                <a:latin typeface="Calibri"/>
                <a:ea typeface="Calibri"/>
                <a:cs typeface="Calibri"/>
                <a:sym typeface="Calibri"/>
              </a:rPr>
              <a:t>: Phát triển Database server, thiết kế cơ sở dữ liệu cho các thông tin liên quan đến sinh viên, giảng viên, lớp học, bài tập, điểm danh, và các tài liệu học tập.</a:t>
            </a:r>
            <a:endParaRPr/>
          </a:p>
          <a:p>
            <a:pPr indent="-228600" lvl="0" marL="228600" rtl="0" algn="l">
              <a:lnSpc>
                <a:spcPct val="100000"/>
              </a:lnSpc>
              <a:spcBef>
                <a:spcPts val="1800"/>
              </a:spcBef>
              <a:spcAft>
                <a:spcPts val="0"/>
              </a:spcAft>
              <a:buClr>
                <a:schemeClr val="dk1"/>
              </a:buClr>
              <a:buSzPts val="2200"/>
              <a:buChar char="•"/>
            </a:pPr>
            <a:r>
              <a:rPr b="1" lang="en-US" sz="2200">
                <a:latin typeface="Calibri"/>
                <a:ea typeface="Calibri"/>
                <a:cs typeface="Calibri"/>
                <a:sym typeface="Calibri"/>
              </a:rPr>
              <a:t>Backend Developer</a:t>
            </a:r>
            <a:r>
              <a:rPr lang="en-US" sz="2200">
                <a:latin typeface="Calibri"/>
                <a:ea typeface="Calibri"/>
                <a:cs typeface="Calibri"/>
                <a:sym typeface="Calibri"/>
              </a:rPr>
              <a:t>: Phát triển các service server, thiết kế và triển khai các API để quản lý lớp học, điểm danh, bài tập, và yêu cầu nghỉ học.</a:t>
            </a:r>
            <a:endParaRPr/>
          </a:p>
          <a:p>
            <a:pPr indent="-228600" lvl="0" marL="228600" rtl="0" algn="l">
              <a:lnSpc>
                <a:spcPct val="100000"/>
              </a:lnSpc>
              <a:spcBef>
                <a:spcPts val="1800"/>
              </a:spcBef>
              <a:spcAft>
                <a:spcPts val="0"/>
              </a:spcAft>
              <a:buClr>
                <a:schemeClr val="dk1"/>
              </a:buClr>
              <a:buSzPts val="2200"/>
              <a:buChar char="•"/>
            </a:pPr>
            <a:r>
              <a:rPr b="1" lang="en-US" sz="2200">
                <a:latin typeface="Calibri"/>
                <a:ea typeface="Calibri"/>
                <a:cs typeface="Calibri"/>
                <a:sym typeface="Calibri"/>
              </a:rPr>
              <a:t>Frontend Developer</a:t>
            </a:r>
            <a:r>
              <a:rPr lang="en-US" sz="2200">
                <a:latin typeface="Calibri"/>
                <a:ea typeface="Calibri"/>
                <a:cs typeface="Calibri"/>
                <a:sym typeface="Calibri"/>
              </a:rPr>
              <a:t>: Phát triển giao diện người dùng và xử lý sự kiện cho ứng dụng di động bằng Flutter.</a:t>
            </a:r>
            <a:endParaRPr/>
          </a:p>
          <a:p>
            <a:pPr indent="-228600" lvl="0" marL="228600" rtl="0" algn="l">
              <a:lnSpc>
                <a:spcPct val="100000"/>
              </a:lnSpc>
              <a:spcBef>
                <a:spcPts val="1800"/>
              </a:spcBef>
              <a:spcAft>
                <a:spcPts val="0"/>
              </a:spcAft>
              <a:buClr>
                <a:schemeClr val="dk1"/>
              </a:buClr>
              <a:buSzPts val="2200"/>
              <a:buChar char="•"/>
            </a:pPr>
            <a:r>
              <a:rPr b="1" lang="en-US" sz="2200">
                <a:latin typeface="Calibri"/>
                <a:ea typeface="Calibri"/>
                <a:cs typeface="Calibri"/>
                <a:sym typeface="Calibri"/>
              </a:rPr>
              <a:t>Notification Specialist</a:t>
            </a:r>
            <a:r>
              <a:rPr lang="en-US" sz="2200">
                <a:latin typeface="Calibri"/>
                <a:ea typeface="Calibri"/>
                <a:cs typeface="Calibri"/>
                <a:sym typeface="Calibri"/>
              </a:rPr>
              <a:t>: Xử lý push notification phía clients </a:t>
            </a:r>
            <a:endParaRPr/>
          </a:p>
          <a:p>
            <a:pPr indent="-228600" lvl="0" marL="228600" rtl="0" algn="l">
              <a:lnSpc>
                <a:spcPct val="100000"/>
              </a:lnSpc>
              <a:spcBef>
                <a:spcPts val="1800"/>
              </a:spcBef>
              <a:spcAft>
                <a:spcPts val="0"/>
              </a:spcAft>
              <a:buClr>
                <a:schemeClr val="dk1"/>
              </a:buClr>
              <a:buSzPts val="2200"/>
              <a:buChar char="•"/>
            </a:pPr>
            <a:r>
              <a:rPr b="1" lang="en-US" sz="2200">
                <a:latin typeface="Calibri"/>
                <a:ea typeface="Calibri"/>
                <a:cs typeface="Calibri"/>
                <a:sym typeface="Calibri"/>
              </a:rPr>
              <a:t>Tester: </a:t>
            </a:r>
            <a:r>
              <a:rPr lang="en-US" sz="2200">
                <a:latin typeface="Calibri"/>
                <a:ea typeface="Calibri"/>
                <a:cs typeface="Calibri"/>
                <a:sym typeface="Calibri"/>
              </a:rPr>
              <a:t>Đảm nhiệm kiểm thử tổng hợp. Các thành viên có thể thực hiện kiểm thử chéo.</a:t>
            </a:r>
            <a:endParaRPr/>
          </a:p>
          <a:p>
            <a:pPr indent="0" lvl="0" marL="0" rtl="0" algn="l">
              <a:lnSpc>
                <a:spcPct val="100000"/>
              </a:lnSpc>
              <a:spcBef>
                <a:spcPts val="1800"/>
              </a:spcBef>
              <a:spcAft>
                <a:spcPts val="0"/>
              </a:spcAft>
              <a:buClr>
                <a:schemeClr val="dk1"/>
              </a:buClr>
              <a:buSzPts val="2200"/>
              <a:buNone/>
            </a:pPr>
            <a:r>
              <a:t/>
            </a:r>
            <a:endParaRPr sz="2200">
              <a:latin typeface="Calibri"/>
              <a:ea typeface="Calibri"/>
              <a:cs typeface="Calibri"/>
              <a:sym typeface="Calibri"/>
            </a:endParaRPr>
          </a:p>
          <a:p>
            <a:pPr indent="-88900" lvl="0" marL="228600" rtl="0" algn="l">
              <a:lnSpc>
                <a:spcPct val="100000"/>
              </a:lnSpc>
              <a:spcBef>
                <a:spcPts val="1800"/>
              </a:spcBef>
              <a:spcAft>
                <a:spcPts val="0"/>
              </a:spcAft>
              <a:buClr>
                <a:schemeClr val="dk1"/>
              </a:buClr>
              <a:buSzPts val="2200"/>
              <a:buNone/>
            </a:pPr>
            <a:r>
              <a:t/>
            </a:r>
            <a:endParaRPr sz="2200">
              <a:latin typeface="Calibri"/>
              <a:ea typeface="Calibri"/>
              <a:cs typeface="Calibri"/>
              <a:sym typeface="Calibri"/>
            </a:endParaRPr>
          </a:p>
          <a:p>
            <a:pPr indent="0" lvl="0" marL="0" rtl="0" algn="l">
              <a:lnSpc>
                <a:spcPct val="100000"/>
              </a:lnSpc>
              <a:spcBef>
                <a:spcPts val="1800"/>
              </a:spcBef>
              <a:spcAft>
                <a:spcPts val="0"/>
              </a:spcAft>
              <a:buClr>
                <a:schemeClr val="dk1"/>
              </a:buClr>
              <a:buSzPts val="2200"/>
              <a:buNone/>
            </a:pPr>
            <a:r>
              <a:t/>
            </a:r>
            <a:endParaRPr sz="2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2.2 Thời gian bảo vệ</a:t>
            </a:r>
            <a:endParaRPr b="0"/>
          </a:p>
        </p:txBody>
      </p:sp>
      <p:sp>
        <p:nvSpPr>
          <p:cNvPr id="164" name="Google Shape;164;p13"/>
          <p:cNvSpPr txBox="1"/>
          <p:nvPr/>
        </p:nvSpPr>
        <p:spPr>
          <a:xfrm>
            <a:off x="311700" y="115140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Chậm nhất là trước khi vào học </a:t>
            </a:r>
            <a:r>
              <a:rPr b="0" i="0" lang="en-US" sz="2400" u="sng" cap="none" strike="noStrike">
                <a:solidFill>
                  <a:srgbClr val="FF0000"/>
                </a:solidFill>
                <a:latin typeface="Calibri"/>
                <a:ea typeface="Calibri"/>
                <a:cs typeface="Calibri"/>
                <a:sym typeface="Calibri"/>
              </a:rPr>
              <a:t>tuần thứ 3</a:t>
            </a:r>
            <a:r>
              <a:rPr b="0" i="0" lang="en-US" sz="2400" u="none" cap="none" strike="noStrike">
                <a:solidFill>
                  <a:srgbClr val="000000"/>
                </a:solidFill>
                <a:latin typeface="Calibri"/>
                <a:ea typeface="Calibri"/>
                <a:cs typeface="Calibri"/>
                <a:sym typeface="Calibri"/>
              </a:rPr>
              <a:t>, các sinh viên gửi thông tin về nhóm của mình cùng thông tin liên lạc của nhóm trưởng</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Thứ tự bảo vệ sẽ được gửi cho lớp trước khi bảo vệ</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Các nhóm đến bảo vệ theo đúng lịch của mình, với </a:t>
            </a:r>
            <a:r>
              <a:rPr b="0" i="0" lang="en-US" sz="2400" u="sng" cap="none" strike="noStrike">
                <a:solidFill>
                  <a:srgbClr val="0000FF"/>
                </a:solidFill>
                <a:latin typeface="Calibri"/>
                <a:ea typeface="Calibri"/>
                <a:cs typeface="Calibri"/>
                <a:sym typeface="Calibri"/>
              </a:rPr>
              <a:t>đầy đủ</a:t>
            </a:r>
            <a:r>
              <a:rPr b="0" i="0" lang="en-US" sz="2400" u="none" cap="none" strike="noStrike">
                <a:solidFill>
                  <a:srgbClr val="000000"/>
                </a:solidFill>
                <a:latin typeface="Calibri"/>
                <a:ea typeface="Calibri"/>
                <a:cs typeface="Calibri"/>
                <a:sym typeface="Calibri"/>
              </a:rPr>
              <a:t> các thành viên.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Bảo vệ vào các buổi học </a:t>
            </a:r>
            <a:r>
              <a:rPr b="0" i="0" lang="en-US" sz="2400" u="sng" cap="none" strike="noStrike">
                <a:solidFill>
                  <a:srgbClr val="FF0000"/>
                </a:solidFill>
                <a:latin typeface="Calibri"/>
                <a:ea typeface="Calibri"/>
                <a:cs typeface="Calibri"/>
                <a:sym typeface="Calibri"/>
              </a:rPr>
              <a:t>thứ 14, 15, 16, 17</a:t>
            </a:r>
            <a:r>
              <a:rPr b="0" i="0" lang="en-US" sz="2400" u="none" cap="none" strike="noStrike">
                <a:solidFill>
                  <a:srgbClr val="000000"/>
                </a:solidFill>
                <a:latin typeface="Calibri"/>
                <a:ea typeface="Calibri"/>
                <a:cs typeface="Calibri"/>
                <a:sym typeface="Calibri"/>
              </a:rPr>
              <a:t> của môn học</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160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Điểm bài tập lớn sẽ được tính vào điểm quá trình của môn học</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2.2 Thời gian bảo vệ</a:t>
            </a:r>
            <a:endParaRPr b="0"/>
          </a:p>
        </p:txBody>
      </p:sp>
      <p:sp>
        <p:nvSpPr>
          <p:cNvPr id="171" name="Google Shape;171;p14"/>
          <p:cNvSpPr txBox="1"/>
          <p:nvPr/>
        </p:nvSpPr>
        <p:spPr>
          <a:xfrm>
            <a:off x="311700" y="115140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Các nhóm sẽ được bảo vệ </a:t>
            </a:r>
            <a:r>
              <a:rPr b="1" i="0" lang="en-US" sz="2400" u="none" cap="none" strike="noStrike">
                <a:solidFill>
                  <a:srgbClr val="FF0000"/>
                </a:solidFill>
                <a:latin typeface="Calibri"/>
                <a:ea typeface="Calibri"/>
                <a:cs typeface="Calibri"/>
                <a:sym typeface="Calibri"/>
              </a:rPr>
              <a:t>thử </a:t>
            </a:r>
            <a:r>
              <a:rPr b="0" i="0" lang="en-US" sz="2400" u="none" cap="none" strike="noStrike">
                <a:solidFill>
                  <a:srgbClr val="000000"/>
                </a:solidFill>
                <a:latin typeface="Calibri"/>
                <a:ea typeface="Calibri"/>
                <a:cs typeface="Calibri"/>
                <a:sym typeface="Calibri"/>
              </a:rPr>
              <a:t>vào buổi học </a:t>
            </a:r>
            <a:r>
              <a:rPr b="1" i="0" lang="en-US" sz="2400" u="sng" cap="none" strike="noStrike">
                <a:solidFill>
                  <a:srgbClr val="0000FF"/>
                </a:solidFill>
                <a:latin typeface="Calibri"/>
                <a:ea typeface="Calibri"/>
                <a:cs typeface="Calibri"/>
                <a:sym typeface="Calibri"/>
              </a:rPr>
              <a:t>thứ 13</a:t>
            </a:r>
            <a:endParaRPr b="1" i="0" sz="2400" u="sng" cap="none" strike="noStrike">
              <a:solidFill>
                <a:srgbClr val="0000FF"/>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Một số nhóm sẽ được chọn lựa để đi bảo vệ thử vào buổi thứ 13.</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Các nhóm chỉ lên trình bày công việc mình làm được, nếu chưa làm được gì hoặc chưa hoàn thành xong hết hoặc không đến thì vẫn được chấp nhận.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Các nhóm trưởng khác </a:t>
            </a:r>
            <a:r>
              <a:rPr b="1" i="0" lang="en-US" sz="2400" u="sng" cap="none" strike="noStrike">
                <a:solidFill>
                  <a:srgbClr val="000000"/>
                </a:solidFill>
                <a:latin typeface="Calibri"/>
                <a:ea typeface="Calibri"/>
                <a:cs typeface="Calibri"/>
                <a:sym typeface="Calibri"/>
              </a:rPr>
              <a:t>nên</a:t>
            </a:r>
            <a:r>
              <a:rPr b="0" i="0" lang="en-US" sz="2400" u="none" cap="none" strike="noStrike">
                <a:solidFill>
                  <a:srgbClr val="000000"/>
                </a:solidFill>
                <a:latin typeface="Calibri"/>
                <a:ea typeface="Calibri"/>
                <a:cs typeface="Calibri"/>
                <a:sym typeface="Calibri"/>
              </a:rPr>
              <a:t> có mặt để tham khảo</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Các nhóm nên chuẩn bị như thể đây là một buổi bảo vệ chính thức, để có thể có kết quả tốt trong buổi tiếp theo</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Hình thức bảo vệ</a:t>
            </a:r>
            <a:endParaRPr i="1"/>
          </a:p>
        </p:txBody>
      </p:sp>
      <p:sp>
        <p:nvSpPr>
          <p:cNvPr id="178" name="Google Shape;178;p15"/>
          <p:cNvSpPr txBox="1"/>
          <p:nvPr/>
        </p:nvSpPr>
        <p:spPr>
          <a:xfrm>
            <a:off x="311700" y="154764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Sinh viên nộp báo cáo sau hôm bảo vệ bằng cách điền Google Form. Trong báo cáo ghi rõ phân công công việc, link github của mã nguồn hai phía.</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Nhóm sinh viên chuẩn bị đầy đủ ít nhất là 2 điện thoại </a:t>
            </a:r>
            <a:r>
              <a:rPr b="1" i="0" lang="en-US" sz="2400" u="sng" cap="none" strike="noStrike">
                <a:solidFill>
                  <a:srgbClr val="FF0000"/>
                </a:solidFill>
                <a:latin typeface="Calibri"/>
                <a:ea typeface="Calibri"/>
                <a:cs typeface="Calibri"/>
                <a:sym typeface="Calibri"/>
              </a:rPr>
              <a:t>THẬT</a:t>
            </a:r>
            <a:r>
              <a:rPr b="0" i="0" lang="en-US" sz="2400" u="none" cap="none" strike="noStrike">
                <a:solidFill>
                  <a:srgbClr val="000000"/>
                </a:solidFill>
                <a:latin typeface="Calibri"/>
                <a:ea typeface="Calibri"/>
                <a:cs typeface="Calibri"/>
                <a:sym typeface="Calibri"/>
              </a:rPr>
              <a:t> (kết nối mạng 3G/4G), server để demo. Không chấp nhận chỉ sử dụng bộ giả lập.</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lang="en-US" sz="2400">
                <a:latin typeface="Calibri"/>
                <a:ea typeface="Calibri"/>
                <a:cs typeface="Calibri"/>
                <a:sym typeface="Calibri"/>
              </a:rPr>
              <a:t>Cố gắng cài phần mềm để hiện màn hình của app lên trên laptop</a:t>
            </a:r>
            <a:endParaRPr sz="2400">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Khi một nhóm bảo vệ (các thành viên ngồi ở hai bàn đầu, dãy giữa), các nhóm khác ngồi cách xa </a:t>
            </a:r>
            <a:r>
              <a:rPr b="1" i="0" lang="en-US" sz="2400" u="none" cap="none" strike="noStrike">
                <a:solidFill>
                  <a:srgbClr val="000000"/>
                </a:solidFill>
                <a:latin typeface="Calibri"/>
                <a:ea typeface="Calibri"/>
                <a:cs typeface="Calibri"/>
                <a:sym typeface="Calibri"/>
              </a:rPr>
              <a:t>ít nhất hai bàn</a:t>
            </a:r>
            <a:endParaRPr b="1"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Bảo vệ xong, nhóm cần ở lại đến phút cuối của buổi học để có thể trả lời các câu hỏi khác (nếu có)</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Hình thức bảo vệ</a:t>
            </a:r>
            <a:endParaRPr i="1"/>
          </a:p>
        </p:txBody>
      </p:sp>
      <p:sp>
        <p:nvSpPr>
          <p:cNvPr id="185" name="Google Shape;185;p16"/>
          <p:cNvSpPr txBox="1"/>
          <p:nvPr/>
        </p:nvSpPr>
        <p:spPr>
          <a:xfrm>
            <a:off x="311700" y="172036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Nhóm sinh viên không nhất thiết phải hoàn thành tất cả các chức năng trong danh sách</a:t>
            </a:r>
            <a:endParaRPr b="0" i="0" sz="2400" u="none" cap="none" strike="noStrike">
              <a:solidFill>
                <a:srgbClr val="000000"/>
              </a:solidFill>
              <a:latin typeface="Calibri"/>
              <a:ea typeface="Calibri"/>
              <a:cs typeface="Calibri"/>
              <a:sym typeface="Calibri"/>
            </a:endParaRPr>
          </a:p>
          <a:p>
            <a:pPr indent="-349250" lvl="0" marL="457200" marR="0" rtl="0" algn="l">
              <a:lnSpc>
                <a:spcPct val="90000"/>
              </a:lnSpc>
              <a:spcBef>
                <a:spcPts val="1600"/>
              </a:spcBef>
              <a:spcAft>
                <a:spcPts val="0"/>
              </a:spcAft>
              <a:buClr>
                <a:srgbClr val="000000"/>
              </a:buClr>
              <a:buSzPts val="1900"/>
              <a:buFont typeface="Times New Roman"/>
              <a:buChar char="-"/>
            </a:pPr>
            <a:r>
              <a:rPr b="0" i="0" lang="en-US" sz="2400" u="none" cap="none" strike="noStrike">
                <a:solidFill>
                  <a:srgbClr val="000000"/>
                </a:solidFill>
                <a:latin typeface="Calibri"/>
                <a:ea typeface="Calibri"/>
                <a:cs typeface="Calibri"/>
                <a:sym typeface="Calibri"/>
              </a:rPr>
              <a:t>Nhóm được cao điểm nhất là nhóm hoàn thành được nhiều chức năng nhất.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Để được điểm tối đa, nhóm cần phải hoàn thành tối thiểu được 80% các chức năng được yêu cầu.</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Nhóm đó phải hoàn thiện chức năng push notification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92" name="Google Shape;192;p1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Yêu cầu tổng quan của đề tài</a:t>
            </a:r>
            <a:endParaRPr/>
          </a:p>
          <a:p>
            <a:pPr indent="-514350" lvl="0" marL="514350" rtl="0" algn="l">
              <a:lnSpc>
                <a:spcPct val="90000"/>
              </a:lnSpc>
              <a:spcBef>
                <a:spcPts val="1000"/>
              </a:spcBef>
              <a:spcAft>
                <a:spcPts val="0"/>
              </a:spcAft>
              <a:buClr>
                <a:schemeClr val="dk1"/>
              </a:buClr>
              <a:buSzPts val="2800"/>
              <a:buAutoNum type="arabicPeriod"/>
            </a:pPr>
            <a:r>
              <a:rPr lang="en-US"/>
              <a:t>Quy trình bảo vệ</a:t>
            </a:r>
            <a:endParaRPr/>
          </a:p>
          <a:p>
            <a:pPr indent="-514350" lvl="0" marL="514350" rtl="0" algn="l">
              <a:lnSpc>
                <a:spcPct val="90000"/>
              </a:lnSpc>
              <a:spcBef>
                <a:spcPts val="1000"/>
              </a:spcBef>
              <a:spcAft>
                <a:spcPts val="0"/>
              </a:spcAft>
              <a:buClr>
                <a:schemeClr val="dk1"/>
              </a:buClr>
              <a:buSzPts val="2800"/>
              <a:buAutoNum type="arabicPeriod"/>
            </a:pPr>
            <a:r>
              <a:rPr b="1" lang="en-US" u="sng"/>
              <a:t>Cơ sở dữ liệu</a:t>
            </a:r>
            <a:endParaRPr b="1" u="sng"/>
          </a:p>
          <a:p>
            <a:pPr indent="-514350" lvl="0" marL="514350" rtl="0" algn="l">
              <a:lnSpc>
                <a:spcPct val="90000"/>
              </a:lnSpc>
              <a:spcBef>
                <a:spcPts val="1000"/>
              </a:spcBef>
              <a:spcAft>
                <a:spcPts val="0"/>
              </a:spcAft>
              <a:buClr>
                <a:schemeClr val="dk1"/>
              </a:buClr>
              <a:buSzPts val="2800"/>
              <a:buAutoNum type="arabicPeriod"/>
            </a:pPr>
            <a:r>
              <a:rPr lang="en-US"/>
              <a:t>Danh sách API</a:t>
            </a:r>
            <a:endParaRPr/>
          </a:p>
          <a:p>
            <a:pPr indent="-514350" lvl="0" marL="514350" rtl="0" algn="l">
              <a:lnSpc>
                <a:spcPct val="90000"/>
              </a:lnSpc>
              <a:spcBef>
                <a:spcPts val="1000"/>
              </a:spcBef>
              <a:spcAft>
                <a:spcPts val="0"/>
              </a:spcAft>
              <a:buClr>
                <a:schemeClr val="dk1"/>
              </a:buClr>
              <a:buSzPts val="2800"/>
              <a:buAutoNum type="arabicPeriod"/>
            </a:pPr>
            <a:r>
              <a:rPr lang="en-US"/>
              <a:t>Đăng ký đăng nhập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CƠ SỞ DỮ LIỆU</a:t>
            </a:r>
            <a:endParaRPr/>
          </a:p>
        </p:txBody>
      </p:sp>
      <p:sp>
        <p:nvSpPr>
          <p:cNvPr id="198" name="Google Shape;198;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18"/>
          <p:cNvSpPr txBox="1"/>
          <p:nvPr/>
        </p:nvSpPr>
        <p:spPr>
          <a:xfrm>
            <a:off x="388323" y="1188813"/>
            <a:ext cx="8520600" cy="5383313"/>
          </a:xfrm>
          <a:prstGeom prst="rect">
            <a:avLst/>
          </a:prstGeom>
          <a:noFill/>
          <a:ln>
            <a:noFill/>
          </a:ln>
        </p:spPr>
        <p:txBody>
          <a:bodyPr anchorCtr="0" anchor="t" bIns="91425" lIns="91425" spcFirstLastPara="1" rIns="91425" wrap="square" tIns="91425">
            <a:noAutofit/>
          </a:bodyPr>
          <a:lstStyle/>
          <a:p>
            <a:pPr indent="0" lvl="0" marL="114300" marR="0" rtl="0" algn="l">
              <a:lnSpc>
                <a:spcPct val="107000"/>
              </a:lnSpc>
              <a:spcBef>
                <a:spcPts val="0"/>
              </a:spcBef>
              <a:spcAft>
                <a:spcPts val="0"/>
              </a:spcAft>
              <a:buClr>
                <a:srgbClr val="CE3B29"/>
              </a:buClr>
              <a:buSzPts val="1800"/>
              <a:buFont typeface="Noto Sans Symbols"/>
              <a:buNone/>
            </a:pPr>
            <a:r>
              <a:rPr b="0" i="0" lang="en-US" sz="2400" u="none" cap="none" strike="noStrike">
                <a:solidFill>
                  <a:schemeClr val="dk1"/>
                </a:solidFill>
                <a:latin typeface="Calibri"/>
                <a:ea typeface="Calibri"/>
                <a:cs typeface="Calibri"/>
                <a:sym typeface="Calibri"/>
              </a:rPr>
              <a:t>Cần thiết kế cơ sở dữ liệu để phục vụ các dữ liệu liên quan đến (dự kiến):</a:t>
            </a:r>
            <a:endParaRPr/>
          </a:p>
          <a:p>
            <a:pPr indent="-342900" lvl="0" marL="342900" marR="0" rtl="0" algn="l">
              <a:lnSpc>
                <a:spcPct val="107000"/>
              </a:lnSpc>
              <a:spcBef>
                <a:spcPts val="8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Tài khoản cá nhân</a:t>
            </a:r>
            <a:r>
              <a:rPr b="0" i="0" lang="en-US" sz="2400" u="none" cap="none" strike="noStrike">
                <a:solidFill>
                  <a:schemeClr val="dk1"/>
                </a:solidFill>
                <a:latin typeface="Calibri"/>
                <a:ea typeface="Calibri"/>
                <a:cs typeface="Calibri"/>
                <a:sym typeface="Calibri"/>
              </a:rPr>
              <a:t>: id, tên, mật khẩu, email, vai trò (giảng viên hoặc sinh viên), token, session, trạng thái tài khoản (kích hoạt, bị khóa).</a:t>
            </a:r>
            <a:endParaRPr/>
          </a:p>
          <a:p>
            <a:pPr indent="-342900" lvl="0" marL="342900" marR="0" rtl="0" algn="l">
              <a:lnSpc>
                <a:spcPct val="107000"/>
              </a:lnSpc>
              <a:spcBef>
                <a:spcPts val="8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Giảng viên</a:t>
            </a:r>
            <a:r>
              <a:rPr b="0" i="0" lang="en-US" sz="2400" u="none" cap="none" strike="noStrike">
                <a:solidFill>
                  <a:schemeClr val="dk1"/>
                </a:solidFill>
                <a:latin typeface="Calibri"/>
                <a:ea typeface="Calibri"/>
                <a:cs typeface="Calibri"/>
                <a:sym typeface="Calibri"/>
              </a:rPr>
              <a:t>: id, tên, email, danh sách lớp học đang quản lý, danh sách bài tập đã tạo, danh sách sinh viên, thời khóa biểu.</a:t>
            </a:r>
            <a:endParaRPr/>
          </a:p>
          <a:p>
            <a:pPr indent="-342900" lvl="0" marL="342900" marR="0" rtl="0" algn="l">
              <a:lnSpc>
                <a:spcPct val="107000"/>
              </a:lnSpc>
              <a:spcBef>
                <a:spcPts val="8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Sinh viên</a:t>
            </a:r>
            <a:r>
              <a:rPr b="0" i="0" lang="en-US" sz="2400" u="none" cap="none" strike="noStrike">
                <a:solidFill>
                  <a:schemeClr val="dk1"/>
                </a:solidFill>
                <a:latin typeface="Calibri"/>
                <a:ea typeface="Calibri"/>
                <a:cs typeface="Calibri"/>
                <a:sym typeface="Calibri"/>
              </a:rPr>
              <a:t>: id, tên, email, danh sách lớp học đã đăng ký, danh sách bài tập đã nộp, trạng thái điểm danh, lịch học.</a:t>
            </a:r>
            <a:endParaRPr/>
          </a:p>
          <a:p>
            <a:pPr indent="-342900" lvl="0" marL="342900" marR="0" rtl="0" algn="l">
              <a:lnSpc>
                <a:spcPct val="107000"/>
              </a:lnSpc>
              <a:spcBef>
                <a:spcPts val="8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Lớp học</a:t>
            </a:r>
            <a:r>
              <a:rPr b="0" i="0" lang="en-US" sz="2400" u="none" cap="none" strike="noStrike">
                <a:solidFill>
                  <a:schemeClr val="dk1"/>
                </a:solidFill>
                <a:latin typeface="Calibri"/>
                <a:ea typeface="Calibri"/>
                <a:cs typeface="Calibri"/>
                <a:sym typeface="Calibri"/>
              </a:rPr>
              <a:t>: id, tên lớp, mô tả, id giảng viên, danh sách sinh viên, thời khóa biểu, danh sách bài tập, danh sách điểm danh.</a:t>
            </a:r>
            <a:endParaRPr/>
          </a:p>
          <a:p>
            <a:pPr indent="0" lvl="0" marL="0" marR="0" rtl="0" algn="l">
              <a:lnSpc>
                <a:spcPct val="100000"/>
              </a:lnSpc>
              <a:spcBef>
                <a:spcPts val="800"/>
              </a:spcBef>
              <a:spcAft>
                <a:spcPts val="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CƠ SỞ DỮ LIỆU</a:t>
            </a:r>
            <a:endParaRPr/>
          </a:p>
        </p:txBody>
      </p:sp>
      <p:sp>
        <p:nvSpPr>
          <p:cNvPr id="205" name="Google Shape;205;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9"/>
          <p:cNvSpPr/>
          <p:nvPr/>
        </p:nvSpPr>
        <p:spPr>
          <a:xfrm>
            <a:off x="342900" y="1011189"/>
            <a:ext cx="8458200" cy="5262979"/>
          </a:xfrm>
          <a:prstGeom prst="rect">
            <a:avLst/>
          </a:prstGeom>
          <a:noFill/>
          <a:ln>
            <a:noFill/>
          </a:ln>
        </p:spPr>
        <p:txBody>
          <a:bodyPr anchorCtr="0" anchor="ctr"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Bài tập</a:t>
            </a:r>
            <a:r>
              <a:rPr b="0" i="0" lang="en-US" sz="2400" u="none" cap="none" strike="noStrike">
                <a:solidFill>
                  <a:schemeClr val="dk1"/>
                </a:solidFill>
                <a:latin typeface="Calibri"/>
                <a:ea typeface="Calibri"/>
                <a:cs typeface="Calibri"/>
                <a:sym typeface="Calibri"/>
              </a:rPr>
              <a:t>: id, tiêu đề, mô tả, id giảng viên, id lớp học, thời hạn nộp, danh sách id của sinh viên đã nộp, trạng thái chấm bài, điểm số.</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Điểm danh</a:t>
            </a:r>
            <a:r>
              <a:rPr b="0" i="0" lang="en-US" sz="2400" u="none" cap="none" strike="noStrike">
                <a:solidFill>
                  <a:schemeClr val="dk1"/>
                </a:solidFill>
                <a:latin typeface="Calibri"/>
                <a:ea typeface="Calibri"/>
                <a:cs typeface="Calibri"/>
                <a:sym typeface="Calibri"/>
              </a:rPr>
              <a:t>: id buổi học, id lớp học, danh sách sinh viên đã điểm danh, trạng thái điểm danh (có mặt, vắng mặt có phép, vắng mặt không phép), thời điểm điểm danh.</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Tài liệu học tập</a:t>
            </a:r>
            <a:r>
              <a:rPr b="0" i="0" lang="en-US" sz="2400" u="none" cap="none" strike="noStrike">
                <a:solidFill>
                  <a:schemeClr val="dk1"/>
                </a:solidFill>
                <a:latin typeface="Calibri"/>
                <a:ea typeface="Calibri"/>
                <a:cs typeface="Calibri"/>
                <a:sym typeface="Calibri"/>
              </a:rPr>
              <a:t>: id tài liệu, id lớp học, tên tài liệu, mô tả, link tài liệu, loại tài liệu (bài giảng, bài đọc thêm, video hướng dẫn).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Xin phép nghỉ học</a:t>
            </a:r>
            <a:r>
              <a:rPr b="0" i="0" lang="en-US" sz="2400" u="none" cap="none" strike="noStrike">
                <a:solidFill>
                  <a:schemeClr val="dk1"/>
                </a:solidFill>
                <a:latin typeface="Calibri"/>
                <a:ea typeface="Calibri"/>
                <a:cs typeface="Calibri"/>
                <a:sym typeface="Calibri"/>
              </a:rPr>
              <a:t>: id, id sinh viên, id lớp học, lý do xin nghỉ, trạng thái (đã duyệt, từ chối), thời gian gửi yêu cầu, thời gian phản hồi.</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Một số bảng cơ sở dữ liệu khác phục vụ cho việc gửi thông báo, lưu trữ lịch sử hoạt động của sinh viên và giảng viên.</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Đội phát triển có toàn quyền sử dụng hệ quản trị CSDL nào hoặc tự đề xuất cấu trúc của bảng.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Bắt buộc phải sử dụng CSDL quan hệ.</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 name="Google Shape;80;p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81" name="Google Shape;81;p2"/>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Yêu cầu tổng quan của đề tài</a:t>
            </a:r>
            <a:endParaRPr/>
          </a:p>
          <a:p>
            <a:pPr indent="-514350" lvl="0" marL="514350" rtl="0" algn="l">
              <a:lnSpc>
                <a:spcPct val="90000"/>
              </a:lnSpc>
              <a:spcBef>
                <a:spcPts val="1000"/>
              </a:spcBef>
              <a:spcAft>
                <a:spcPts val="0"/>
              </a:spcAft>
              <a:buClr>
                <a:schemeClr val="dk1"/>
              </a:buClr>
              <a:buSzPts val="2800"/>
              <a:buAutoNum type="arabicPeriod"/>
            </a:pPr>
            <a:r>
              <a:rPr lang="en-US"/>
              <a:t>Quy trình bảo vệ</a:t>
            </a:r>
            <a:endParaRPr/>
          </a:p>
          <a:p>
            <a:pPr indent="-514350" lvl="0" marL="514350" rtl="0" algn="l">
              <a:lnSpc>
                <a:spcPct val="90000"/>
              </a:lnSpc>
              <a:spcBef>
                <a:spcPts val="1000"/>
              </a:spcBef>
              <a:spcAft>
                <a:spcPts val="0"/>
              </a:spcAft>
              <a:buClr>
                <a:schemeClr val="dk1"/>
              </a:buClr>
              <a:buSzPts val="2800"/>
              <a:buAutoNum type="arabicPeriod"/>
            </a:pPr>
            <a:r>
              <a:rPr lang="en-US"/>
              <a:t>Cơ sở dữ liệu</a:t>
            </a:r>
            <a:endParaRPr/>
          </a:p>
          <a:p>
            <a:pPr indent="-514350" lvl="0" marL="514350" rtl="0" algn="l">
              <a:lnSpc>
                <a:spcPct val="90000"/>
              </a:lnSpc>
              <a:spcBef>
                <a:spcPts val="1000"/>
              </a:spcBef>
              <a:spcAft>
                <a:spcPts val="0"/>
              </a:spcAft>
              <a:buClr>
                <a:schemeClr val="dk1"/>
              </a:buClr>
              <a:buSzPts val="2800"/>
              <a:buAutoNum type="arabicPeriod"/>
            </a:pPr>
            <a:r>
              <a:rPr lang="en-US"/>
              <a:t>Danh sách API</a:t>
            </a:r>
            <a:endParaRPr/>
          </a:p>
          <a:p>
            <a:pPr indent="-514350" lvl="0" marL="514350" rtl="0" algn="l">
              <a:lnSpc>
                <a:spcPct val="90000"/>
              </a:lnSpc>
              <a:spcBef>
                <a:spcPts val="1000"/>
              </a:spcBef>
              <a:spcAft>
                <a:spcPts val="0"/>
              </a:spcAft>
              <a:buClr>
                <a:schemeClr val="dk1"/>
              </a:buClr>
              <a:buSzPts val="2800"/>
              <a:buAutoNum type="arabicPeriod"/>
            </a:pPr>
            <a:r>
              <a:rPr lang="en-US"/>
              <a:t>Đăng ký đăng nhập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CƠ SỞ DỮ LIỆU</a:t>
            </a:r>
            <a:endParaRPr/>
          </a:p>
        </p:txBody>
      </p:sp>
      <p:sp>
        <p:nvSpPr>
          <p:cNvPr id="212" name="Google Shape;212;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20"/>
          <p:cNvSpPr/>
          <p:nvPr/>
        </p:nvSpPr>
        <p:spPr>
          <a:xfrm>
            <a:off x="1332450" y="2611872"/>
            <a:ext cx="6479100" cy="146700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2: ĐỘI PHÁT TRIỂN CÓ ĐỀ XUẤT THIẾT KẾ CƠ SỞ DỮ LIỆU NÀO KHÁC KHÔNG?</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220" name="Google Shape;220;p21"/>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Yêu cầu tổng quan của đề tài</a:t>
            </a:r>
            <a:endParaRPr/>
          </a:p>
          <a:p>
            <a:pPr indent="-514350" lvl="0" marL="514350" rtl="0" algn="l">
              <a:lnSpc>
                <a:spcPct val="90000"/>
              </a:lnSpc>
              <a:spcBef>
                <a:spcPts val="1000"/>
              </a:spcBef>
              <a:spcAft>
                <a:spcPts val="0"/>
              </a:spcAft>
              <a:buClr>
                <a:schemeClr val="dk1"/>
              </a:buClr>
              <a:buSzPts val="2800"/>
              <a:buAutoNum type="arabicPeriod"/>
            </a:pPr>
            <a:r>
              <a:rPr lang="en-US"/>
              <a:t>Quy trình bảo vệ</a:t>
            </a:r>
            <a:endParaRPr/>
          </a:p>
          <a:p>
            <a:pPr indent="-514350" lvl="0" marL="514350" rtl="0" algn="l">
              <a:lnSpc>
                <a:spcPct val="90000"/>
              </a:lnSpc>
              <a:spcBef>
                <a:spcPts val="1000"/>
              </a:spcBef>
              <a:spcAft>
                <a:spcPts val="0"/>
              </a:spcAft>
              <a:buClr>
                <a:schemeClr val="dk1"/>
              </a:buClr>
              <a:buSzPts val="2800"/>
              <a:buAutoNum type="arabicPeriod"/>
            </a:pPr>
            <a:r>
              <a:rPr lang="en-US"/>
              <a:t>Cơ sở dữ liệu</a:t>
            </a:r>
            <a:endParaRPr/>
          </a:p>
          <a:p>
            <a:pPr indent="-514350" lvl="0" marL="514350" rtl="0" algn="l">
              <a:lnSpc>
                <a:spcPct val="90000"/>
              </a:lnSpc>
              <a:spcBef>
                <a:spcPts val="1000"/>
              </a:spcBef>
              <a:spcAft>
                <a:spcPts val="0"/>
              </a:spcAft>
              <a:buClr>
                <a:schemeClr val="dk1"/>
              </a:buClr>
              <a:buSzPts val="2800"/>
              <a:buAutoNum type="arabicPeriod"/>
            </a:pPr>
            <a:r>
              <a:rPr b="1" lang="en-US" u="sng"/>
              <a:t>Danh sách API</a:t>
            </a:r>
            <a:endParaRPr/>
          </a:p>
          <a:p>
            <a:pPr indent="-514350" lvl="0" marL="514350" rtl="0" algn="l">
              <a:lnSpc>
                <a:spcPct val="90000"/>
              </a:lnSpc>
              <a:spcBef>
                <a:spcPts val="1000"/>
              </a:spcBef>
              <a:spcAft>
                <a:spcPts val="0"/>
              </a:spcAft>
              <a:buClr>
                <a:schemeClr val="dk1"/>
              </a:buClr>
              <a:buSzPts val="2800"/>
              <a:buAutoNum type="arabicPeriod"/>
            </a:pPr>
            <a:r>
              <a:rPr lang="en-US"/>
              <a:t>Đăng ký đăng nhập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4. DANH SÁCH API</a:t>
            </a:r>
            <a:endParaRPr/>
          </a:p>
        </p:txBody>
      </p:sp>
      <p:sp>
        <p:nvSpPr>
          <p:cNvPr id="226" name="Google Shape;226;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22"/>
          <p:cNvSpPr/>
          <p:nvPr/>
        </p:nvSpPr>
        <p:spPr>
          <a:xfrm>
            <a:off x="377317" y="800331"/>
            <a:ext cx="8766683" cy="584775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Authentication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1" i="0" lang="en-US" sz="2200" u="none" cap="none" strike="noStrike">
                <a:solidFill>
                  <a:srgbClr val="C00000"/>
                </a:solidFill>
                <a:latin typeface="Courier New"/>
                <a:ea typeface="Courier New"/>
                <a:cs typeface="Courier New"/>
                <a:sym typeface="Courier New"/>
              </a:rPr>
              <a:t>login, logout, signup, get_verify_code,</a:t>
            </a:r>
            <a:r>
              <a:rPr b="0" i="0" lang="en-US" sz="2200" u="none" cap="none" strike="noStrike">
                <a:solidFill>
                  <a:schemeClr val="dk1"/>
                </a:solidFill>
                <a:latin typeface="Courier New"/>
                <a:ea typeface="Courier New"/>
                <a:cs typeface="Courier New"/>
                <a:sym typeface="Courier New"/>
              </a:rPr>
              <a:t> check_verify_code, </a:t>
            </a:r>
            <a:r>
              <a:rPr lang="en-US" sz="2400">
                <a:latin typeface="Courier New"/>
                <a:ea typeface="Courier New"/>
                <a:cs typeface="Courier New"/>
                <a:sym typeface="Courier New"/>
              </a:rPr>
              <a:t>c</a:t>
            </a:r>
            <a:r>
              <a:rPr b="0" i="0" lang="en-US" sz="2400" u="none" cap="none" strike="noStrike">
                <a:solidFill>
                  <a:srgbClr val="000000"/>
                </a:solidFill>
                <a:latin typeface="Courier New"/>
                <a:ea typeface="Courier New"/>
                <a:cs typeface="Courier New"/>
                <a:sym typeface="Courier New"/>
              </a:rPr>
              <a:t>hange_info_after_signup</a:t>
            </a:r>
            <a:r>
              <a:rPr b="0" i="0" lang="en-US" sz="2200" u="none" cap="none" strike="noStrike">
                <a:solidFill>
                  <a:schemeClr val="dk1"/>
                </a:solidFill>
                <a:latin typeface="Courier New"/>
                <a:ea typeface="Courier New"/>
                <a:cs typeface="Courier New"/>
                <a:sym typeface="Courier New"/>
              </a:rPr>
              <a:t>.</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tài khoản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get_user_info, set_user_info,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lớp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create_class, edit_class, delete_class, get_class_info, get_class_list,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bài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4. DANH SÁCH API</a:t>
            </a:r>
            <a:endParaRPr/>
          </a:p>
        </p:txBody>
      </p:sp>
      <p:sp>
        <p:nvSpPr>
          <p:cNvPr id="233" name="Google Shape;233;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23"/>
          <p:cNvSpPr/>
          <p:nvPr/>
        </p:nvSpPr>
        <p:spPr>
          <a:xfrm>
            <a:off x="359903" y="938879"/>
            <a:ext cx="8595360" cy="5509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5.Điểm danh</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take_attendance, get_attendance_record, set_attendance_status, get_attendance_list.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6.Xin phép nghỉ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request_absence, review_absence_request, get_absence_requests.</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7.Quản lý tài liệu học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upload_material, edit_material, delete_material, get_material_info, get_material_list.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8.Thông báo và giao tiếp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send_notification, get_notifications, mark_notification_as_read,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4. DANH SÁCH API</a:t>
            </a:r>
            <a:endParaRPr/>
          </a:p>
        </p:txBody>
      </p:sp>
      <p:sp>
        <p:nvSpPr>
          <p:cNvPr id="240" name="Google Shape;240;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4"/>
          <p:cNvSpPr/>
          <p:nvPr/>
        </p:nvSpPr>
        <p:spPr>
          <a:xfrm>
            <a:off x="436102" y="1097339"/>
            <a:ext cx="7925578" cy="313932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9.Khảo sát và form</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create_survey, edit_survey, delete_survey, submit_survey, get_survey_responses.</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10.Hệ thống</a:t>
            </a:r>
            <a:r>
              <a:rPr b="0" i="0" lang="en-US"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check_new_version, set_dev_token, get_system_settings, change_password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4. DANH SÁCH API</a:t>
            </a:r>
            <a:endParaRPr/>
          </a:p>
        </p:txBody>
      </p:sp>
      <p:sp>
        <p:nvSpPr>
          <p:cNvPr id="247" name="Google Shape;247;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5"/>
          <p:cNvSpPr/>
          <p:nvPr/>
        </p:nvSpPr>
        <p:spPr>
          <a:xfrm>
            <a:off x="1332450" y="2942339"/>
            <a:ext cx="6479100"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3: NẾU ỨNG DỤNG CÓ TRUY VẤN DỮ LIỆU TỪ SERVER, THÌ NÓ CÓ ƯU ĐIỂM GÌ?</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4. DANH SÁCH API</a:t>
            </a:r>
            <a:endParaRPr/>
          </a:p>
        </p:txBody>
      </p:sp>
      <p:sp>
        <p:nvSpPr>
          <p:cNvPr id="254" name="Google Shape;254;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26"/>
          <p:cNvSpPr txBox="1"/>
          <p:nvPr/>
        </p:nvSpPr>
        <p:spPr>
          <a:xfrm>
            <a:off x="404183" y="1061659"/>
            <a:ext cx="8520600" cy="76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Questrial"/>
              <a:buNone/>
            </a:pPr>
            <a:r>
              <a:rPr b="1" i="0" lang="en-US" sz="2800" u="none" cap="none" strike="noStrike">
                <a:solidFill>
                  <a:schemeClr val="dk1"/>
                </a:solidFill>
                <a:latin typeface="Calibri"/>
                <a:ea typeface="Calibri"/>
                <a:cs typeface="Calibri"/>
                <a:sym typeface="Calibri"/>
              </a:rPr>
              <a:t>RESTful API </a:t>
            </a:r>
            <a:endParaRPr/>
          </a:p>
        </p:txBody>
      </p:sp>
      <p:sp>
        <p:nvSpPr>
          <p:cNvPr id="256" name="Google Shape;256;p26"/>
          <p:cNvSpPr txBox="1"/>
          <p:nvPr/>
        </p:nvSpPr>
        <p:spPr>
          <a:xfrm>
            <a:off x="404183" y="1746908"/>
            <a:ext cx="8924783"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800"/>
              <a:buFont typeface="Arial"/>
              <a:buNone/>
            </a:pPr>
            <a:r>
              <a:rPr b="0" i="0" lang="en-US" sz="2600" u="none" cap="none" strike="noStrike">
                <a:solidFill>
                  <a:schemeClr val="dk1"/>
                </a:solidFill>
                <a:latin typeface="Calibri"/>
                <a:ea typeface="Calibri"/>
                <a:cs typeface="Calibri"/>
                <a:sym typeface="Calibri"/>
              </a:rPr>
              <a:t>Đường dẫn cơ bản:</a:t>
            </a:r>
            <a:endParaRPr/>
          </a:p>
          <a:p>
            <a:pPr indent="457200" lvl="0" marL="914400" marR="0" rtl="0" algn="l">
              <a:lnSpc>
                <a:spcPct val="90000"/>
              </a:lnSpc>
              <a:spcBef>
                <a:spcPts val="1600"/>
              </a:spcBef>
              <a:spcAft>
                <a:spcPts val="0"/>
              </a:spcAft>
              <a:buClr>
                <a:schemeClr val="dk1"/>
              </a:buClr>
              <a:buSzPts val="1800"/>
              <a:buFont typeface="Arial"/>
              <a:buNone/>
            </a:pPr>
            <a:r>
              <a:rPr b="1" i="0" lang="en-US" sz="2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https://ABC.def/it5023e/</a:t>
            </a:r>
            <a:endParaRPr b="1" i="0" sz="2600" u="none" cap="none" strike="noStrike">
              <a:solidFill>
                <a:schemeClr val="dk1"/>
              </a:solidFill>
              <a:latin typeface="Calibri"/>
              <a:ea typeface="Calibri"/>
              <a:cs typeface="Calibri"/>
              <a:sym typeface="Calibri"/>
            </a:endParaRPr>
          </a:p>
          <a:p>
            <a:pPr indent="457200" lvl="0" marL="914400" marR="0" rtl="0" algn="l">
              <a:lnSpc>
                <a:spcPct val="90000"/>
              </a:lnSpc>
              <a:spcBef>
                <a:spcPts val="1600"/>
              </a:spcBef>
              <a:spcAft>
                <a:spcPts val="0"/>
              </a:spcAft>
              <a:buClr>
                <a:schemeClr val="dk1"/>
              </a:buClr>
              <a:buSzPts val="1800"/>
              <a:buFont typeface="Arial"/>
              <a:buNone/>
            </a:pPr>
            <a:r>
              <a:rPr b="0" i="0" lang="en-US" sz="2600" u="none" cap="none" strike="noStrike">
                <a:solidFill>
                  <a:schemeClr val="dk1"/>
                </a:solidFill>
                <a:latin typeface="Calibri"/>
                <a:ea typeface="Calibri"/>
                <a:cs typeface="Calibri"/>
                <a:sym typeface="Calibri"/>
              </a:rPr>
              <a:t>Tên miền ABC.def  sinh viên tự thiết lập, </a:t>
            </a:r>
            <a:endParaRPr b="0" i="0" sz="2600" u="none" cap="none" strike="noStrike">
              <a:solidFill>
                <a:schemeClr val="dk1"/>
              </a:solidFill>
              <a:latin typeface="Calibri"/>
              <a:ea typeface="Calibri"/>
              <a:cs typeface="Calibri"/>
              <a:sym typeface="Calibri"/>
            </a:endParaRPr>
          </a:p>
          <a:p>
            <a:pPr indent="457200" lvl="0" marL="914400" marR="0" rtl="0" algn="l">
              <a:lnSpc>
                <a:spcPct val="90000"/>
              </a:lnSpc>
              <a:spcBef>
                <a:spcPts val="1600"/>
              </a:spcBef>
              <a:spcAft>
                <a:spcPts val="0"/>
              </a:spcAft>
              <a:buClr>
                <a:schemeClr val="dk1"/>
              </a:buClr>
              <a:buSzPts val="1800"/>
              <a:buFont typeface="Arial"/>
              <a:buNone/>
            </a:pPr>
            <a:r>
              <a:rPr b="0" i="0" lang="en-US" sz="2600" u="none" cap="none" strike="noStrike">
                <a:solidFill>
                  <a:schemeClr val="dk1"/>
                </a:solidFill>
                <a:latin typeface="Calibri"/>
                <a:ea typeface="Calibri"/>
                <a:cs typeface="Calibri"/>
                <a:sym typeface="Calibri"/>
              </a:rPr>
              <a:t>cho phép local </a:t>
            </a:r>
            <a:endParaRPr/>
          </a:p>
          <a:p>
            <a:pPr indent="457200" lvl="0" marL="914400" marR="0" rtl="0" algn="l">
              <a:lnSpc>
                <a:spcPct val="90000"/>
              </a:lnSpc>
              <a:spcBef>
                <a:spcPts val="1600"/>
              </a:spcBef>
              <a:spcAft>
                <a:spcPts val="0"/>
              </a:spcAft>
              <a:buClr>
                <a:schemeClr val="dk1"/>
              </a:buClr>
              <a:buSzPts val="1800"/>
              <a:buFont typeface="Arial"/>
              <a:buNone/>
            </a:pPr>
            <a:r>
              <a:rPr b="0" i="0" lang="en-US" sz="2600" u="none" cap="none" strike="noStrike">
                <a:solidFill>
                  <a:schemeClr val="dk1"/>
                </a:solidFill>
                <a:latin typeface="Calibri"/>
                <a:ea typeface="Calibri"/>
                <a:cs typeface="Calibri"/>
                <a:sym typeface="Calibri"/>
              </a:rPr>
              <a:t>Với việc sử dụng API Login thì truy cập</a:t>
            </a:r>
            <a:endParaRPr/>
          </a:p>
          <a:p>
            <a:pPr indent="457200" lvl="0" marL="914400" marR="0" rtl="0" algn="l">
              <a:lnSpc>
                <a:spcPct val="90000"/>
              </a:lnSpc>
              <a:spcBef>
                <a:spcPts val="1600"/>
              </a:spcBef>
              <a:spcAft>
                <a:spcPts val="0"/>
              </a:spcAft>
              <a:buClr>
                <a:schemeClr val="dk1"/>
              </a:buClr>
              <a:buSzPts val="1800"/>
              <a:buFont typeface="Arial"/>
              <a:buNone/>
            </a:pPr>
            <a:r>
              <a:rPr b="1" i="0" lang="en-US" sz="2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https://ABC.def/it4788/login</a:t>
            </a:r>
            <a:r>
              <a:rPr b="1" i="0" lang="en-US" sz="2600" u="sng" cap="none" strike="noStrike">
                <a:solidFill>
                  <a:schemeClr val="dk1"/>
                </a:solidFill>
                <a:latin typeface="Calibri"/>
                <a:ea typeface="Calibri"/>
                <a:cs typeface="Calibri"/>
                <a:sym typeface="Calibri"/>
              </a:rPr>
              <a:t>?</a:t>
            </a:r>
            <a:r>
              <a:rPr b="0" i="0" lang="en-US" sz="2600" u="none" cap="none" strike="noStrike">
                <a:solidFill>
                  <a:schemeClr val="dk1"/>
                </a:solidFill>
                <a:latin typeface="Calibri"/>
                <a:ea typeface="Calibri"/>
                <a:cs typeface="Calibri"/>
                <a:sym typeface="Calibri"/>
              </a:rPr>
              <a:t>...  </a:t>
            </a:r>
            <a:endParaRPr b="0" i="0" sz="2600" u="none" cap="none" strike="noStrike">
              <a:solidFill>
                <a:schemeClr val="dk1"/>
              </a:solidFill>
              <a:latin typeface="Calibri"/>
              <a:ea typeface="Calibri"/>
              <a:cs typeface="Calibri"/>
              <a:sym typeface="Calibri"/>
            </a:endParaRPr>
          </a:p>
          <a:p>
            <a:pPr indent="457200" lvl="0" marL="914400" marR="0" rtl="0" algn="l">
              <a:lnSpc>
                <a:spcPct val="90000"/>
              </a:lnSpc>
              <a:spcBef>
                <a:spcPts val="3200"/>
              </a:spcBef>
              <a:spcAft>
                <a:spcPts val="1600"/>
              </a:spcAft>
              <a:buClr>
                <a:schemeClr val="dk1"/>
              </a:buClr>
              <a:buSzPts val="1800"/>
              <a:buFont typeface="Arial"/>
              <a:buNone/>
            </a:pPr>
            <a:r>
              <a:rPr b="0" i="0" lang="en-US" sz="2600" u="none" cap="none" strike="noStrike">
                <a:solidFill>
                  <a:schemeClr val="dk1"/>
                </a:solidFill>
                <a:latin typeface="Calibri"/>
                <a:ea typeface="Calibri"/>
                <a:cs typeface="Calibri"/>
                <a:sym typeface="Calibri"/>
              </a:rPr>
              <a:t>với các tham số đi kèm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4. DANH SÁCH API</a:t>
            </a:r>
            <a:endParaRPr/>
          </a:p>
        </p:txBody>
      </p:sp>
      <p:sp>
        <p:nvSpPr>
          <p:cNvPr id="262" name="Google Shape;262;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27"/>
          <p:cNvSpPr txBox="1"/>
          <p:nvPr/>
        </p:nvSpPr>
        <p:spPr>
          <a:xfrm>
            <a:off x="93683" y="817147"/>
            <a:ext cx="8520600" cy="76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Questrial"/>
              <a:buNone/>
            </a:pPr>
            <a:r>
              <a:rPr b="1" i="0" lang="en-US" sz="2800" u="none" cap="none" strike="noStrike">
                <a:solidFill>
                  <a:schemeClr val="dk1"/>
                </a:solidFill>
                <a:latin typeface="Calibri"/>
                <a:ea typeface="Calibri"/>
                <a:cs typeface="Calibri"/>
                <a:sym typeface="Calibri"/>
              </a:rPr>
              <a:t>DANH SÁCH MÃ RESPONSE </a:t>
            </a:r>
            <a:endParaRPr/>
          </a:p>
        </p:txBody>
      </p:sp>
      <p:pic>
        <p:nvPicPr>
          <p:cNvPr id="264" name="Google Shape;264;p27"/>
          <p:cNvPicPr preferRelativeResize="0"/>
          <p:nvPr/>
        </p:nvPicPr>
        <p:blipFill rotWithShape="1">
          <a:blip r:embed="rId3">
            <a:alphaModFix/>
          </a:blip>
          <a:srcRect b="0" l="0" r="0" t="0"/>
          <a:stretch/>
        </p:blipFill>
        <p:spPr>
          <a:xfrm>
            <a:off x="250937" y="1301308"/>
            <a:ext cx="8673846" cy="539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271" name="Google Shape;271;p28"/>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Yêu cầu tổng quan của đề tài</a:t>
            </a:r>
            <a:endParaRPr/>
          </a:p>
          <a:p>
            <a:pPr indent="-514350" lvl="0" marL="514350" rtl="0" algn="l">
              <a:lnSpc>
                <a:spcPct val="90000"/>
              </a:lnSpc>
              <a:spcBef>
                <a:spcPts val="1000"/>
              </a:spcBef>
              <a:spcAft>
                <a:spcPts val="0"/>
              </a:spcAft>
              <a:buClr>
                <a:schemeClr val="dk1"/>
              </a:buClr>
              <a:buSzPts val="2800"/>
              <a:buAutoNum type="arabicPeriod"/>
            </a:pPr>
            <a:r>
              <a:rPr lang="en-US"/>
              <a:t>Quy trình bảo vệ</a:t>
            </a:r>
            <a:endParaRPr/>
          </a:p>
          <a:p>
            <a:pPr indent="-514350" lvl="0" marL="514350" rtl="0" algn="l">
              <a:lnSpc>
                <a:spcPct val="90000"/>
              </a:lnSpc>
              <a:spcBef>
                <a:spcPts val="1000"/>
              </a:spcBef>
              <a:spcAft>
                <a:spcPts val="0"/>
              </a:spcAft>
              <a:buClr>
                <a:schemeClr val="dk1"/>
              </a:buClr>
              <a:buSzPts val="2800"/>
              <a:buAutoNum type="arabicPeriod"/>
            </a:pPr>
            <a:r>
              <a:rPr lang="en-US"/>
              <a:t>Cơ sở dữ liệu</a:t>
            </a:r>
            <a:endParaRPr/>
          </a:p>
          <a:p>
            <a:pPr indent="-514350" lvl="0" marL="514350" rtl="0" algn="l">
              <a:lnSpc>
                <a:spcPct val="90000"/>
              </a:lnSpc>
              <a:spcBef>
                <a:spcPts val="1000"/>
              </a:spcBef>
              <a:spcAft>
                <a:spcPts val="0"/>
              </a:spcAft>
              <a:buClr>
                <a:schemeClr val="dk1"/>
              </a:buClr>
              <a:buSzPts val="2800"/>
              <a:buAutoNum type="arabicPeriod"/>
            </a:pPr>
            <a:r>
              <a:rPr lang="en-US"/>
              <a:t>Danh sách API</a:t>
            </a:r>
            <a:endParaRPr/>
          </a:p>
          <a:p>
            <a:pPr indent="-514350" lvl="0" marL="514350" rtl="0" algn="l">
              <a:lnSpc>
                <a:spcPct val="90000"/>
              </a:lnSpc>
              <a:spcBef>
                <a:spcPts val="1000"/>
              </a:spcBef>
              <a:spcAft>
                <a:spcPts val="0"/>
              </a:spcAft>
              <a:buClr>
                <a:schemeClr val="dk1"/>
              </a:buClr>
              <a:buSzPts val="2800"/>
              <a:buAutoNum type="arabicPeriod"/>
            </a:pPr>
            <a:r>
              <a:rPr b="1" lang="en-US" u="sng"/>
              <a:t>Đăng ký đăng nhập</a:t>
            </a:r>
            <a:endParaRPr b="1"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5. ĐĂNG KÝ, ĐĂNG NHẬP</a:t>
            </a:r>
            <a:endParaRPr/>
          </a:p>
        </p:txBody>
      </p:sp>
      <p:sp>
        <p:nvSpPr>
          <p:cNvPr id="277" name="Google Shape;277;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29"/>
          <p:cNvSpPr txBox="1"/>
          <p:nvPr/>
        </p:nvSpPr>
        <p:spPr>
          <a:xfrm>
            <a:off x="388323" y="115140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2800" u="none" cap="none" strike="noStrike">
                <a:solidFill>
                  <a:srgbClr val="000000"/>
                </a:solidFill>
                <a:latin typeface="Calibri"/>
                <a:ea typeface="Calibri"/>
                <a:cs typeface="Calibri"/>
                <a:sym typeface="Calibri"/>
              </a:rPr>
              <a:t>5.1. Signup</a:t>
            </a:r>
            <a:endParaRPr/>
          </a:p>
          <a:p>
            <a:pPr indent="0" lvl="0" marL="0" marR="0" rtl="0" algn="l">
              <a:lnSpc>
                <a:spcPct val="90000"/>
              </a:lnSpc>
              <a:spcBef>
                <a:spcPts val="1600"/>
              </a:spcBef>
              <a:spcAft>
                <a:spcPts val="0"/>
              </a:spcAft>
              <a:buClr>
                <a:srgbClr val="000000"/>
              </a:buClr>
              <a:buSzPts val="1800"/>
              <a:buFont typeface="Arial"/>
              <a:buNone/>
            </a:pPr>
            <a:r>
              <a:rPr b="0" i="0" lang="en-US" sz="2800" u="none" cap="none" strike="noStrike">
                <a:solidFill>
                  <a:srgbClr val="000000"/>
                </a:solidFill>
                <a:latin typeface="Calibri"/>
                <a:ea typeface="Calibri"/>
                <a:cs typeface="Calibri"/>
                <a:sym typeface="Calibri"/>
              </a:rPr>
              <a:t>5.2. Login</a:t>
            </a:r>
            <a:endParaRPr/>
          </a:p>
          <a:p>
            <a:pPr indent="0" lvl="0" marL="0" marR="0" rtl="0" algn="l">
              <a:lnSpc>
                <a:spcPct val="90000"/>
              </a:lnSpc>
              <a:spcBef>
                <a:spcPts val="1600"/>
              </a:spcBef>
              <a:spcAft>
                <a:spcPts val="0"/>
              </a:spcAft>
              <a:buClr>
                <a:srgbClr val="000000"/>
              </a:buClr>
              <a:buSzPts val="1800"/>
              <a:buFont typeface="Arial"/>
              <a:buNone/>
            </a:pPr>
            <a:r>
              <a:rPr b="0" i="0" lang="en-US" sz="2800" u="none" cap="none" strike="noStrike">
                <a:solidFill>
                  <a:srgbClr val="000000"/>
                </a:solidFill>
                <a:latin typeface="Calibri"/>
                <a:ea typeface="Calibri"/>
                <a:cs typeface="Calibri"/>
                <a:sym typeface="Calibri"/>
              </a:rPr>
              <a:t>5.3. Logout</a:t>
            </a:r>
            <a:endParaRPr/>
          </a:p>
          <a:p>
            <a:pPr indent="0" lvl="0" marL="0" marR="0" rtl="0" algn="l">
              <a:lnSpc>
                <a:spcPct val="90000"/>
              </a:lnSpc>
              <a:spcBef>
                <a:spcPts val="1600"/>
              </a:spcBef>
              <a:spcAft>
                <a:spcPts val="0"/>
              </a:spcAft>
              <a:buClr>
                <a:srgbClr val="000000"/>
              </a:buClr>
              <a:buSzPts val="1800"/>
              <a:buFont typeface="Arial"/>
              <a:buNone/>
            </a:pPr>
            <a:r>
              <a:rPr b="0" i="0" lang="en-US" sz="2800" u="none" cap="none" strike="noStrike">
                <a:solidFill>
                  <a:srgbClr val="000000"/>
                </a:solidFill>
                <a:latin typeface="Calibri"/>
                <a:ea typeface="Calibri"/>
                <a:cs typeface="Calibri"/>
                <a:sym typeface="Calibri"/>
              </a:rPr>
              <a:t>5.4. Get_verify_code</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 name="Google Shape;87;p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88" name="Google Shape;88;p3"/>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US" u="sng"/>
              <a:t>Yêu cầu tổng quan của đề tài</a:t>
            </a:r>
            <a:endParaRPr b="1" u="sng"/>
          </a:p>
          <a:p>
            <a:pPr indent="-514350" lvl="0" marL="514350" rtl="0" algn="l">
              <a:lnSpc>
                <a:spcPct val="90000"/>
              </a:lnSpc>
              <a:spcBef>
                <a:spcPts val="1000"/>
              </a:spcBef>
              <a:spcAft>
                <a:spcPts val="0"/>
              </a:spcAft>
              <a:buClr>
                <a:schemeClr val="dk1"/>
              </a:buClr>
              <a:buSzPts val="2800"/>
              <a:buAutoNum type="arabicPeriod"/>
            </a:pPr>
            <a:r>
              <a:rPr lang="en-US"/>
              <a:t>Quy trình bảo vệ</a:t>
            </a:r>
            <a:endParaRPr/>
          </a:p>
          <a:p>
            <a:pPr indent="-514350" lvl="0" marL="514350" rtl="0" algn="l">
              <a:lnSpc>
                <a:spcPct val="90000"/>
              </a:lnSpc>
              <a:spcBef>
                <a:spcPts val="1000"/>
              </a:spcBef>
              <a:spcAft>
                <a:spcPts val="0"/>
              </a:spcAft>
              <a:buClr>
                <a:schemeClr val="dk1"/>
              </a:buClr>
              <a:buSzPts val="2800"/>
              <a:buAutoNum type="arabicPeriod"/>
            </a:pPr>
            <a:r>
              <a:rPr lang="en-US"/>
              <a:t>Cơ sở dữ liệu</a:t>
            </a:r>
            <a:endParaRPr/>
          </a:p>
          <a:p>
            <a:pPr indent="-514350" lvl="0" marL="514350" rtl="0" algn="l">
              <a:lnSpc>
                <a:spcPct val="90000"/>
              </a:lnSpc>
              <a:spcBef>
                <a:spcPts val="1000"/>
              </a:spcBef>
              <a:spcAft>
                <a:spcPts val="0"/>
              </a:spcAft>
              <a:buClr>
                <a:schemeClr val="dk1"/>
              </a:buClr>
              <a:buSzPts val="2800"/>
              <a:buAutoNum type="arabicPeriod"/>
            </a:pPr>
            <a:r>
              <a:rPr lang="en-US"/>
              <a:t>Danh sách API</a:t>
            </a:r>
            <a:endParaRPr/>
          </a:p>
          <a:p>
            <a:pPr indent="-514350" lvl="0" marL="514350" rtl="0" algn="l">
              <a:lnSpc>
                <a:spcPct val="90000"/>
              </a:lnSpc>
              <a:spcBef>
                <a:spcPts val="1000"/>
              </a:spcBef>
              <a:spcAft>
                <a:spcPts val="0"/>
              </a:spcAft>
              <a:buClr>
                <a:schemeClr val="dk1"/>
              </a:buClr>
              <a:buSzPts val="2800"/>
              <a:buAutoNum type="arabicPeriod"/>
            </a:pPr>
            <a:r>
              <a:rPr lang="en-US"/>
              <a:t>Đăng ký đăng nhập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5.1 Sign up</a:t>
            </a:r>
            <a:endParaRPr/>
          </a:p>
        </p:txBody>
      </p:sp>
      <p:sp>
        <p:nvSpPr>
          <p:cNvPr id="284" name="Google Shape;284;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5" name="Google Shape;285;p30"/>
          <p:cNvPicPr preferRelativeResize="0"/>
          <p:nvPr/>
        </p:nvPicPr>
        <p:blipFill rotWithShape="1">
          <a:blip r:embed="rId3">
            <a:alphaModFix/>
          </a:blip>
          <a:srcRect b="0" l="0" r="0" t="0"/>
          <a:stretch/>
        </p:blipFill>
        <p:spPr>
          <a:xfrm>
            <a:off x="0" y="1623041"/>
            <a:ext cx="9143999" cy="3916717"/>
          </a:xfrm>
          <a:prstGeom prst="rect">
            <a:avLst/>
          </a:prstGeom>
          <a:noFill/>
          <a:ln>
            <a:noFill/>
          </a:ln>
        </p:spPr>
      </p:pic>
      <p:sp>
        <p:nvSpPr>
          <p:cNvPr id="286" name="Google Shape;286;p30"/>
          <p:cNvSpPr txBox="1"/>
          <p:nvPr/>
        </p:nvSpPr>
        <p:spPr>
          <a:xfrm>
            <a:off x="592066" y="999192"/>
            <a:ext cx="3549600" cy="74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O: bắt buộc, X: không bắt buộc</a:t>
            </a:r>
            <a:endParaRPr b="1" i="0" sz="1800" u="none" cap="none" strike="noStrike">
              <a:solidFill>
                <a:schemeClr val="dk1"/>
              </a:solidFill>
              <a:latin typeface="Calibri"/>
              <a:ea typeface="Calibri"/>
              <a:cs typeface="Calibri"/>
              <a:sym typeface="Calibri"/>
            </a:endParaRPr>
          </a:p>
        </p:txBody>
      </p:sp>
      <p:sp>
        <p:nvSpPr>
          <p:cNvPr id="287" name="Google Shape;287;p30"/>
          <p:cNvSpPr txBox="1"/>
          <p:nvPr/>
        </p:nvSpPr>
        <p:spPr>
          <a:xfrm>
            <a:off x="2087975" y="3257492"/>
            <a:ext cx="2645700" cy="52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Loại dữ liệu trả về là JSON</a:t>
            </a:r>
            <a:endParaRPr b="1" i="0" sz="1800" u="none" cap="none" strike="noStrike">
              <a:solidFill>
                <a:schemeClr val="dk1"/>
              </a:solidFill>
              <a:latin typeface="Calibri"/>
              <a:ea typeface="Calibri"/>
              <a:cs typeface="Calibri"/>
              <a:sym typeface="Calibri"/>
            </a:endParaRPr>
          </a:p>
        </p:txBody>
      </p:sp>
      <p:sp>
        <p:nvSpPr>
          <p:cNvPr id="288" name="Google Shape;288;p30"/>
          <p:cNvSpPr/>
          <p:nvPr/>
        </p:nvSpPr>
        <p:spPr>
          <a:xfrm rot="2848758">
            <a:off x="4793782" y="1323170"/>
            <a:ext cx="1235765" cy="70643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30"/>
          <p:cNvSpPr/>
          <p:nvPr/>
        </p:nvSpPr>
        <p:spPr>
          <a:xfrm rot="7361928">
            <a:off x="2430184" y="4017212"/>
            <a:ext cx="1077334" cy="70651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30"/>
          <p:cNvSpPr txBox="1"/>
          <p:nvPr/>
        </p:nvSpPr>
        <p:spPr>
          <a:xfrm>
            <a:off x="592066" y="3053779"/>
            <a:ext cx="2308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4</a:t>
            </a:r>
            <a:endParaRPr/>
          </a:p>
        </p:txBody>
      </p:sp>
      <p:sp>
        <p:nvSpPr>
          <p:cNvPr id="291" name="Google Shape;291;p30"/>
          <p:cNvSpPr txBox="1"/>
          <p:nvPr/>
        </p:nvSpPr>
        <p:spPr>
          <a:xfrm>
            <a:off x="877740" y="3053779"/>
            <a:ext cx="717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5.1 Sign up</a:t>
            </a:r>
            <a:endParaRPr/>
          </a:p>
        </p:txBody>
      </p:sp>
      <p:sp>
        <p:nvSpPr>
          <p:cNvPr id="297" name="Google Shape;297;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31"/>
          <p:cNvSpPr txBox="1"/>
          <p:nvPr/>
        </p:nvSpPr>
        <p:spPr>
          <a:xfrm>
            <a:off x="219217" y="832366"/>
            <a:ext cx="24674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sign up</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299" name="Google Shape;299;p31"/>
          <p:cNvSpPr/>
          <p:nvPr/>
        </p:nvSpPr>
        <p:spPr>
          <a:xfrm>
            <a:off x="250938" y="1309147"/>
            <a:ext cx="8673845" cy="5262979"/>
          </a:xfrm>
          <a:prstGeom prst="rect">
            <a:avLst/>
          </a:prstGeom>
          <a:noFill/>
          <a:ln>
            <a:noFill/>
          </a:ln>
        </p:spPr>
        <p:txBody>
          <a:bodyPr anchorCtr="0" anchor="ctr"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API</a:t>
            </a:r>
            <a:r>
              <a:rPr b="0" i="0" lang="en-US" sz="2400" u="none" cap="none" strike="noStrike">
                <a:solidFill>
                  <a:schemeClr val="dk1"/>
                </a:solidFill>
                <a:latin typeface="Calibri"/>
                <a:ea typeface="Calibri"/>
                <a:cs typeface="Calibri"/>
                <a:sym typeface="Calibri"/>
              </a:rPr>
              <a:t> thực hiện việc cho phép đăng ký một tài khoản mới của người dùng (sinh viên hoặc giảng viên).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Request dạng POST</a:t>
            </a:r>
            <a:r>
              <a:rPr b="0" i="0" lang="en-US" sz="2400" u="none" cap="none" strike="noStrike">
                <a:solidFill>
                  <a:schemeClr val="dk1"/>
                </a:solidFill>
                <a:latin typeface="Calibri"/>
                <a:ea typeface="Calibri"/>
                <a:cs typeface="Calibri"/>
                <a:sym typeface="Calibri"/>
              </a:rPr>
              <a: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Tham số</a:t>
            </a:r>
            <a:r>
              <a:rPr b="0" i="0" lang="en-US" sz="2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	email: Địa chỉ email của người dùng.</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	password: Mật khẩu của người dùng.</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	uuid: Mã số định danh của thiết bị.</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	role: Vai trò của người dùng (lecturer hoặc student).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đầu ra</a:t>
            </a:r>
            <a:r>
              <a:rPr b="0" i="0" lang="en-US" sz="2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-Nếu đăng ký thành công, trả về thông báo thành công kèm với mã xác thực được lưu ở server.</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-Báo lỗi nếu có các trường hợp bất thường xảy ra (ví dụ: email đã tồn tại, định dạng email không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5.1 Sign up</a:t>
            </a:r>
            <a:endParaRPr/>
          </a:p>
        </p:txBody>
      </p:sp>
      <p:sp>
        <p:nvSpPr>
          <p:cNvPr id="305" name="Google Shape;305;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p32"/>
          <p:cNvSpPr txBox="1"/>
          <p:nvPr/>
        </p:nvSpPr>
        <p:spPr>
          <a:xfrm>
            <a:off x="219217" y="83236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sign up</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07" name="Google Shape;307;p32"/>
          <p:cNvSpPr/>
          <p:nvPr/>
        </p:nvSpPr>
        <p:spPr>
          <a:xfrm>
            <a:off x="482600" y="1399314"/>
            <a:ext cx="8178800"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Case</a:t>
            </a:r>
            <a:r>
              <a:rPr b="0" i="0" lang="en-US" sz="2400" u="none" cap="none" strike="noStrike">
                <a:solidFill>
                  <a:schemeClr val="dk1"/>
                </a:solidFill>
                <a:latin typeface="Calibri"/>
                <a:ea typeface="Calibri"/>
                <a:cs typeface="Calibri"/>
                <a:sym typeface="Calibri"/>
              </a:rPr>
              <a:t>: Người dùng nhập email chưa được đăng ký trên hệ thống và mật khẩu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kèm với mã xác thực được lưu ở phía server. Mã này đảm bảo không trùng nhau với hai số khác nhau, gồm cả số kèm chữ, có 6 ký tự.</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Chú ý</a:t>
            </a:r>
            <a:r>
              <a:rPr b="0" i="0" lang="en-US" sz="2400" u="none" cap="none" strike="noStrike">
                <a:solidFill>
                  <a:schemeClr val="dk1"/>
                </a:solidFill>
                <a:latin typeface="Calibri"/>
                <a:ea typeface="Calibri"/>
                <a:cs typeface="Calibri"/>
                <a:sym typeface="Calibri"/>
              </a:rPr>
              <a:t>:</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Email phải đúng định dạng (có @, tên miền…).</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Mật khẩu phải có từ 6 đến 10 ký tự.</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Case</a:t>
            </a:r>
            <a:r>
              <a:rPr b="0" i="0" lang="en-US" sz="2400" u="none" cap="none" strike="noStrike">
                <a:solidFill>
                  <a:schemeClr val="dk1"/>
                </a:solidFill>
                <a:latin typeface="Calibri"/>
                <a:ea typeface="Calibri"/>
                <a:cs typeface="Calibri"/>
                <a:sym typeface="Calibri"/>
              </a:rPr>
              <a:t>: Người dùng nhập email đã được đăng ký từ trước và mật khẩu đúng quy định.</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9996 | User existed.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5.1 Sign up</a:t>
            </a:r>
            <a:endParaRPr/>
          </a:p>
        </p:txBody>
      </p:sp>
      <p:sp>
        <p:nvSpPr>
          <p:cNvPr id="313" name="Google Shape;313;p3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33"/>
          <p:cNvSpPr txBox="1"/>
          <p:nvPr/>
        </p:nvSpPr>
        <p:spPr>
          <a:xfrm>
            <a:off x="219217" y="83236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sign up</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15" name="Google Shape;315;p33"/>
          <p:cNvSpPr/>
          <p:nvPr/>
        </p:nvSpPr>
        <p:spPr>
          <a:xfrm>
            <a:off x="318587" y="1501319"/>
            <a:ext cx="8506826"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Case: </a:t>
            </a:r>
            <a:r>
              <a:rPr b="0" i="0" lang="en-US" sz="2400" u="none" cap="none" strike="noStrike">
                <a:solidFill>
                  <a:schemeClr val="dk1"/>
                </a:solidFill>
                <a:latin typeface="Calibri"/>
                <a:ea typeface="Calibri"/>
                <a:cs typeface="Calibri"/>
                <a:sym typeface="Calibri"/>
              </a:rPr>
              <a:t>Người dùng nhập email không đúng định dạng và mật khẩu đúng quy định.</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sai định dạng của email. Kể cả khi không có mạng Internet thì ứng dụng vẫn kiểm tra và đưa thông báo.</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4. Case: </a:t>
            </a:r>
            <a:r>
              <a:rPr b="0" i="0" lang="en-US" sz="2400" u="none" cap="none" strike="noStrike">
                <a:solidFill>
                  <a:schemeClr val="dk1"/>
                </a:solidFill>
                <a:latin typeface="Calibri"/>
                <a:ea typeface="Calibri"/>
                <a:cs typeface="Calibri"/>
                <a:sym typeface="Calibri"/>
              </a:rPr>
              <a:t>Người dùng nhập đúng định dạng email nhưng mật khẩu không hợp lệ (quá ngắn, quá dài, chứa ký tự đặc biệt, hoặc trùng với email).</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sai định dạng của mật khẩu. Kể cả khi không có mạng Internet thì ứng dụng vẫn kiểm tra và đưa thông báo.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5.1 Sign up</a:t>
            </a:r>
            <a:endParaRPr/>
          </a:p>
        </p:txBody>
      </p:sp>
      <p:sp>
        <p:nvSpPr>
          <p:cNvPr id="321" name="Google Shape;321;p3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34"/>
          <p:cNvSpPr txBox="1"/>
          <p:nvPr/>
        </p:nvSpPr>
        <p:spPr>
          <a:xfrm>
            <a:off x="219217" y="83236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sign up</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23" name="Google Shape;323;p34"/>
          <p:cNvSpPr txBox="1"/>
          <p:nvPr/>
        </p:nvSpPr>
        <p:spPr>
          <a:xfrm>
            <a:off x="594360" y="1490008"/>
            <a:ext cx="795528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5. Case: </a:t>
            </a:r>
            <a:r>
              <a:rPr b="0" i="0" lang="en-US" sz="2400" u="none" cap="none" strike="noStrike">
                <a:solidFill>
                  <a:schemeClr val="dk1"/>
                </a:solidFill>
                <a:latin typeface="Calibri"/>
                <a:ea typeface="Calibri"/>
                <a:cs typeface="Calibri"/>
                <a:sym typeface="Calibri"/>
              </a:rPr>
              <a:t>Người dùng bỏ qua không nhập cả email và mật khẩu nhưng nhấn vào nút "Đăng ký".</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lỗi. Kể cả khi không có mạng Internet thì ứng dụng vẫn kiểm tra và đưa thông báo.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29" name="Google Shape;329;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35"/>
          <p:cNvSpPr txBox="1"/>
          <p:nvPr/>
        </p:nvSpPr>
        <p:spPr>
          <a:xfrm>
            <a:off x="219217" y="83236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31" name="Google Shape;331;p35"/>
          <p:cNvSpPr/>
          <p:nvPr/>
        </p:nvSpPr>
        <p:spPr>
          <a:xfrm>
            <a:off x="470154" y="1271896"/>
            <a:ext cx="8673846" cy="4939814"/>
          </a:xfrm>
          <a:prstGeom prst="rect">
            <a:avLst/>
          </a:prstGeom>
          <a:noFill/>
          <a:ln>
            <a:noFill/>
          </a:ln>
        </p:spPr>
        <p:txBody>
          <a:bodyPr anchorCtr="0" anchor="ctr" bIns="45700" lIns="91425" spcFirstLastPara="1" rIns="91425" wrap="square" tIns="45700">
            <a:spAutoFit/>
          </a:bodyPr>
          <a:lstStyle/>
          <a:p>
            <a:pPr indent="-133350" lvl="0" marL="0" marR="0" rtl="0" algn="l">
              <a:lnSpc>
                <a:spcPct val="100000"/>
              </a:lnSpc>
              <a:spcBef>
                <a:spcPts val="0"/>
              </a:spcBef>
              <a:spcAft>
                <a:spcPts val="0"/>
              </a:spcAft>
              <a:buClr>
                <a:schemeClr val="dk1"/>
              </a:buClr>
              <a:buSzPts val="2100"/>
              <a:buFont typeface="Arial"/>
              <a:buChar char="•"/>
            </a:pPr>
            <a:r>
              <a:rPr b="1" i="0" lang="en-US" sz="2100" u="none" cap="none" strike="noStrike">
                <a:solidFill>
                  <a:schemeClr val="dk1"/>
                </a:solidFill>
                <a:latin typeface="Arial"/>
                <a:ea typeface="Arial"/>
                <a:cs typeface="Arial"/>
                <a:sym typeface="Arial"/>
              </a:rPr>
              <a:t>API</a:t>
            </a:r>
            <a:r>
              <a:rPr b="0" i="0" lang="en-US" sz="2100" u="none" cap="none" strike="noStrike">
                <a:solidFill>
                  <a:schemeClr val="dk1"/>
                </a:solidFill>
                <a:latin typeface="Arial"/>
                <a:ea typeface="Arial"/>
                <a:cs typeface="Arial"/>
                <a:sym typeface="Arial"/>
              </a:rPr>
              <a:t> thực hiện việc cho phép đăng nhập vào tài khoản của người dùng.</a:t>
            </a:r>
            <a:endParaRPr/>
          </a:p>
          <a:p>
            <a:pPr indent="-133350" lvl="0" marL="0" marR="0" rtl="0" algn="l">
              <a:lnSpc>
                <a:spcPct val="100000"/>
              </a:lnSpc>
              <a:spcBef>
                <a:spcPts val="0"/>
              </a:spcBef>
              <a:spcAft>
                <a:spcPts val="0"/>
              </a:spcAft>
              <a:buClr>
                <a:schemeClr val="dk1"/>
              </a:buClr>
              <a:buSzPts val="2100"/>
              <a:buFont typeface="Arial"/>
              <a:buChar char="•"/>
            </a:pPr>
            <a:r>
              <a:rPr b="1" i="0" lang="en-US" sz="2100" u="none" cap="none" strike="noStrike">
                <a:solidFill>
                  <a:schemeClr val="dk1"/>
                </a:solidFill>
                <a:latin typeface="Arial"/>
                <a:ea typeface="Arial"/>
                <a:cs typeface="Arial"/>
                <a:sym typeface="Arial"/>
              </a:rPr>
              <a:t>Request dạng POST</a:t>
            </a:r>
            <a:r>
              <a:rPr b="0" i="0" lang="en-US" sz="2100" u="none" cap="none" strike="noStrike">
                <a:solidFill>
                  <a:schemeClr val="dk1"/>
                </a:solidFill>
                <a:latin typeface="Arial"/>
                <a:ea typeface="Arial"/>
                <a:cs typeface="Arial"/>
                <a:sym typeface="Arial"/>
              </a:rPr>
              <a:t>.</a:t>
            </a:r>
            <a:endParaRPr/>
          </a:p>
          <a:p>
            <a:pPr indent="-133350" lvl="0" marL="0" marR="0" rtl="0" algn="l">
              <a:lnSpc>
                <a:spcPct val="100000"/>
              </a:lnSpc>
              <a:spcBef>
                <a:spcPts val="0"/>
              </a:spcBef>
              <a:spcAft>
                <a:spcPts val="0"/>
              </a:spcAft>
              <a:buClr>
                <a:schemeClr val="dk1"/>
              </a:buClr>
              <a:buSzPts val="2100"/>
              <a:buFont typeface="Arial"/>
              <a:buChar char="•"/>
            </a:pPr>
            <a:r>
              <a:rPr b="1" i="0" lang="en-US" sz="2100" u="none" cap="none" strike="noStrike">
                <a:solidFill>
                  <a:schemeClr val="dk1"/>
                </a:solidFill>
                <a:latin typeface="Arial"/>
                <a:ea typeface="Arial"/>
                <a:cs typeface="Arial"/>
                <a:sym typeface="Arial"/>
              </a:rPr>
              <a:t>Tham số</a:t>
            </a:r>
            <a:r>
              <a:rPr b="0" i="0" lang="en-US" sz="21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2100" u="none" cap="none" strike="noStrike">
                <a:solidFill>
                  <a:schemeClr val="dk1"/>
                </a:solidFill>
                <a:latin typeface="Arimo"/>
                <a:ea typeface="Arimo"/>
                <a:cs typeface="Arimo"/>
                <a:sym typeface="Arimo"/>
              </a:rPr>
              <a:t>	email</a:t>
            </a:r>
            <a:r>
              <a:rPr b="0" i="0" lang="en-US" sz="2100" u="none" cap="none" strike="noStrike">
                <a:solidFill>
                  <a:schemeClr val="dk1"/>
                </a:solidFill>
                <a:latin typeface="Calibri"/>
                <a:ea typeface="Calibri"/>
                <a:cs typeface="Calibri"/>
                <a:sym typeface="Calibri"/>
              </a:rPr>
              <a:t>: Email của người dùng.</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chemeClr val="dk1"/>
                </a:solidFill>
                <a:latin typeface="Arimo"/>
                <a:ea typeface="Arimo"/>
                <a:cs typeface="Arimo"/>
                <a:sym typeface="Arimo"/>
              </a:rPr>
              <a:t>	password</a:t>
            </a:r>
            <a:r>
              <a:rPr b="0" i="0" lang="en-US" sz="2100" u="none" cap="none" strike="noStrike">
                <a:solidFill>
                  <a:schemeClr val="dk1"/>
                </a:solidFill>
                <a:latin typeface="Calibri"/>
                <a:ea typeface="Calibri"/>
                <a:cs typeface="Calibri"/>
                <a:sym typeface="Calibri"/>
              </a:rPr>
              <a:t>: Mật khẩu của người dùng.</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100" u="none" cap="none" strike="noStrike">
                <a:solidFill>
                  <a:schemeClr val="dk1"/>
                </a:solidFill>
                <a:latin typeface="Arimo"/>
                <a:ea typeface="Arimo"/>
                <a:cs typeface="Arimo"/>
                <a:sym typeface="Arimo"/>
              </a:rPr>
              <a:t>	device_id</a:t>
            </a:r>
            <a:r>
              <a:rPr b="0" i="0" lang="en-US" sz="2100" u="none" cap="none" strike="noStrike">
                <a:solidFill>
                  <a:schemeClr val="dk1"/>
                </a:solidFill>
                <a:latin typeface="Calibri"/>
                <a:ea typeface="Calibri"/>
                <a:cs typeface="Calibri"/>
                <a:sym typeface="Calibri"/>
              </a:rPr>
              <a:t>: Mã định danh của thiết bị.</a:t>
            </a:r>
            <a:endParaRPr b="0" i="0" sz="2100" u="none" cap="none" strike="noStrike">
              <a:solidFill>
                <a:schemeClr val="dk1"/>
              </a:solidFill>
              <a:latin typeface="Arial"/>
              <a:ea typeface="Arial"/>
              <a:cs typeface="Arial"/>
              <a:sym typeface="Arial"/>
            </a:endParaRPr>
          </a:p>
          <a:p>
            <a:pPr indent="-133350" lvl="0" marL="0" marR="0" rtl="0" algn="l">
              <a:lnSpc>
                <a:spcPct val="100000"/>
              </a:lnSpc>
              <a:spcBef>
                <a:spcPts val="0"/>
              </a:spcBef>
              <a:spcAft>
                <a:spcPts val="0"/>
              </a:spcAft>
              <a:buClr>
                <a:schemeClr val="dk1"/>
              </a:buClr>
              <a:buSzPts val="2100"/>
              <a:buFont typeface="Arial"/>
              <a:buChar char="•"/>
            </a:pPr>
            <a:r>
              <a:rPr b="1" i="0" lang="en-US" sz="2100" u="none" cap="none" strike="noStrike">
                <a:solidFill>
                  <a:schemeClr val="dk1"/>
                </a:solidFill>
                <a:latin typeface="Arial"/>
                <a:ea typeface="Arial"/>
                <a:cs typeface="Arial"/>
                <a:sym typeface="Arial"/>
              </a:rPr>
              <a:t>Kết quả đầu ra</a:t>
            </a:r>
            <a:r>
              <a:rPr b="0" i="0" lang="en-US" sz="21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2100" u="none" cap="none" strike="noStrike">
                <a:solidFill>
                  <a:schemeClr val="dk1"/>
                </a:solidFill>
                <a:latin typeface="Arial"/>
                <a:ea typeface="Arial"/>
                <a:cs typeface="Arial"/>
                <a:sym typeface="Arial"/>
              </a:rPr>
              <a:t>-Nếu đăng nhập thành công, thông báo thành công và chuyển ngay sang màn hình trang chủ.</a:t>
            </a:r>
            <a:endParaRPr/>
          </a:p>
          <a:p>
            <a:pPr indent="0" lvl="0" marL="0" marR="0" rtl="0" algn="l">
              <a:lnSpc>
                <a:spcPct val="100000"/>
              </a:lnSpc>
              <a:spcBef>
                <a:spcPts val="0"/>
              </a:spcBef>
              <a:spcAft>
                <a:spcPts val="0"/>
              </a:spcAft>
              <a:buNone/>
            </a:pPr>
            <a:r>
              <a:rPr b="0" i="0" lang="en-US" sz="2100" u="none" cap="none" strike="noStrike">
                <a:solidFill>
                  <a:schemeClr val="dk1"/>
                </a:solidFill>
                <a:latin typeface="Arial"/>
                <a:ea typeface="Arial"/>
                <a:cs typeface="Arial"/>
                <a:sym typeface="Arial"/>
              </a:rPr>
              <a:t>-Trả về id (định danh người dùng), username (tên người dùng), token (mã phiên đăng nhập), avatar (link đến avatar), active (trạng thái tài khoản), role (vai trò), class_list (danh sách lớp học đối với sinh viên hoặc danh sách lớp đang dạy đối với giảng viên).</a:t>
            </a:r>
            <a:endParaRPr/>
          </a:p>
          <a:p>
            <a:pPr indent="-133350" lvl="0" marL="0"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Báo lỗi nếu có các trường hợp bất thường xảy ra (ví dụ: email hoặc mật khẩu sai).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37" name="Google Shape;337;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36"/>
          <p:cNvSpPr/>
          <p:nvPr/>
        </p:nvSpPr>
        <p:spPr>
          <a:xfrm>
            <a:off x="1854882" y="2498344"/>
            <a:ext cx="5434235" cy="1861311"/>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4: Mã TOKEN sẽ khác nhau nếu một người đăng nhập cùng một tài khoản trên các máy khác nhau. Theo em tại sao lại cần mã token này?</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44" name="Google Shape;344;p3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37"/>
          <p:cNvSpPr/>
          <p:nvPr/>
        </p:nvSpPr>
        <p:spPr>
          <a:xfrm>
            <a:off x="1789525" y="2741178"/>
            <a:ext cx="5596800" cy="208860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5: SẼ GỬI VỀ KẾT QUẢ GÌ CHO ỨNG DỤNG NẾU NHƯ NGƯỜI DÙNG VẪN SỬ DỤNG AVATAR MẶC ĐỊNH?</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51" name="Google Shape;351;p3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p38"/>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53" name="Google Shape;353;p38"/>
          <p:cNvSpPr/>
          <p:nvPr/>
        </p:nvSpPr>
        <p:spPr>
          <a:xfrm>
            <a:off x="389707" y="1309147"/>
            <a:ext cx="8673846" cy="526297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Case</a:t>
            </a:r>
            <a:r>
              <a:rPr b="0" i="0" lang="en-US" sz="2400" u="none" cap="none" strike="noStrike">
                <a:solidFill>
                  <a:schemeClr val="dk1"/>
                </a:solidFill>
                <a:latin typeface="Calibri"/>
                <a:ea typeface="Calibri"/>
                <a:cs typeface="Calibri"/>
                <a:sym typeface="Calibri"/>
              </a:rPr>
              <a:t>: Người dùng nhập email đã đăng ký trên hệ thống, mật khẩu đúng quy định và mã devtoken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và ứng dụng sẽ chuyển sang màn hình trang chủ. Nếu đã đăng nhập trên máy khác, máy khác sẽ bị đăng xuất.</a:t>
            </a:r>
            <a:endParaRPr/>
          </a:p>
          <a:p>
            <a:pPr indent="0" lvl="0" marL="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2. </a:t>
            </a:r>
            <a:r>
              <a:rPr b="1" i="0" lang="en-US" sz="2400" u="none" cap="none" strike="noStrike">
                <a:solidFill>
                  <a:schemeClr val="dk1"/>
                </a:solidFill>
                <a:latin typeface="Calibri"/>
                <a:ea typeface="Calibri"/>
                <a:cs typeface="Calibri"/>
                <a:sym typeface="Calibri"/>
              </a:rPr>
              <a:t>Case</a:t>
            </a:r>
            <a:r>
              <a:rPr b="0" i="0" lang="en-US" sz="2400" u="none" cap="none" strike="noStrike">
                <a:solidFill>
                  <a:schemeClr val="dk1"/>
                </a:solidFill>
                <a:latin typeface="Calibri"/>
                <a:ea typeface="Calibri"/>
                <a:cs typeface="Calibri"/>
                <a:sym typeface="Calibri"/>
              </a:rPr>
              <a:t>: Người dùng nhập email chưa được đăng ký trên hệ thống nhưng mật khẩu đúng định dạng và devtoken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9995 | User not found.</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Case</a:t>
            </a:r>
            <a:r>
              <a:rPr b="0" i="0" lang="en-US" sz="2400" u="none" cap="none" strike="noStrike">
                <a:solidFill>
                  <a:schemeClr val="dk1"/>
                </a:solidFill>
                <a:latin typeface="Calibri"/>
                <a:ea typeface="Calibri"/>
                <a:cs typeface="Calibri"/>
                <a:sym typeface="Calibri"/>
              </a:rPr>
              <a:t>: Người dùng nhập email không đúng định dạng và mật khẩu đúng quy định, devtoken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sai định dạng của email. Kể cả khi không có mạng Internet thì ứng dụng vẫn kiểm tra và đưa thông báo.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59" name="Google Shape;359;p3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0" name="Google Shape;360;p39"/>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61" name="Google Shape;361;p39"/>
          <p:cNvSpPr/>
          <p:nvPr/>
        </p:nvSpPr>
        <p:spPr>
          <a:xfrm>
            <a:off x="345440" y="1473747"/>
            <a:ext cx="845312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4. Case</a:t>
            </a:r>
            <a:r>
              <a:rPr b="0" i="0" lang="en-US" sz="2400" u="none" cap="none" strike="noStrike">
                <a:solidFill>
                  <a:schemeClr val="dk1"/>
                </a:solidFill>
                <a:latin typeface="Calibri"/>
                <a:ea typeface="Calibri"/>
                <a:cs typeface="Calibri"/>
                <a:sym typeface="Calibri"/>
              </a:rPr>
              <a:t>: Người dùng nhập đúng định dạng email nhưng mật khẩu không hợp lệ, devtoken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sai định dạng của mật khẩu. Kể cả khi không có mạng Internet thì ứng dụng vẫn kiểm tra và đưa thông báo.</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5. Case</a:t>
            </a:r>
            <a:r>
              <a:rPr b="0" i="0" lang="en-US" sz="2400" u="none" cap="none" strike="noStrike">
                <a:solidFill>
                  <a:schemeClr val="dk1"/>
                </a:solidFill>
                <a:latin typeface="Calibri"/>
                <a:ea typeface="Calibri"/>
                <a:cs typeface="Calibri"/>
                <a:sym typeface="Calibri"/>
              </a:rPr>
              <a:t>: Người dùng bỏ qua không nhập cả email và mật khẩu nhưng nhấn vào nút "Đăng nhập".</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lỗi. Kể cả khi không có mạng Internet thì ứng dụng vẫn kiểm tra và đưa thông báo.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4"/>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YÊU CẦU TỔNG QUAN CỦA ĐỀ TÀI</a:t>
            </a:r>
            <a:endParaRPr/>
          </a:p>
        </p:txBody>
      </p:sp>
      <p:sp>
        <p:nvSpPr>
          <p:cNvPr id="95" name="Google Shape;95;p4"/>
          <p:cNvSpPr/>
          <p:nvPr>
            <p:ph idx="2" type="pic"/>
          </p:nvPr>
        </p:nvSpPr>
        <p:spPr>
          <a:xfrm>
            <a:off x="254052" y="1487331"/>
            <a:ext cx="8635896" cy="4656137"/>
          </a:xfrm>
          <a:prstGeom prst="rect">
            <a:avLst/>
          </a:prstGeom>
          <a:noFill/>
          <a:ln>
            <a:noFill/>
          </a:ln>
        </p:spPr>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67" name="Google Shape;367;p4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40"/>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69" name="Google Shape;369;p40"/>
          <p:cNvSpPr/>
          <p:nvPr/>
        </p:nvSpPr>
        <p:spPr>
          <a:xfrm>
            <a:off x="407020" y="1521639"/>
            <a:ext cx="8361680"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6. Case</a:t>
            </a:r>
            <a:r>
              <a:rPr b="0" i="0" lang="en-US" sz="2400" u="none" cap="none" strike="noStrike">
                <a:solidFill>
                  <a:schemeClr val="dk1"/>
                </a:solidFill>
                <a:latin typeface="Calibri"/>
                <a:ea typeface="Calibri"/>
                <a:cs typeface="Calibri"/>
                <a:sym typeface="Calibri"/>
              </a:rPr>
              <a:t>: Người dùng nhập email và mật khẩu hợp lệ nhưng không có kết nối mạng.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đưa ra thông báo "Không thể kết nối Internet". Kể cả khi có kết nối mạng nhưng server không trả về kết quả đúng định dạng JSON thì vẫn thông báo là "Không thể kết nối Internet".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7. Case: </a:t>
            </a:r>
            <a:r>
              <a:rPr b="0" i="0" lang="en-US" sz="2400" u="none" cap="none" strike="noStrike">
                <a:solidFill>
                  <a:schemeClr val="dk1"/>
                </a:solidFill>
                <a:latin typeface="Calibri"/>
                <a:ea typeface="Calibri"/>
                <a:cs typeface="Calibri"/>
                <a:sym typeface="Calibri"/>
              </a:rPr>
              <a:t>Người dùng nhập email và mật khẩu có nội dung giống email rồi nhấn vào nút "Đăng nhập".</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"Mật khẩu sai định dạng". Kể cả khi không có mạng Internet thì ứng dụng vẫn kiểm tra và đưa thông báo.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75" name="Google Shape;375;p4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p41"/>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77" name="Google Shape;377;p41"/>
          <p:cNvSpPr/>
          <p:nvPr/>
        </p:nvSpPr>
        <p:spPr>
          <a:xfrm>
            <a:off x="407020" y="1521639"/>
            <a:ext cx="8361680"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6. Case</a:t>
            </a:r>
            <a:r>
              <a:rPr b="0" i="0" lang="en-US" sz="2400" u="none" cap="none" strike="noStrike">
                <a:solidFill>
                  <a:schemeClr val="dk1"/>
                </a:solidFill>
                <a:latin typeface="Calibri"/>
                <a:ea typeface="Calibri"/>
                <a:cs typeface="Calibri"/>
                <a:sym typeface="Calibri"/>
              </a:rPr>
              <a:t>: Người dùng nhập email và mật khẩu hợp lệ nhưng không có kết nối mạng.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đưa ra thông báo "Không thể kết nối Internet". Kể cả khi có kết nối mạng nhưng server không trả về kết quả đúng định dạng JSON thì vẫn thông báo là "Không thể kết nối Internet".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7. Case: </a:t>
            </a:r>
            <a:r>
              <a:rPr b="0" i="0" lang="en-US" sz="2400" u="none" cap="none" strike="noStrike">
                <a:solidFill>
                  <a:schemeClr val="dk1"/>
                </a:solidFill>
                <a:latin typeface="Calibri"/>
                <a:ea typeface="Calibri"/>
                <a:cs typeface="Calibri"/>
                <a:sym typeface="Calibri"/>
              </a:rPr>
              <a:t>Người dùng nhập email và mật khẩu có nội dung giống email rồi nhấn vào nút "Đăng nhập".</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kiểm tra ngay và đưa ra thông báo "Mật khẩu sai định dạng". Kể cả khi không có mạng Internet thì ứng dụng vẫn kiểm tra và đưa thông báo.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6.2 Login</a:t>
            </a:r>
            <a:endParaRPr/>
          </a:p>
        </p:txBody>
      </p:sp>
      <p:sp>
        <p:nvSpPr>
          <p:cNvPr id="383" name="Google Shape;383;p4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4" name="Google Shape;384;p42"/>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85" name="Google Shape;385;p42"/>
          <p:cNvSpPr/>
          <p:nvPr/>
        </p:nvSpPr>
        <p:spPr>
          <a:xfrm>
            <a:off x="1789525" y="2741169"/>
            <a:ext cx="5596670" cy="1375661"/>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6: THEO EM VIỆC LIÊN TỤC KIỂM TRA DỮ LIỆU TRƯỚC Ở PHÍA </a:t>
            </a:r>
            <a:endParaRPr b="1" i="0" sz="25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ỨNG DỤNG SẼ CÓ ƯU ĐIỂM GÌ?</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5.2 Login</a:t>
            </a:r>
            <a:endParaRPr/>
          </a:p>
        </p:txBody>
      </p:sp>
      <p:sp>
        <p:nvSpPr>
          <p:cNvPr id="391" name="Google Shape;391;p4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43"/>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login</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93" name="Google Shape;393;p43"/>
          <p:cNvSpPr/>
          <p:nvPr/>
        </p:nvSpPr>
        <p:spPr>
          <a:xfrm>
            <a:off x="477519" y="1378994"/>
            <a:ext cx="8431403" cy="34163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8. Case</a:t>
            </a:r>
            <a:r>
              <a:rPr b="0" i="0" lang="en-US" sz="2400" u="none" cap="none" strike="noStrike">
                <a:solidFill>
                  <a:schemeClr val="dk1"/>
                </a:solidFill>
                <a:latin typeface="Calibri"/>
                <a:ea typeface="Calibri"/>
                <a:cs typeface="Calibri"/>
                <a:sym typeface="Calibri"/>
              </a:rPr>
              <a:t>: Người dùng đăng nhập thành công trên máy A, rồi tiếp tục đăng nhập trên máy B.</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và token cũ của máy A sẽ bị xóa bên phía server.</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9. Case</a:t>
            </a:r>
            <a:r>
              <a:rPr b="0" i="0" lang="en-US" sz="2400" u="none" cap="none" strike="noStrike">
                <a:solidFill>
                  <a:schemeClr val="dk1"/>
                </a:solidFill>
                <a:latin typeface="Calibri"/>
                <a:ea typeface="Calibri"/>
                <a:cs typeface="Calibri"/>
                <a:sym typeface="Calibri"/>
              </a:rPr>
              <a:t>: Ứng dụng gửi thông tin đăng nhập nhưng không gửi devtoken.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Ứng dụng tự kiểm tra và đưa ra thông báo lỗi thiếu tham số nếu cần.</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5.3 Logout</a:t>
            </a:r>
            <a:endParaRPr/>
          </a:p>
        </p:txBody>
      </p:sp>
      <p:sp>
        <p:nvSpPr>
          <p:cNvPr id="399" name="Google Shape;399;p4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0" name="Google Shape;400;p44"/>
          <p:cNvPicPr preferRelativeResize="0"/>
          <p:nvPr/>
        </p:nvPicPr>
        <p:blipFill rotWithShape="1">
          <a:blip r:embed="rId3">
            <a:alphaModFix/>
          </a:blip>
          <a:srcRect b="0" l="0" r="0" t="0"/>
          <a:stretch/>
        </p:blipFill>
        <p:spPr>
          <a:xfrm>
            <a:off x="0" y="1620569"/>
            <a:ext cx="9144001" cy="342092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5.3 Logout</a:t>
            </a:r>
            <a:endParaRPr/>
          </a:p>
        </p:txBody>
      </p:sp>
      <p:sp>
        <p:nvSpPr>
          <p:cNvPr id="406" name="Google Shape;406;p4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7" name="Google Shape;407;p45"/>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logout</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08" name="Google Shape;408;p45"/>
          <p:cNvSpPr txBox="1"/>
          <p:nvPr/>
        </p:nvSpPr>
        <p:spPr>
          <a:xfrm>
            <a:off x="311700" y="2016926"/>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API thực hiện việc cho phép đăng xuất khỏi một tài khoản của người dùng</a:t>
            </a:r>
            <a:endParaRPr/>
          </a:p>
          <a:p>
            <a:pPr indent="0" lvl="0" marL="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Request dạng POST</a:t>
            </a:r>
            <a:endParaRPr/>
          </a:p>
          <a:p>
            <a:pPr indent="0" lvl="0" marL="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Tham số: </a:t>
            </a:r>
            <a:r>
              <a:rPr b="1" lang="en-US" sz="2400">
                <a:solidFill>
                  <a:srgbClr val="000000"/>
                </a:solidFill>
                <a:latin typeface="Calibri"/>
                <a:ea typeface="Calibri"/>
                <a:cs typeface="Calibri"/>
                <a:sym typeface="Calibri"/>
              </a:rPr>
              <a:t>token </a:t>
            </a:r>
            <a:r>
              <a:rPr lang="en-US" sz="2400">
                <a:solidFill>
                  <a:srgbClr val="000000"/>
                </a:solidFill>
                <a:latin typeface="Calibri"/>
                <a:ea typeface="Calibri"/>
                <a:cs typeface="Calibri"/>
                <a:sym typeface="Calibri"/>
              </a:rPr>
              <a:t>(mã phiên đăng nhập của người dùng)</a:t>
            </a:r>
            <a:endParaRPr/>
          </a:p>
          <a:p>
            <a:pPr indent="0" lvl="0" marL="0" marR="0" rtl="0" algn="l">
              <a:lnSpc>
                <a:spcPct val="90000"/>
              </a:lnSpc>
              <a:spcBef>
                <a:spcPts val="1600"/>
              </a:spcBef>
              <a:spcAft>
                <a:spcPts val="1600"/>
              </a:spcAft>
              <a:buClr>
                <a:srgbClr val="000000"/>
              </a:buClr>
              <a:buSzPts val="1800"/>
              <a:buFont typeface="Arial"/>
              <a:buNone/>
            </a:pPr>
            <a:r>
              <a:rPr lang="en-US" sz="2400">
                <a:solidFill>
                  <a:srgbClr val="000000"/>
                </a:solidFill>
                <a:latin typeface="Calibri"/>
                <a:ea typeface="Calibri"/>
                <a:cs typeface="Calibri"/>
                <a:sym typeface="Calibri"/>
              </a:rPr>
              <a:t>Kết quả đầu ra: Nếu đăng xuất thành công thì (i) nhận thông báo thành công và (ii) chuyển ngay sang màn hình đăng nhập. Sẽ báo lỗi nếu có các trường hợp bất thường xảy ra.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5.3 Logout</a:t>
            </a:r>
            <a:endParaRPr/>
          </a:p>
        </p:txBody>
      </p:sp>
      <p:sp>
        <p:nvSpPr>
          <p:cNvPr id="414" name="Google Shape;414;p4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46"/>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logout</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16" name="Google Shape;416;p46"/>
          <p:cNvSpPr txBox="1"/>
          <p:nvPr/>
        </p:nvSpPr>
        <p:spPr>
          <a:xfrm>
            <a:off x="813420" y="1416868"/>
            <a:ext cx="7802260" cy="4696670"/>
          </a:xfrm>
          <a:prstGeom prst="rect">
            <a:avLst/>
          </a:prstGeom>
          <a:noFill/>
          <a:ln>
            <a:noFill/>
          </a:ln>
        </p:spPr>
        <p:txBody>
          <a:bodyPr anchorCtr="0" anchor="t" bIns="45700" lIns="91425" spcFirstLastPara="1" rIns="91425" wrap="square" tIns="45700">
            <a:spAutoFit/>
          </a:bodyPr>
          <a:lstStyle/>
          <a:p>
            <a:pPr indent="0" lvl="0" marL="76200" marR="0" rtl="0" algn="l">
              <a:lnSpc>
                <a:spcPct val="90000"/>
              </a:lnSpc>
              <a:spcBef>
                <a:spcPts val="0"/>
              </a:spcBef>
              <a:spcAft>
                <a:spcPts val="0"/>
              </a:spcAft>
              <a:buNone/>
            </a:pPr>
            <a:r>
              <a:rPr lang="en-US" sz="2400">
                <a:solidFill>
                  <a:srgbClr val="000000"/>
                </a:solidFill>
                <a:latin typeface="Calibri"/>
                <a:ea typeface="Calibri"/>
                <a:cs typeface="Calibri"/>
                <a:sym typeface="Calibri"/>
              </a:rPr>
              <a:t>1. Người dùng chỉ đăng nhập trên một thiết bị và sau đó đăng xuất. </a:t>
            </a:r>
            <a:endParaRPr/>
          </a:p>
          <a:p>
            <a:pPr indent="0" lvl="0" marL="457200" marR="0" rtl="0" algn="l">
              <a:lnSpc>
                <a:spcPct val="90000"/>
              </a:lnSpc>
              <a:spcBef>
                <a:spcPts val="1600"/>
              </a:spcBef>
              <a:spcAft>
                <a:spcPts val="0"/>
              </a:spcAft>
              <a:buClr>
                <a:srgbClr val="000000"/>
              </a:buClr>
              <a:buSzPts val="1800"/>
              <a:buFont typeface="Calibri"/>
              <a:buNone/>
            </a:pPr>
            <a:r>
              <a:rPr lang="en-US" sz="2400">
                <a:solidFill>
                  <a:srgbClr val="000000"/>
                </a:solidFill>
                <a:latin typeface="Calibri"/>
                <a:ea typeface="Calibri"/>
                <a:cs typeface="Calibri"/>
                <a:sym typeface="Calibri"/>
              </a:rPr>
              <a:t>Kết quả mong đợi: 1000 | OK (Thông báo thành công) và ứng dụng sẽ chuyển sang màn hình đăng nhập. Token cũ sẽ bị xóa đi</a:t>
            </a:r>
            <a:endParaRPr/>
          </a:p>
          <a:p>
            <a:pPr indent="0" lvl="0" marL="76200" marR="0" rtl="0" algn="l">
              <a:lnSpc>
                <a:spcPct val="90000"/>
              </a:lnSpc>
              <a:spcBef>
                <a:spcPts val="1600"/>
              </a:spcBef>
              <a:spcAft>
                <a:spcPts val="0"/>
              </a:spcAft>
              <a:buNone/>
            </a:pPr>
            <a:r>
              <a:rPr lang="en-US" sz="2400">
                <a:solidFill>
                  <a:srgbClr val="000000"/>
                </a:solidFill>
                <a:latin typeface="Calibri"/>
                <a:ea typeface="Calibri"/>
                <a:cs typeface="Calibri"/>
                <a:sym typeface="Calibri"/>
              </a:rPr>
              <a:t>2. Người dùng đăng nhập trên máy A, sau đó tắt mạng. Rồi đăng nhập trên máy B. Tiếp theo mở mạng của máy A ra và (push chưa kịp chuyển về máy A hoặc nhóm không làm push) đăng xuất.</a:t>
            </a:r>
            <a:endParaRPr/>
          </a:p>
          <a:p>
            <a:pPr indent="0" lvl="0" marL="457200" marR="0" rtl="0" algn="l">
              <a:lnSpc>
                <a:spcPct val="90000"/>
              </a:lnSpc>
              <a:spcBef>
                <a:spcPts val="1600"/>
              </a:spcBef>
              <a:spcAft>
                <a:spcPts val="0"/>
              </a:spcAft>
              <a:buClr>
                <a:srgbClr val="000000"/>
              </a:buClr>
              <a:buSzPts val="1800"/>
              <a:buFont typeface="Calibri"/>
              <a:buNone/>
            </a:pPr>
            <a:r>
              <a:rPr lang="en-US" sz="2400">
                <a:solidFill>
                  <a:srgbClr val="000000"/>
                </a:solidFill>
                <a:latin typeface="Calibri"/>
                <a:ea typeface="Calibri"/>
                <a:cs typeface="Calibri"/>
                <a:sym typeface="Calibri"/>
              </a:rPr>
              <a:t>Kết quả mong đợi: 1000 | OK (Thông báo thành công) và ứng dụng sẽ chuyển sang màn hình đăng nhập. Tất cả token sẽ bị xóa hết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5.3 Logout</a:t>
            </a:r>
            <a:endParaRPr/>
          </a:p>
        </p:txBody>
      </p:sp>
      <p:sp>
        <p:nvSpPr>
          <p:cNvPr id="422" name="Google Shape;422;p4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47"/>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logout</a:t>
            </a:r>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24" name="Google Shape;424;p47"/>
          <p:cNvSpPr txBox="1"/>
          <p:nvPr/>
        </p:nvSpPr>
        <p:spPr>
          <a:xfrm>
            <a:off x="311700" y="1260389"/>
            <a:ext cx="8520600" cy="4831444"/>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3.   Người dùng đăng nhập trên máy A, sau đó tắt mạng. Rồi đăng nhập trên máy B, sau đó đăng xuất trên máy B. Tiếp theo mở mạng của máy A ra và (push chưa kịp chuyển về máy A hoặc nhóm không làm push) đăng xuất.</a:t>
            </a:r>
            <a:endParaRPr/>
          </a:p>
          <a:p>
            <a:pPr indent="0" lvl="0" marL="45720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Kết quả mong đợi: 1000 | OK (Thông báo thành công) và ứng dụng ở máy A sẽ chuyển sang màn hình đăng nhập. Tất cả token sẽ bị xóa hết ở cả 2 phía</a:t>
            </a:r>
            <a:endParaRPr/>
          </a:p>
          <a:p>
            <a:pPr indent="0" lvl="0" marL="0" marR="0" rtl="0" algn="l">
              <a:lnSpc>
                <a:spcPct val="90000"/>
              </a:lnSpc>
              <a:spcBef>
                <a:spcPts val="1600"/>
              </a:spcBef>
              <a:spcAft>
                <a:spcPts val="0"/>
              </a:spcAft>
              <a:buClr>
                <a:schemeClr val="dk1"/>
              </a:buClr>
              <a:buSzPts val="1100"/>
              <a:buFont typeface="Arial"/>
              <a:buNone/>
            </a:pPr>
            <a:r>
              <a:rPr lang="en-US" sz="2400">
                <a:solidFill>
                  <a:srgbClr val="000000"/>
                </a:solidFill>
                <a:latin typeface="Calibri"/>
                <a:ea typeface="Calibri"/>
                <a:cs typeface="Calibri"/>
                <a:sym typeface="Calibri"/>
              </a:rPr>
              <a:t>4.   Người dùng đăng nhập trên máy A và ngắt kết nối mạng. Rồi đăng nhập trên máy B, rồi đăng xuất trên máy B.</a:t>
            </a:r>
            <a:endParaRPr/>
          </a:p>
          <a:p>
            <a:pPr indent="0" lvl="0" marL="457200" marR="0" rtl="0" algn="l">
              <a:lnSpc>
                <a:spcPct val="90000"/>
              </a:lnSpc>
              <a:spcBef>
                <a:spcPts val="1600"/>
              </a:spcBef>
              <a:spcAft>
                <a:spcPts val="1600"/>
              </a:spcAft>
              <a:buClr>
                <a:schemeClr val="dk1"/>
              </a:buClr>
              <a:buSzPts val="1100"/>
              <a:buFont typeface="Arial"/>
              <a:buNone/>
            </a:pPr>
            <a:r>
              <a:rPr lang="en-US" sz="2400">
                <a:solidFill>
                  <a:srgbClr val="000000"/>
                </a:solidFill>
                <a:latin typeface="Calibri"/>
                <a:ea typeface="Calibri"/>
                <a:cs typeface="Calibri"/>
                <a:sym typeface="Calibri"/>
              </a:rPr>
              <a:t>Kết quả mong đợi: 1000 | OK (Thông báo thành công) và không còn bất kỳ trường token nào dành cho người dùng này ở cả hai phía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5.4 get_verify_code</a:t>
            </a:r>
            <a:endParaRPr i="1"/>
          </a:p>
        </p:txBody>
      </p:sp>
      <p:sp>
        <p:nvSpPr>
          <p:cNvPr id="430" name="Google Shape;430;p4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1" name="Google Shape;431;p48"/>
          <p:cNvPicPr preferRelativeResize="0"/>
          <p:nvPr/>
        </p:nvPicPr>
        <p:blipFill rotWithShape="1">
          <a:blip r:embed="rId3">
            <a:alphaModFix/>
          </a:blip>
          <a:srcRect b="0" l="0" r="0" t="0"/>
          <a:stretch/>
        </p:blipFill>
        <p:spPr>
          <a:xfrm>
            <a:off x="1" y="1635963"/>
            <a:ext cx="9143999" cy="3874807"/>
          </a:xfrm>
          <a:prstGeom prst="rect">
            <a:avLst/>
          </a:prstGeom>
          <a:noFill/>
          <a:ln>
            <a:noFill/>
          </a:ln>
        </p:spPr>
      </p:pic>
      <p:sp>
        <p:nvSpPr>
          <p:cNvPr id="432" name="Google Shape;432;p48"/>
          <p:cNvSpPr txBox="1"/>
          <p:nvPr/>
        </p:nvSpPr>
        <p:spPr>
          <a:xfrm>
            <a:off x="1990147" y="2331000"/>
            <a:ext cx="1617300" cy="4770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1900"/>
              <a:buFont typeface="Calibri"/>
              <a:buNone/>
            </a:pPr>
            <a:r>
              <a:rPr b="1" lang="en-US" sz="1900">
                <a:solidFill>
                  <a:schemeClr val="dk1"/>
                </a:solidFill>
                <a:latin typeface="Calibri"/>
                <a:ea typeface="Calibri"/>
                <a:cs typeface="Calibri"/>
                <a:sym typeface="Calibri"/>
              </a:rPr>
              <a:t>email</a:t>
            </a:r>
            <a:endParaRPr b="1" sz="1900">
              <a:solidFill>
                <a:schemeClr val="dk1"/>
              </a:solidFill>
              <a:latin typeface="Calibri"/>
              <a:ea typeface="Calibri"/>
              <a:cs typeface="Calibri"/>
              <a:sym typeface="Calibri"/>
            </a:endParaRPr>
          </a:p>
        </p:txBody>
      </p:sp>
      <p:sp>
        <p:nvSpPr>
          <p:cNvPr id="433" name="Google Shape;433;p48"/>
          <p:cNvSpPr txBox="1"/>
          <p:nvPr/>
        </p:nvSpPr>
        <p:spPr>
          <a:xfrm>
            <a:off x="1491850" y="5382500"/>
            <a:ext cx="2427000" cy="356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code_verify</a:t>
            </a:r>
            <a:endParaRPr sz="1800">
              <a:solidFill>
                <a:schemeClr val="dk1"/>
              </a:solidFill>
              <a:latin typeface="Calibri"/>
              <a:ea typeface="Calibri"/>
              <a:cs typeface="Calibri"/>
              <a:sym typeface="Calibri"/>
            </a:endParaRPr>
          </a:p>
        </p:txBody>
      </p:sp>
      <p:sp>
        <p:nvSpPr>
          <p:cNvPr id="434" name="Google Shape;434;p48"/>
          <p:cNvSpPr txBox="1"/>
          <p:nvPr/>
        </p:nvSpPr>
        <p:spPr>
          <a:xfrm>
            <a:off x="6186575" y="5382500"/>
            <a:ext cx="2427000" cy="356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Mã xác thực</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5.4 get_verify_code</a:t>
            </a:r>
            <a:endParaRPr i="1"/>
          </a:p>
        </p:txBody>
      </p:sp>
      <p:sp>
        <p:nvSpPr>
          <p:cNvPr id="440" name="Google Shape;440;p4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49"/>
          <p:cNvSpPr txBox="1"/>
          <p:nvPr/>
        </p:nvSpPr>
        <p:spPr>
          <a:xfrm>
            <a:off x="235077" y="812046"/>
            <a:ext cx="43527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get_verify_code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42" name="Google Shape;442;p49"/>
          <p:cNvSpPr txBox="1"/>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API thực hiện việc nhận mã xác thực cho một tài khoản của người dùng</a:t>
            </a:r>
            <a:endParaRPr/>
          </a:p>
          <a:p>
            <a:pPr indent="0" lvl="0" marL="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Request dạng POST</a:t>
            </a:r>
            <a:endParaRPr/>
          </a:p>
          <a:p>
            <a:pPr indent="0" lvl="0" marL="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Tham số: </a:t>
            </a:r>
            <a:r>
              <a:rPr b="1" lang="en-US" sz="2400">
                <a:solidFill>
                  <a:srgbClr val="000000"/>
                </a:solidFill>
                <a:latin typeface="Calibri"/>
                <a:ea typeface="Calibri"/>
                <a:cs typeface="Calibri"/>
                <a:sym typeface="Calibri"/>
              </a:rPr>
              <a:t>email</a:t>
            </a:r>
            <a:r>
              <a:rPr lang="en-US" sz="2400">
                <a:solidFill>
                  <a:srgbClr val="000000"/>
                </a:solidFill>
                <a:latin typeface="Calibri"/>
                <a:ea typeface="Calibri"/>
                <a:cs typeface="Calibri"/>
                <a:sym typeface="Calibri"/>
              </a:rPr>
              <a:t> (</a:t>
            </a:r>
            <a:r>
              <a:rPr lang="en-US" sz="2400">
                <a:latin typeface="Calibri"/>
                <a:ea typeface="Calibri"/>
                <a:cs typeface="Calibri"/>
                <a:sym typeface="Calibri"/>
              </a:rPr>
              <a:t>bắt buộc là mail hust.edu.vn)</a:t>
            </a:r>
            <a:endParaRPr/>
          </a:p>
          <a:p>
            <a:pPr indent="0" lvl="0" marL="0" marR="0" rtl="0" algn="l">
              <a:lnSpc>
                <a:spcPct val="90000"/>
              </a:lnSpc>
              <a:spcBef>
                <a:spcPts val="1600"/>
              </a:spcBef>
              <a:spcAft>
                <a:spcPts val="1600"/>
              </a:spcAft>
              <a:buClr>
                <a:srgbClr val="000000"/>
              </a:buClr>
              <a:buSzPts val="1800"/>
              <a:buFont typeface="Arial"/>
              <a:buNone/>
            </a:pPr>
            <a:r>
              <a:rPr lang="en-US" sz="2400">
                <a:solidFill>
                  <a:srgbClr val="000000"/>
                </a:solidFill>
                <a:latin typeface="Calibri"/>
                <a:ea typeface="Calibri"/>
                <a:cs typeface="Calibri"/>
                <a:sym typeface="Calibri"/>
              </a:rPr>
              <a:t>Kết quả đầu ra: nếu nhận thành công thì sẽ có mã xác thực được tạo ra phía server. Server sẽ lưu trữ mã này. Nếu không thành công thì sẽ có các thông báo lỗi tương ứng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5"/>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YÊU CẦU TỔNG QUAN CỦA ĐỀ TÀI</a:t>
            </a:r>
            <a:endParaRPr/>
          </a:p>
        </p:txBody>
      </p:sp>
      <p:sp>
        <p:nvSpPr>
          <p:cNvPr id="102" name="Google Shape;102;p5"/>
          <p:cNvSpPr/>
          <p:nvPr>
            <p:ph idx="2" type="pic"/>
          </p:nvPr>
        </p:nvSpPr>
        <p:spPr>
          <a:xfrm>
            <a:off x="315012" y="1913731"/>
            <a:ext cx="4104588" cy="3354765"/>
          </a:xfrm>
          <a:prstGeom prst="rect">
            <a:avLst/>
          </a:prstGeom>
          <a:noFill/>
          <a:ln cap="flat" cmpd="sng" w="9525">
            <a:solidFill>
              <a:schemeClr val="dk1"/>
            </a:solidFill>
            <a:prstDash val="solid"/>
            <a:round/>
            <a:headEnd len="sm" w="sm" type="none"/>
            <a:tailEnd len="sm" w="sm" type="none"/>
          </a:ln>
        </p:spPr>
      </p:sp>
      <p:sp>
        <p:nvSpPr>
          <p:cNvPr id="103" name="Google Shape;103;p5"/>
          <p:cNvSpPr txBox="1"/>
          <p:nvPr/>
        </p:nvSpPr>
        <p:spPr>
          <a:xfrm>
            <a:off x="4805682" y="1926140"/>
            <a:ext cx="3976863" cy="33547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600"/>
              <a:buFont typeface="Calibri"/>
              <a:buNone/>
            </a:pPr>
            <a:r>
              <a:rPr b="1" i="0" lang="en-US" sz="2600" u="none" cap="none" strike="noStrike">
                <a:solidFill>
                  <a:srgbClr val="000000"/>
                </a:solidFill>
                <a:latin typeface="Calibri"/>
                <a:ea typeface="Calibri"/>
                <a:cs typeface="Calibri"/>
                <a:sym typeface="Calibri"/>
              </a:rPr>
              <a:t>Chức năng cho sinh viên:</a:t>
            </a:r>
            <a:endParaRPr b="1" i="0" sz="2600" u="none" cap="none" strike="noStrike">
              <a:solidFill>
                <a:schemeClr val="dk1"/>
              </a:solidFill>
              <a:latin typeface="Calibri"/>
              <a:ea typeface="Calibri"/>
              <a:cs typeface="Calibri"/>
              <a:sym typeface="Calibri"/>
            </a:endParaRPr>
          </a:p>
          <a:p>
            <a:pPr indent="-165100" lvl="0" marL="228600" marR="0" rtl="0" algn="l">
              <a:spcBef>
                <a:spcPts val="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Đăng ký lớp học </a:t>
            </a:r>
            <a:endParaRPr/>
          </a:p>
          <a:p>
            <a:pPr indent="-165100" lvl="0" marL="228600" marR="0" rtl="0" algn="l">
              <a:spcBef>
                <a:spcPts val="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Điểm danh </a:t>
            </a:r>
            <a:endParaRPr/>
          </a:p>
          <a:p>
            <a:pPr indent="-165100" lvl="0" marL="228600" marR="0" rtl="0" algn="l">
              <a:spcBef>
                <a:spcPts val="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Nộp bài tập và </a:t>
            </a:r>
            <a:endParaRPr/>
          </a:p>
          <a:p>
            <a:pPr indent="0" lvl="0" marL="228600" marR="0" rtl="0" algn="l">
              <a:spcBef>
                <a:spcPts val="600"/>
              </a:spcBef>
              <a:spcAft>
                <a:spcPts val="0"/>
              </a:spcAft>
              <a:buNone/>
            </a:pPr>
            <a:r>
              <a:rPr b="0" i="0" lang="en-US" sz="2600" u="none" cap="none" strike="noStrike">
                <a:solidFill>
                  <a:srgbClr val="000000"/>
                </a:solidFill>
                <a:latin typeface="Calibri"/>
                <a:ea typeface="Calibri"/>
                <a:cs typeface="Calibri"/>
                <a:sym typeface="Calibri"/>
              </a:rPr>
              <a:t>làm khảo sát</a:t>
            </a:r>
            <a:endParaRPr b="0" i="0" sz="2600" u="none" cap="none" strike="noStrike">
              <a:solidFill>
                <a:srgbClr val="000000"/>
              </a:solidFill>
              <a:latin typeface="Calibri"/>
              <a:ea typeface="Calibri"/>
              <a:cs typeface="Calibri"/>
              <a:sym typeface="Calibri"/>
            </a:endParaRPr>
          </a:p>
          <a:p>
            <a:pPr indent="-165100" lvl="0" marL="228600" marR="0" rtl="0" algn="l">
              <a:spcBef>
                <a:spcPts val="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Xin phép nghỉ học </a:t>
            </a:r>
            <a:endParaRPr/>
          </a:p>
          <a:p>
            <a:pPr indent="-165100" lvl="0" marL="228600" marR="0" rtl="0" algn="just">
              <a:spcBef>
                <a:spcPts val="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Xem các tài liệu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5.4 get_verify_code</a:t>
            </a:r>
            <a:endParaRPr i="1"/>
          </a:p>
        </p:txBody>
      </p:sp>
      <p:sp>
        <p:nvSpPr>
          <p:cNvPr id="448" name="Google Shape;448;p5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9" name="Google Shape;449;p5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get_verify_code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50" name="Google Shape;450;p50"/>
          <p:cNvSpPr txBox="1"/>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1. Người dùng gọi request này lại khi mà chưa nhận được hoặc làm mất mã xác thực. </a:t>
            </a:r>
            <a:endParaRPr/>
          </a:p>
          <a:p>
            <a:pPr indent="0" lvl="0" marL="45720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Kết quả mong đợi: 1000 | OK (Thông báo thành công) và mã xác thực cũ sẽ vẫn được tồn tại</a:t>
            </a:r>
            <a:endParaRPr/>
          </a:p>
          <a:p>
            <a:pPr indent="0" lvl="0" marL="11430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2. Người dùng liên tục gửi request này lại trong thời gian quá ngắn.</a:t>
            </a:r>
            <a:endParaRPr/>
          </a:p>
          <a:p>
            <a:pPr indent="0" lvl="0" marL="457200" marR="0" rtl="0" algn="l">
              <a:lnSpc>
                <a:spcPct val="90000"/>
              </a:lnSpc>
              <a:spcBef>
                <a:spcPts val="1600"/>
              </a:spcBef>
              <a:spcAft>
                <a:spcPts val="1600"/>
              </a:spcAft>
              <a:buClr>
                <a:srgbClr val="000000"/>
              </a:buClr>
              <a:buSzPts val="1800"/>
              <a:buFont typeface="Arial"/>
              <a:buNone/>
            </a:pPr>
            <a:r>
              <a:rPr lang="en-US" sz="2400">
                <a:solidFill>
                  <a:srgbClr val="000000"/>
                </a:solidFill>
                <a:latin typeface="Calibri"/>
                <a:ea typeface="Calibri"/>
                <a:cs typeface="Calibri"/>
                <a:sym typeface="Calibri"/>
              </a:rPr>
              <a:t>Kết quả mong đợi: Nếu dưới 120 giây sau khi đã gửi request này thì ứng dụng sẽ làm mờ nút gửi mã xác thực. Nếu một lý do nào đó request này đến được server thì sẽ có thông báo trả về mã 1010 hoặc 1009</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5.4 get_verify_code</a:t>
            </a:r>
            <a:endParaRPr i="1"/>
          </a:p>
        </p:txBody>
      </p:sp>
      <p:sp>
        <p:nvSpPr>
          <p:cNvPr id="456" name="Google Shape;456;p5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5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get_verify_code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58" name="Google Shape;458;p51"/>
          <p:cNvSpPr txBox="1"/>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3.  Người dùng truyền tham số với email đã được hoàn tất quy trình đăng ký (tức việc xác thực cũng đã xong). </a:t>
            </a:r>
            <a:endParaRPr/>
          </a:p>
          <a:p>
            <a:pPr indent="0" lvl="0" marL="45720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Kết quả mong đợi: mã lỗi 1010 </a:t>
            </a:r>
            <a:endParaRPr/>
          </a:p>
          <a:p>
            <a:pPr indent="0" lvl="0" marL="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4.  Người dùng truyền tham số với email chưa được đăng ký.</a:t>
            </a:r>
            <a:endParaRPr/>
          </a:p>
          <a:p>
            <a:pPr indent="0" lvl="0" marL="45720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Kết quả mong đợi: trả về mã lỗi 1004 hoặc 9995</a:t>
            </a:r>
            <a:endParaRPr/>
          </a:p>
          <a:p>
            <a:pPr indent="0" lvl="0" marL="0" marR="0" rtl="0" algn="l">
              <a:lnSpc>
                <a:spcPct val="90000"/>
              </a:lnSpc>
              <a:spcBef>
                <a:spcPts val="1600"/>
              </a:spcBef>
              <a:spcAft>
                <a:spcPts val="0"/>
              </a:spcAft>
              <a:buClr>
                <a:srgbClr val="000000"/>
              </a:buClr>
              <a:buSzPts val="1800"/>
              <a:buFont typeface="Arial"/>
              <a:buNone/>
            </a:pPr>
            <a:r>
              <a:rPr lang="en-US" sz="2400">
                <a:solidFill>
                  <a:srgbClr val="000000"/>
                </a:solidFill>
                <a:latin typeface="Calibri"/>
                <a:ea typeface="Calibri"/>
                <a:cs typeface="Calibri"/>
                <a:sym typeface="Calibri"/>
              </a:rPr>
              <a:t>5.  Người dùng truyền tham số với email sai định dạng. </a:t>
            </a:r>
            <a:endParaRPr/>
          </a:p>
          <a:p>
            <a:pPr indent="0" lvl="0" marL="0" marR="0" rtl="0" algn="l">
              <a:lnSpc>
                <a:spcPct val="90000"/>
              </a:lnSpc>
              <a:spcBef>
                <a:spcPts val="1600"/>
              </a:spcBef>
              <a:spcAft>
                <a:spcPts val="1600"/>
              </a:spcAft>
              <a:buClr>
                <a:srgbClr val="000000"/>
              </a:buClr>
              <a:buSzPts val="1800"/>
              <a:buFont typeface="Arial"/>
              <a:buNone/>
            </a:pPr>
            <a:r>
              <a:rPr lang="en-US" sz="2400">
                <a:solidFill>
                  <a:srgbClr val="000000"/>
                </a:solidFill>
                <a:latin typeface="Calibri"/>
                <a:ea typeface="Calibri"/>
                <a:cs typeface="Calibri"/>
                <a:sym typeface="Calibri"/>
              </a:rPr>
              <a:t>	Kết quả mong đợi: Ứng dụng sẽ phải kiểm tra từ trước để thông báo lỗi không đúng định dạng. Nếu như được gửi lên server sẽ được nhận về mã 1004</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52"/>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US" sz="4800">
                <a:solidFill>
                  <a:srgbClr val="C00000"/>
                </a:solidFill>
                <a:latin typeface="Lato"/>
                <a:ea typeface="Lato"/>
                <a:cs typeface="Lato"/>
                <a:sym typeface="Lato"/>
              </a:rPr>
              <a:t>THANK YOU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6"/>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YÊU CẦU TỔNG QUAN CỦA ĐỀ TÀI</a:t>
            </a:r>
            <a:endParaRPr/>
          </a:p>
        </p:txBody>
      </p:sp>
      <p:sp>
        <p:nvSpPr>
          <p:cNvPr id="110" name="Google Shape;110;p6"/>
          <p:cNvSpPr/>
          <p:nvPr>
            <p:ph idx="2" type="pic"/>
          </p:nvPr>
        </p:nvSpPr>
        <p:spPr>
          <a:xfrm>
            <a:off x="360706" y="1751617"/>
            <a:ext cx="8422588" cy="3354765"/>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7"/>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YÊU CẦU TỔNG QUAN CỦA ĐỀ TÀI</a:t>
            </a:r>
            <a:endParaRPr/>
          </a:p>
        </p:txBody>
      </p:sp>
      <p:sp>
        <p:nvSpPr>
          <p:cNvPr id="117" name="Google Shape;117;p7"/>
          <p:cNvSpPr txBox="1"/>
          <p:nvPr/>
        </p:nvSpPr>
        <p:spPr>
          <a:xfrm>
            <a:off x="121972" y="748715"/>
            <a:ext cx="70103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800" u="none" cap="none" strike="noStrike">
                <a:solidFill>
                  <a:srgbClr val="000000"/>
                </a:solidFill>
                <a:latin typeface="Times New Roman"/>
                <a:ea typeface="Times New Roman"/>
                <a:cs typeface="Times New Roman"/>
                <a:sym typeface="Times New Roman"/>
              </a:rPr>
              <a:t>Lịch trình giới thiệu API và giao diện của bài tập tuần:</a:t>
            </a:r>
            <a:endParaRPr/>
          </a:p>
        </p:txBody>
      </p:sp>
      <p:sp>
        <p:nvSpPr>
          <p:cNvPr id="118" name="Google Shape;118;p7"/>
          <p:cNvSpPr/>
          <p:nvPr/>
        </p:nvSpPr>
        <p:spPr>
          <a:xfrm flipH="1">
            <a:off x="121972" y="1318121"/>
            <a:ext cx="9022028"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1</a:t>
            </a:r>
            <a:r>
              <a:rPr b="0" i="0" lang="en-US" sz="2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	API Đăng ký/Đăng nhập cho sinh viên và giảng viên.</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2</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Đăng ký/Đăng nhập (tiếp theo).</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đăng ký/đăng nhập cho ứng dụng.</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tạo lớp học và đăng ký lớp học.</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3</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đăng ký lớp học và xem danh sách lớp học đã đăng ký.</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quản lý lớp học (tạo, sửa, xóa lớp học).</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4</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quản lý lớp học cho giảng viên (tạo, chỉnh sửa, xóa lớp).</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quản lý tài liệu học tập.</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8"/>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YÊU CẦU TỔNG QUAN CỦA ĐỀ TÀI</a:t>
            </a:r>
            <a:endParaRPr/>
          </a:p>
        </p:txBody>
      </p:sp>
      <p:sp>
        <p:nvSpPr>
          <p:cNvPr id="125" name="Google Shape;125;p8"/>
          <p:cNvSpPr txBox="1"/>
          <p:nvPr/>
        </p:nvSpPr>
        <p:spPr>
          <a:xfrm>
            <a:off x="121972" y="748715"/>
            <a:ext cx="70103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800" u="none" cap="none" strike="noStrike">
                <a:solidFill>
                  <a:srgbClr val="000000"/>
                </a:solidFill>
                <a:latin typeface="Times New Roman"/>
                <a:ea typeface="Times New Roman"/>
                <a:cs typeface="Times New Roman"/>
                <a:sym typeface="Times New Roman"/>
              </a:rPr>
              <a:t>Lịch trình giới thiệu API và giao diện của bài tập tuần:</a:t>
            </a:r>
            <a:endParaRPr/>
          </a:p>
        </p:txBody>
      </p:sp>
      <p:sp>
        <p:nvSpPr>
          <p:cNvPr id="126" name="Google Shape;126;p8"/>
          <p:cNvSpPr/>
          <p:nvPr/>
        </p:nvSpPr>
        <p:spPr>
          <a:xfrm flipH="1">
            <a:off x="355652" y="6745457"/>
            <a:ext cx="9022028" cy="46166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27" name="Google Shape;127;p8"/>
          <p:cNvSpPr/>
          <p:nvPr/>
        </p:nvSpPr>
        <p:spPr>
          <a:xfrm>
            <a:off x="370167" y="1432033"/>
            <a:ext cx="8554616"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5</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upload tài liệu, và quản lý tài liệu học tập.</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tạo bài tập, nộp bài tập và xem bài tập.</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6</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xem danh sách bài tập và nộp bài tập.</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điểm danh và quản lý điểm danh.</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7</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xin phép nghỉ học và quản lý yêu cầu nghỉ học.</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xem danh sách điểm danh và yêu cầu nghỉ học.</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8</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gửi thông báo và xem thông báo.</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quản lý thông báo và lịch học.</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9"/>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YÊU CẦU TỔNG QUAN CỦA ĐỀ TÀI</a:t>
            </a:r>
            <a:endParaRPr/>
          </a:p>
        </p:txBody>
      </p:sp>
      <p:sp>
        <p:nvSpPr>
          <p:cNvPr id="134" name="Google Shape;134;p9"/>
          <p:cNvSpPr txBox="1"/>
          <p:nvPr/>
        </p:nvSpPr>
        <p:spPr>
          <a:xfrm>
            <a:off x="121972" y="748715"/>
            <a:ext cx="70103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imes New Roman"/>
              <a:buNone/>
            </a:pPr>
            <a:r>
              <a:rPr b="1" i="1" lang="en-US" sz="1800" u="none" cap="none" strike="noStrike">
                <a:solidFill>
                  <a:srgbClr val="000000"/>
                </a:solidFill>
                <a:latin typeface="Times New Roman"/>
                <a:ea typeface="Times New Roman"/>
                <a:cs typeface="Times New Roman"/>
                <a:sym typeface="Times New Roman"/>
              </a:rPr>
              <a:t>Lịch trình giới thiệu API và giao diện của bài tập tuần:</a:t>
            </a:r>
            <a:endParaRPr/>
          </a:p>
        </p:txBody>
      </p:sp>
      <p:sp>
        <p:nvSpPr>
          <p:cNvPr id="135" name="Google Shape;135;p9"/>
          <p:cNvSpPr/>
          <p:nvPr/>
        </p:nvSpPr>
        <p:spPr>
          <a:xfrm flipH="1">
            <a:off x="355652" y="6745457"/>
            <a:ext cx="9022028" cy="46166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36" name="Google Shape;136;p9"/>
          <p:cNvSpPr/>
          <p:nvPr/>
        </p:nvSpPr>
        <p:spPr>
          <a:xfrm flipH="1">
            <a:off x="441960" y="1687654"/>
            <a:ext cx="826008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9</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thay đổi mật khẩu và quản lý cài đặt tài khoản.</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kiểm tra phiên bản ứng dụng và cập nhật hệ thống.</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10</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API quản lý thông tin cá nhân của người dùng.</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Giao diện trang cá nhân cho sinh viên và giảng viên.</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Tuần 11</a:t>
            </a:r>
            <a:r>
              <a:rPr b="0" i="0" lang="en-US" sz="2400" u="none" cap="none" strike="noStrike">
                <a:solidFill>
                  <a:schemeClr val="dk1"/>
                </a:solidFill>
                <a:latin typeface="Calibri"/>
                <a:ea typeface="Calibri"/>
                <a:cs typeface="Calibri"/>
                <a:sym typeface="Calibri"/>
              </a:rPr>
              <a:t>:</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Các API và giao diện cuối cùng phục vụ cho việc quản lý của giảng viên.</a:t>
            </a:r>
            <a:endParaRPr/>
          </a:p>
          <a:p>
            <a:pPr indent="-152400" lvl="1" marL="457200" marR="0" rtl="0" algn="l">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Kiểm thử và hoàn thiện sản phẩm.</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