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EaQ4CJAdPUjIM98Vv158dKye7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AC5C112-E23E-4215-8FA1-2CFCA55B7088}">
  <a:tblStyle styleId="{8AC5C112-E23E-4215-8FA1-2CFCA55B708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825a50a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f825a50a4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mparison">
  <p:cSld name="3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9"/>
          <p:cNvSpPr txBox="1"/>
          <p:nvPr>
            <p:ph idx="1" type="body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0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0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0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0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1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31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1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wo Content">
  <p:cSld name="2_Two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34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35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35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3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1F386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mparison">
  <p:cSld name="2_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6"/>
          <p:cNvSpPr txBox="1"/>
          <p:nvPr>
            <p:ph idx="10" type="dt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36"/>
          <p:cNvSpPr txBox="1"/>
          <p:nvPr>
            <p:ph idx="11" type="ftr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3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spcBef>
                <a:spcPts val="0"/>
              </a:spcBef>
              <a:buNone/>
              <a:defRPr b="1" sz="12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/>
        </p:nvSpPr>
        <p:spPr>
          <a:xfrm>
            <a:off x="413012" y="2076196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Lato"/>
              <a:buNone/>
            </a:pPr>
            <a:r>
              <a:rPr b="1" i="0" lang="en-US" sz="36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KẾ HOẠCH LÀM VIỆC 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801518" y="3084220"/>
            <a:ext cx="7342482" cy="848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7200"/>
              <a:buFont typeface="Lato"/>
              <a:buNone/>
            </a:pPr>
            <a:r>
              <a:rPr b="1" i="0" lang="en-US" sz="7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TUẦN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Giao diện đăng ký lớp học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3566536" y="1445458"/>
            <a:ext cx="2331721" cy="808029"/>
          </a:xfrm>
          <a:prstGeom prst="rect">
            <a:avLst/>
          </a:prstGeom>
          <a:solidFill>
            <a:srgbClr val="BE162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ình ảnh Iphone PNG, Vector, PSD, và biểu tượng để tải về miễn phí | pngtree" id="169" name="Google Shape;169;p10"/>
          <p:cNvPicPr preferRelativeResize="0"/>
          <p:nvPr/>
        </p:nvPicPr>
        <p:blipFill rotWithShape="1">
          <a:blip r:embed="rId3">
            <a:alphaModFix/>
          </a:blip>
          <a:srcRect b="7789" l="27773" r="28467" t="9550"/>
          <a:stretch/>
        </p:blipFill>
        <p:spPr>
          <a:xfrm>
            <a:off x="3419855" y="1298448"/>
            <a:ext cx="2560321" cy="4836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HUST by Hung Nguyen" id="170" name="Google Shape;170;p10"/>
          <p:cNvPicPr preferRelativeResize="0"/>
          <p:nvPr/>
        </p:nvPicPr>
        <p:blipFill rotWithShape="1">
          <a:blip r:embed="rId4">
            <a:alphaModFix/>
          </a:blip>
          <a:srcRect b="70091" l="23758" r="26133" t="20320"/>
          <a:stretch/>
        </p:blipFill>
        <p:spPr>
          <a:xfrm>
            <a:off x="4303771" y="1678858"/>
            <a:ext cx="796930" cy="2709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0"/>
          <p:cNvSpPr txBox="1"/>
          <p:nvPr/>
        </p:nvSpPr>
        <p:spPr>
          <a:xfrm>
            <a:off x="2446396" y="193507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REGISTER FOR CLASS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3816091" y="2486887"/>
            <a:ext cx="975360" cy="26161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Mã lớp</a:t>
            </a:r>
            <a:endParaRPr sz="1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4852092" y="247672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10"/>
          <p:cNvGraphicFramePr/>
          <p:nvPr/>
        </p:nvGraphicFramePr>
        <p:xfrm>
          <a:off x="3866896" y="2872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{8AC5C112-E23E-4215-8FA1-2CFCA55B7088}</a:tableStyleId>
              </a:tblPr>
              <a:tblGrid>
                <a:gridCol w="375925"/>
                <a:gridCol w="640075"/>
                <a:gridCol w="701025"/>
              </a:tblGrid>
              <a:tr h="47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 kèm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Tên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10"/>
          <p:cNvSpPr/>
          <p:nvPr/>
        </p:nvSpPr>
        <p:spPr>
          <a:xfrm>
            <a:off x="3873878" y="2808872"/>
            <a:ext cx="1710053" cy="45719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/>
          <p:nvPr/>
        </p:nvSpPr>
        <p:spPr>
          <a:xfrm flipH="1" rot="10800000">
            <a:off x="3922515" y="2821976"/>
            <a:ext cx="213944" cy="182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3873878" y="3429000"/>
            <a:ext cx="1710053" cy="118872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3879501" y="4372027"/>
            <a:ext cx="175240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Sinh viên chưa đăng ký lớp nào</a:t>
            </a:r>
            <a:endParaRPr b="1" sz="1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4807378" y="466444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Xóa lớp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3866895" y="4664447"/>
            <a:ext cx="924555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Gửi 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3849043" y="5395497"/>
            <a:ext cx="18133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Thông tin danh sách các lớp mở</a:t>
            </a:r>
            <a:endParaRPr b="1" i="1" sz="1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0"/>
          <p:cNvCxnSpPr/>
          <p:nvPr/>
        </p:nvCxnSpPr>
        <p:spPr>
          <a:xfrm rot="10800000">
            <a:off x="3756655" y="1826640"/>
            <a:ext cx="14683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10"/>
          <p:cNvSpPr txBox="1"/>
          <p:nvPr/>
        </p:nvSpPr>
        <p:spPr>
          <a:xfrm>
            <a:off x="509877" y="4495137"/>
            <a:ext cx="290201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Nhấn xem thông tin danh sách các lớp mở để xem về thông tin các lớp trong kỳ học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Giao diện đăng ký lớp học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3566536" y="1445458"/>
            <a:ext cx="2331721" cy="808029"/>
          </a:xfrm>
          <a:prstGeom prst="rect">
            <a:avLst/>
          </a:prstGeom>
          <a:solidFill>
            <a:srgbClr val="BE162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ình ảnh Iphone PNG, Vector, PSD, và biểu tượng để tải về miễn phí | pngtree" id="191" name="Google Shape;191;p11"/>
          <p:cNvPicPr preferRelativeResize="0"/>
          <p:nvPr/>
        </p:nvPicPr>
        <p:blipFill rotWithShape="1">
          <a:blip r:embed="rId3">
            <a:alphaModFix/>
          </a:blip>
          <a:srcRect b="7789" l="27773" r="28467" t="9550"/>
          <a:stretch/>
        </p:blipFill>
        <p:spPr>
          <a:xfrm>
            <a:off x="3419855" y="1298448"/>
            <a:ext cx="2560321" cy="4836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HUST by Hung Nguyen" id="192" name="Google Shape;192;p11"/>
          <p:cNvPicPr preferRelativeResize="0"/>
          <p:nvPr/>
        </p:nvPicPr>
        <p:blipFill rotWithShape="1">
          <a:blip r:embed="rId4">
            <a:alphaModFix/>
          </a:blip>
          <a:srcRect b="70091" l="23758" r="26133" t="20320"/>
          <a:stretch/>
        </p:blipFill>
        <p:spPr>
          <a:xfrm>
            <a:off x="4303771" y="1678858"/>
            <a:ext cx="796930" cy="27095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2446396" y="193507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REGISTER FOR CLASS</a:t>
            </a:r>
            <a:endParaRPr/>
          </a:p>
        </p:txBody>
      </p:sp>
      <p:sp>
        <p:nvSpPr>
          <p:cNvPr id="194" name="Google Shape;194;p11"/>
          <p:cNvSpPr txBox="1"/>
          <p:nvPr/>
        </p:nvSpPr>
        <p:spPr>
          <a:xfrm>
            <a:off x="3816091" y="2486887"/>
            <a:ext cx="975360" cy="26161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Mã lớp</a:t>
            </a:r>
            <a:endParaRPr sz="1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4852092" y="247672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11"/>
          <p:cNvGraphicFramePr/>
          <p:nvPr/>
        </p:nvGraphicFramePr>
        <p:xfrm>
          <a:off x="3866896" y="2872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{8AC5C112-E23E-4215-8FA1-2CFCA55B7088}</a:tableStyleId>
              </a:tblPr>
              <a:tblGrid>
                <a:gridCol w="375925"/>
                <a:gridCol w="640075"/>
                <a:gridCol w="701025"/>
              </a:tblGrid>
              <a:tr h="47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 kèm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Tên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11"/>
          <p:cNvSpPr/>
          <p:nvPr/>
        </p:nvSpPr>
        <p:spPr>
          <a:xfrm>
            <a:off x="3873878" y="2808872"/>
            <a:ext cx="1710053" cy="45719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/>
          <p:nvPr/>
        </p:nvSpPr>
        <p:spPr>
          <a:xfrm flipH="1" rot="10800000">
            <a:off x="3922515" y="2821976"/>
            <a:ext cx="213944" cy="182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3873878" y="3429000"/>
            <a:ext cx="1710053" cy="118872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3879501" y="4372027"/>
            <a:ext cx="175240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Sinh viên chưa đăng ký lớp nào</a:t>
            </a:r>
            <a:endParaRPr b="1" sz="1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4807378" y="466444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Xóa lớp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3866895" y="4664447"/>
            <a:ext cx="924555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Gửi 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3849043" y="5395497"/>
            <a:ext cx="18133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Thông tin danh sách các lớp mở</a:t>
            </a:r>
            <a:endParaRPr b="1" i="1" sz="1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1"/>
          <p:cNvCxnSpPr/>
          <p:nvPr/>
        </p:nvCxnSpPr>
        <p:spPr>
          <a:xfrm rot="10800000">
            <a:off x="3756655" y="1826640"/>
            <a:ext cx="14683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5" name="Google Shape;205;p11"/>
          <p:cNvSpPr txBox="1"/>
          <p:nvPr/>
        </p:nvSpPr>
        <p:spPr>
          <a:xfrm>
            <a:off x="423911" y="2670400"/>
            <a:ext cx="290201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Danh sách các lớp học đã đăng ký nằm luôn ở trang này, được thể hiện bằng status “thành công” hoặc “hết chỗ” sau khi nhấn nút gửi đăng ký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Giao diện đăng ký lớp học</a:t>
            </a:r>
            <a:endParaRPr/>
          </a:p>
        </p:txBody>
      </p:sp>
      <p:sp>
        <p:nvSpPr>
          <p:cNvPr id="212" name="Google Shape;212;p12"/>
          <p:cNvSpPr txBox="1"/>
          <p:nvPr/>
        </p:nvSpPr>
        <p:spPr>
          <a:xfrm>
            <a:off x="2446396" y="193507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REGISTER FOR CLASS</a:t>
            </a:r>
            <a:endParaRPr/>
          </a:p>
        </p:txBody>
      </p:sp>
      <p:pic>
        <p:nvPicPr>
          <p:cNvPr descr="Không có mô tả ảnh."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8385" y="1222824"/>
            <a:ext cx="6782540" cy="381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2"/>
          <p:cNvSpPr txBox="1"/>
          <p:nvPr/>
        </p:nvSpPr>
        <p:spPr>
          <a:xfrm>
            <a:off x="1278385" y="5219677"/>
            <a:ext cx="678254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khảo giao diện về thông tin danh sách lớp mở như trang web dk-sis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1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221" name="Google Shape;221;p13"/>
          <p:cNvSpPr txBox="1"/>
          <p:nvPr>
            <p:ph idx="1" type="body"/>
          </p:nvPr>
        </p:nvSpPr>
        <p:spPr>
          <a:xfrm>
            <a:off x="219217" y="1918366"/>
            <a:ext cx="8705566" cy="301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Giao diện đăng ký lớp học, danh sách lớp học đã đăng ký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 u="sng"/>
              <a:t>API quản lý lớp học (tạo, sửa, xóa lớp học)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6867383" y="6492878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14"/>
          <p:cNvSpPr txBox="1"/>
          <p:nvPr>
            <p:ph type="title"/>
          </p:nvPr>
        </p:nvSpPr>
        <p:spPr>
          <a:xfrm>
            <a:off x="254052" y="112543"/>
            <a:ext cx="8635896" cy="436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2. API QUẢN LÝ LỚP HỌC</a:t>
            </a:r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369348" y="1415560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2.1 get_class_list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CE3B29"/>
              </a:buClr>
              <a:buSzPts val="1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2.2 edit_class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get_class_list</a:t>
            </a:r>
            <a:endParaRPr i="1"/>
          </a:p>
        </p:txBody>
      </p:sp>
      <p:sp>
        <p:nvSpPr>
          <p:cNvPr id="234" name="Google Shape;234;p1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15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get_class_list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600138" y="1660688"/>
            <a:ext cx="794372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này thực hiện việc lấy danh sách các lớp học mà người dùng có quyền truy cập.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dạng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token: Mã phiên đăng nhập.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user_id: ID của người dùng (lecturer/student).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role: Vai trò của người dùng (lecturer/student).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get_class_list</a:t>
            </a:r>
            <a:endParaRPr i="1"/>
          </a:p>
        </p:txBody>
      </p:sp>
      <p:sp>
        <p:nvSpPr>
          <p:cNvPr id="242" name="Google Shape;242;p1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16"/>
          <p:cNvSpPr txBox="1"/>
          <p:nvPr/>
        </p:nvSpPr>
        <p:spPr>
          <a:xfrm>
            <a:off x="235077" y="812046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get_class_list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447040" y="1450519"/>
            <a:ext cx="846188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đầu ra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 không thành công thì sẽ có các thông báo lỗi tương ứng.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 thành công, kết quả sẽ bao gồm danh sách các lớp học, với mỗi lớp bao gồm các thông tin: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class_id: ID của lớp học.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class_name: Tên của lớp học (Tên môn học)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lecturer_name: Tên giảng viên.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student_count: Số lượng sinh viên.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start_date: Ngày bắt đầu.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end_date: Ngày kết thúc.</a:t>
            </a:r>
            <a:endParaRPr/>
          </a:p>
          <a:p>
            <a:pPr indent="-152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Trạng thái của lớp học (đang hoạt động, đã kết thúc, hoặc sắp diễn ra).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get_class_list</a:t>
            </a:r>
            <a:endParaRPr i="1"/>
          </a:p>
        </p:txBody>
      </p:sp>
      <p:sp>
        <p:nvSpPr>
          <p:cNvPr id="250" name="Google Shape;250;p1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17"/>
          <p:cNvSpPr txBox="1"/>
          <p:nvPr/>
        </p:nvSpPr>
        <p:spPr>
          <a:xfrm>
            <a:off x="235077" y="99457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get_class_list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/>
          <p:nvPr/>
        </p:nvSpPr>
        <p:spPr>
          <a:xfrm>
            <a:off x="365760" y="1546567"/>
            <a:ext cx="874776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Người dùng truyền đúng mã phiên đăng nhập và vai trò phù hợp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1000 | OK (Thông báo thành công), gửi cho ứng dụng danh sách các lớp học tương ứng.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Người dùng gửi sai mã phiên đăng nhập (mã bị trống hoặc quá ngắn hoặc mã phiên đăng nhập cũ)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ứng dụng sẽ phải đẩy người dùng sang trang đăng nhập.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Người dùng truyền đúng mã phiên đăng nhập nhưng không có quyền xem danh sách lớp học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lỗi 1003 | Access Denied, ứng dụng sẽ không hiển thị danh sách lớp học.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get_class_list</a:t>
            </a:r>
            <a:endParaRPr i="1"/>
          </a:p>
        </p:txBody>
      </p:sp>
      <p:sp>
        <p:nvSpPr>
          <p:cNvPr id="258" name="Google Shape;258;p1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18"/>
          <p:cNvSpPr txBox="1"/>
          <p:nvPr/>
        </p:nvSpPr>
        <p:spPr>
          <a:xfrm>
            <a:off x="235077" y="99457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get_class_list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722241" y="1658413"/>
            <a:ext cx="7699517" cy="3785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Người dùng truyền đúng mã phiên đăng nhập nhưng danh sách lớp học rỗng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1000 | OK, nhưng danh sách lớp học sẽ trống. Ứng dụng có thể hiển thị thông báo không có lớp học nào.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Dữ liệu trả về có lỗi (ví dụ: lỗi về định dạng dữ liệu hoặc thiếu thông tin cần thiết)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lỗi 9999 | Server Error, ứng dụng sẽ không hiển thị danh sách lớp học và hiển thị thông báo lỗi.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2.1 get_class_list</a:t>
            </a:r>
            <a:endParaRPr i="1"/>
          </a:p>
        </p:txBody>
      </p:sp>
      <p:sp>
        <p:nvSpPr>
          <p:cNvPr id="266" name="Google Shape;266;p1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19"/>
          <p:cNvSpPr txBox="1"/>
          <p:nvPr/>
        </p:nvSpPr>
        <p:spPr>
          <a:xfrm>
            <a:off x="235077" y="99457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get_class_list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1697418" y="3094420"/>
            <a:ext cx="5749163" cy="113652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HỎI 1: THEO EM CÒN CÓ NHỮNG TEST CASE NÀO CÓ THỂ THỰC HIỆN?</a:t>
            </a:r>
            <a:endParaRPr b="1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2"/>
          <p:cNvSpPr txBox="1"/>
          <p:nvPr>
            <p:ph type="title"/>
          </p:nvPr>
        </p:nvSpPr>
        <p:spPr>
          <a:xfrm>
            <a:off x="235077" y="13957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NHẮC LẠI</a:t>
            </a:r>
            <a:endParaRPr/>
          </a:p>
        </p:txBody>
      </p:sp>
      <p:sp>
        <p:nvSpPr>
          <p:cNvPr id="75" name="Google Shape;75;p2"/>
          <p:cNvSpPr txBox="1"/>
          <p:nvPr/>
        </p:nvSpPr>
        <p:spPr>
          <a:xfrm>
            <a:off x="823282" y="1151400"/>
            <a:ext cx="7467277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Đã nắm được API đăng ký đăng nhập và các giao diện đi kèm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E3B29"/>
              </a:buClr>
              <a:buSzPts val="1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Tiếp tục với nhóm API tạo lớp và các giao diện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edit_class</a:t>
            </a:r>
            <a:endParaRPr i="1"/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284480" y="83201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Mô tả edit_class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333883" y="1398965"/>
            <a:ext cx="8810117" cy="483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này thực hiện việc chỉnh sửa thông tin của một lớp học hiện tại.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dạng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Tham số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token: Mã phiên đăng nhập.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class_id: ID của lớp học cần chỉnh sửa.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class_name: Tên lớp học mới (nếu cần chỉnh sửa).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start_date: Ngày bắt đầu mới (nếu cần chỉnh sửa).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end_date: Ngày kết thúc mới (nếu cần chỉnh sửa).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status: Trạng thái mới của lớp học (nếu cần chỉnh sửa).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đầu ra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 sửa thành công, kết quả sẽ bao gồm thông báo thành công và các thông tin đã cập nhật của lớp học.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Nếu không thành công, sẽ có các thông báo lỗi tương ứng.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edit_class</a:t>
            </a:r>
            <a:endParaRPr i="1"/>
          </a:p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314960" y="91329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edit_class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467359" y="1663551"/>
            <a:ext cx="8209281" cy="449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Người dùng truyền đúng mã phiên đăng nhập và ID lớp học, các thông tin cần chỉnh sửa hợp lệ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1000 | OK (Thông báo thành công), gửi cho ứng dụng các thông tin đã được cập nhật.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Người dùng gửi sai mã phiên đăng nhập (mã bị trống hoặc quá ngắn hoặc mã phiên đăng nhập cũ)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ứng dụng sẽ phải đẩy người dùng sang trang đăng nhập, toàn bộ phần nội dung đang chỉnh sửa sẽ bị xóa đi ở phía client.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Người dùng truyền đúng mã phiên đăng nhập nhưng không có quyền chỉnh sửa lớp học (ví dụ: không phải là giảng viên của lớp)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lỗi 1003 | Access Denied, ứng dụng sẽ không cho phép chỉnh sửa và hiển thị thông báo lỗi.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edit_class</a:t>
            </a:r>
            <a:endParaRPr i="1"/>
          </a:p>
        </p:txBody>
      </p:sp>
      <p:sp>
        <p:nvSpPr>
          <p:cNvPr id="290" name="Google Shape;290;p22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2"/>
          <p:cNvSpPr txBox="1"/>
          <p:nvPr/>
        </p:nvSpPr>
        <p:spPr>
          <a:xfrm>
            <a:off x="314960" y="91329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edit_class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2"/>
          <p:cNvSpPr/>
          <p:nvPr/>
        </p:nvSpPr>
        <p:spPr>
          <a:xfrm>
            <a:off x="467360" y="1609270"/>
            <a:ext cx="8209280" cy="44935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Người dùng truyền đúng mã phiên đăng nhập, ID lớp học, nhưng giảng viên khác không phải là giảng viên hiện tại của lớp.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1002 | Lỗi (Không có quyền chỉnh sửa), hệ thống sẽ không lưu lại thay đổi.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Người dùng truyền đúng mã phiên đăng nhập, ID lớp học, nhưng schedule không hợp lệ (ví dụ trùng với lịch học khác).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1003 | Lỗi (Thông báo lịch học không hợp lệ), hệ thống sẽ không lưu lại thay đổi.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Người dùng truyền đúng mã phiên đăng nhập, ID lớp học, nhưng không có quyền chỉnh sửa lớp học này.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1004 | Lỗi (Không có quyền chỉnh sửa), hệ thống sẽ không lưu lại thay đổi.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edit_class</a:t>
            </a:r>
            <a:endParaRPr i="1"/>
          </a:p>
        </p:txBody>
      </p:sp>
      <p:sp>
        <p:nvSpPr>
          <p:cNvPr id="298" name="Google Shape;298;p23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314960" y="91329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edit_class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614680" y="1643896"/>
            <a:ext cx="791464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Người dùng yêu cầu chỉnh sửa description nhưng không cung cấp thông tin nào khác.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 quả mong đợi: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Nếu chỉ cập nhật mô tả, hệ thống sẽ cho phép chỉnh sửa.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i="1" lang="en-US"/>
              <a:t>2.2 edit_class</a:t>
            </a:r>
            <a:endParaRPr i="1"/>
          </a:p>
        </p:txBody>
      </p:sp>
      <p:sp>
        <p:nvSpPr>
          <p:cNvPr id="306" name="Google Shape;306;p2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24"/>
          <p:cNvSpPr txBox="1"/>
          <p:nvPr/>
        </p:nvSpPr>
        <p:spPr>
          <a:xfrm>
            <a:off x="284480" y="832017"/>
            <a:ext cx="5749163" cy="5669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Các test case cho edit_class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1697418" y="3094420"/>
            <a:ext cx="5749163" cy="1136520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19050">
            <a:solidFill>
              <a:srgbClr val="17161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500"/>
              <a:buFont typeface="Calibri"/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CÂU HỎI 2: THEO EM CÒN CÓ NHỮNG TEST CASE NÀO CÓ THỂ THỰC HIỆN?</a:t>
            </a:r>
            <a:endParaRPr b="1" i="0" sz="2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4181094" y="3021991"/>
            <a:ext cx="4197975" cy="8140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lang="en-US" sz="4800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825a50a45_0_0"/>
          <p:cNvSpPr txBox="1"/>
          <p:nvPr>
            <p:ph type="title"/>
          </p:nvPr>
        </p:nvSpPr>
        <p:spPr>
          <a:xfrm>
            <a:off x="235077" y="78613"/>
            <a:ext cx="8673900" cy="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DANH SÁCH API</a:t>
            </a:r>
            <a:endParaRPr/>
          </a:p>
        </p:txBody>
      </p:sp>
      <p:sp>
        <p:nvSpPr>
          <p:cNvPr id="81" name="Google Shape;81;g2f825a50a45_0_0"/>
          <p:cNvSpPr txBox="1"/>
          <p:nvPr>
            <p:ph idx="12" type="sldNum"/>
          </p:nvPr>
        </p:nvSpPr>
        <p:spPr>
          <a:xfrm>
            <a:off x="6867383" y="6572126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2f825a50a45_0_0"/>
          <p:cNvSpPr/>
          <p:nvPr/>
        </p:nvSpPr>
        <p:spPr>
          <a:xfrm>
            <a:off x="377317" y="800331"/>
            <a:ext cx="8766600" cy="58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Danh sách 31 API cần được phát triển (dự kiến):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Authentication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Courier New"/>
              <a:buChar char="•"/>
            </a:pP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login, logout, signup, get_verify_code,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check_verify_code, change_info_after_signup</a:t>
            </a:r>
            <a:r>
              <a:rPr b="0" i="0" lang="en-US" sz="2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rgbClr val="0000FF"/>
              </a:solidFill>
            </a:endParaRPr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tài khoản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get_user_info, set_user_info, get_user_classes, set_user_role, deactivate_user, reactivate_user.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lớp học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create_class,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edit_class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delete_class, get_class_info, 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get_class_list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get_class_schedule.</a:t>
            </a:r>
            <a:endParaRPr/>
          </a:p>
          <a:p>
            <a:pPr indent="-1397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Quản lý bài tập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create_assignment, edit_assignment, delete_assignment, submit_assignment, grade_assignment, get_assignment_info, get_assignment_list.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DANH SÁCH API</a:t>
            </a:r>
            <a:endParaRPr/>
          </a:p>
        </p:txBody>
      </p:sp>
      <p:sp>
        <p:nvSpPr>
          <p:cNvPr id="88" name="Google Shape;88;p4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359903" y="938879"/>
            <a:ext cx="859536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5.Điểm danh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take_attendance, get_attendance_record, set_attendance_status, get_attendance_list.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6.Xin phép nghỉ học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request_absence, review_absence_request, get_absence_requests.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7.Quản lý tài liệu học tập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upload_material, edit_material, delete_material, get_material_info, get_material_list.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8.Thông báo và giao tiếp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send_notification, get_notifications, mark_notification_as_read, get_conversation, get_list_conversation, delete_message.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DANH SÁCH API</a:t>
            </a:r>
            <a:endParaRPr/>
          </a:p>
        </p:txBody>
      </p:sp>
      <p:sp>
        <p:nvSpPr>
          <p:cNvPr id="95" name="Google Shape;95;p5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5"/>
          <p:cNvSpPr/>
          <p:nvPr/>
        </p:nvSpPr>
        <p:spPr>
          <a:xfrm>
            <a:off x="436102" y="1097339"/>
            <a:ext cx="792557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9.Khảo sát và form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create_survey, edit_survey, delete_survey, submit_survey, get_survey_responses.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10.Hệ thống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1397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check_new_version, set_dev_token, get_system_settings,change_password update_system_settings.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6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103" name="Google Shape;103;p6"/>
          <p:cNvSpPr txBox="1"/>
          <p:nvPr>
            <p:ph idx="1" type="body"/>
          </p:nvPr>
        </p:nvSpPr>
        <p:spPr>
          <a:xfrm>
            <a:off x="219217" y="1918366"/>
            <a:ext cx="8705566" cy="301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Giao diện đăng ký lớp học, danh sách lớp học đã đăng ký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API quản lý lớp học (tạo, sửa, xóa lớp học)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7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MỤC LỤC</a:t>
            </a:r>
            <a:endParaRPr/>
          </a:p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219217" y="1918366"/>
            <a:ext cx="8705566" cy="3012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 u="sng"/>
              <a:t>Giao diện đăng ký lớp học, danh sách lớp học đã đăng ký</a:t>
            </a:r>
            <a:endParaRPr b="1" u="sng"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API quản lý lớp học (tạo, sửa, xóa lớp học)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Giao diện đăng ký lớp học</a:t>
            </a:r>
            <a:endParaRPr/>
          </a:p>
        </p:txBody>
      </p:sp>
      <p:sp>
        <p:nvSpPr>
          <p:cNvPr id="117" name="Google Shape;117;p8"/>
          <p:cNvSpPr txBox="1"/>
          <p:nvPr/>
        </p:nvSpPr>
        <p:spPr>
          <a:xfrm>
            <a:off x="3566536" y="1445458"/>
            <a:ext cx="2331721" cy="808029"/>
          </a:xfrm>
          <a:prstGeom prst="rect">
            <a:avLst/>
          </a:prstGeom>
          <a:solidFill>
            <a:srgbClr val="BE162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ình ảnh Iphone PNG, Vector, PSD, và biểu tượng để tải về miễn phí | pngtree" id="118" name="Google Shape;118;p8"/>
          <p:cNvPicPr preferRelativeResize="0"/>
          <p:nvPr/>
        </p:nvPicPr>
        <p:blipFill rotWithShape="1">
          <a:blip r:embed="rId3">
            <a:alphaModFix/>
          </a:blip>
          <a:srcRect b="7789" l="27773" r="28467" t="9550"/>
          <a:stretch/>
        </p:blipFill>
        <p:spPr>
          <a:xfrm>
            <a:off x="3419855" y="1298448"/>
            <a:ext cx="2560321" cy="4836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HUST by Hung Nguyen" id="119" name="Google Shape;119;p8"/>
          <p:cNvPicPr preferRelativeResize="0"/>
          <p:nvPr/>
        </p:nvPicPr>
        <p:blipFill rotWithShape="1">
          <a:blip r:embed="rId4">
            <a:alphaModFix/>
          </a:blip>
          <a:srcRect b="70091" l="23758" r="26133" t="20320"/>
          <a:stretch/>
        </p:blipFill>
        <p:spPr>
          <a:xfrm>
            <a:off x="4303771" y="1678858"/>
            <a:ext cx="796930" cy="27095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8"/>
          <p:cNvSpPr txBox="1"/>
          <p:nvPr/>
        </p:nvSpPr>
        <p:spPr>
          <a:xfrm>
            <a:off x="2446396" y="193507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REGISTER FOR CLASS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3816091" y="2486887"/>
            <a:ext cx="975360" cy="26161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Mã lớp</a:t>
            </a:r>
            <a:endParaRPr sz="1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8"/>
          <p:cNvSpPr/>
          <p:nvPr/>
        </p:nvSpPr>
        <p:spPr>
          <a:xfrm>
            <a:off x="4852092" y="247672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8"/>
          <p:cNvGraphicFramePr/>
          <p:nvPr/>
        </p:nvGraphicFramePr>
        <p:xfrm>
          <a:off x="3866896" y="2872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{8AC5C112-E23E-4215-8FA1-2CFCA55B7088}</a:tableStyleId>
              </a:tblPr>
              <a:tblGrid>
                <a:gridCol w="375925"/>
                <a:gridCol w="640075"/>
                <a:gridCol w="701025"/>
              </a:tblGrid>
              <a:tr h="47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 kèm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Tên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8"/>
          <p:cNvSpPr/>
          <p:nvPr/>
        </p:nvSpPr>
        <p:spPr>
          <a:xfrm>
            <a:off x="3873878" y="2808872"/>
            <a:ext cx="1710053" cy="45719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8"/>
          <p:cNvSpPr/>
          <p:nvPr/>
        </p:nvSpPr>
        <p:spPr>
          <a:xfrm flipH="1" rot="10800000">
            <a:off x="3922515" y="2821976"/>
            <a:ext cx="213944" cy="182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"/>
          <p:cNvSpPr txBox="1"/>
          <p:nvPr/>
        </p:nvSpPr>
        <p:spPr>
          <a:xfrm>
            <a:off x="3873878" y="3429000"/>
            <a:ext cx="1710053" cy="118872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3879501" y="4372027"/>
            <a:ext cx="175240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Sinh viên chưa đăng ký lớp nào</a:t>
            </a:r>
            <a:endParaRPr b="1" sz="1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4807378" y="466444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Xóa lớp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3866895" y="4664447"/>
            <a:ext cx="924555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Gửi 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3849043" y="5395497"/>
            <a:ext cx="18133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Thông tin danh sách các lớp mở</a:t>
            </a:r>
            <a:endParaRPr b="1" i="1" sz="1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8"/>
          <p:cNvCxnSpPr/>
          <p:nvPr/>
        </p:nvCxnSpPr>
        <p:spPr>
          <a:xfrm rot="10800000">
            <a:off x="3756655" y="1826640"/>
            <a:ext cx="14683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" name="Google Shape;132;p8"/>
          <p:cNvCxnSpPr/>
          <p:nvPr/>
        </p:nvCxnSpPr>
        <p:spPr>
          <a:xfrm rot="10800000">
            <a:off x="2626322" y="2145059"/>
            <a:ext cx="1058779" cy="49501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" name="Google Shape;133;p8"/>
          <p:cNvSpPr txBox="1"/>
          <p:nvPr/>
        </p:nvSpPr>
        <p:spPr>
          <a:xfrm>
            <a:off x="917529" y="1779203"/>
            <a:ext cx="20415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 mã lớp học vào ô mã lớp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p8"/>
          <p:cNvCxnSpPr/>
          <p:nvPr/>
        </p:nvCxnSpPr>
        <p:spPr>
          <a:xfrm flipH="1" rot="10800000">
            <a:off x="5583931" y="2307955"/>
            <a:ext cx="933747" cy="3134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8"/>
          <p:cNvSpPr txBox="1"/>
          <p:nvPr/>
        </p:nvSpPr>
        <p:spPr>
          <a:xfrm>
            <a:off x="6583959" y="1888911"/>
            <a:ext cx="20415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Nhấn nút đăng ký để đăng ký lớp học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6037954" y="3417391"/>
            <a:ext cx="204157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 khi nhấn nút đăng ký, thông tin lớp học sẽ hiện vào ô bên dưới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235077" y="78613"/>
            <a:ext cx="8673846" cy="451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</a:pPr>
            <a:r>
              <a:rPr lang="en-US"/>
              <a:t>Giao diện đăng ký lớp học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3566536" y="1445458"/>
            <a:ext cx="2331721" cy="808029"/>
          </a:xfrm>
          <a:prstGeom prst="rect">
            <a:avLst/>
          </a:prstGeom>
          <a:solidFill>
            <a:srgbClr val="BE162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ình ảnh Iphone PNG, Vector, PSD, và biểu tượng để tải về miễn phí | pngtree" id="144" name="Google Shape;144;p9"/>
          <p:cNvPicPr preferRelativeResize="0"/>
          <p:nvPr/>
        </p:nvPicPr>
        <p:blipFill rotWithShape="1">
          <a:blip r:embed="rId3">
            <a:alphaModFix/>
          </a:blip>
          <a:srcRect b="7789" l="27773" r="28467" t="9550"/>
          <a:stretch/>
        </p:blipFill>
        <p:spPr>
          <a:xfrm>
            <a:off x="3419855" y="1298448"/>
            <a:ext cx="2560321" cy="4836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HUST by Hung Nguyen" id="145" name="Google Shape;145;p9"/>
          <p:cNvPicPr preferRelativeResize="0"/>
          <p:nvPr/>
        </p:nvPicPr>
        <p:blipFill rotWithShape="1">
          <a:blip r:embed="rId4">
            <a:alphaModFix/>
          </a:blip>
          <a:srcRect b="70091" l="23758" r="26133" t="20320"/>
          <a:stretch/>
        </p:blipFill>
        <p:spPr>
          <a:xfrm>
            <a:off x="4303771" y="1678858"/>
            <a:ext cx="796930" cy="27095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9"/>
          <p:cNvSpPr txBox="1"/>
          <p:nvPr/>
        </p:nvSpPr>
        <p:spPr>
          <a:xfrm>
            <a:off x="2446396" y="1935078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REGISTER FOR CLASS</a:t>
            </a:r>
            <a:endParaRPr/>
          </a:p>
        </p:txBody>
      </p:sp>
      <p:sp>
        <p:nvSpPr>
          <p:cNvPr id="147" name="Google Shape;147;p9"/>
          <p:cNvSpPr txBox="1"/>
          <p:nvPr/>
        </p:nvSpPr>
        <p:spPr>
          <a:xfrm>
            <a:off x="3816091" y="2486887"/>
            <a:ext cx="975360" cy="26161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Mã lớp</a:t>
            </a:r>
            <a:endParaRPr sz="1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4852092" y="247672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9"/>
          <p:cNvGraphicFramePr/>
          <p:nvPr/>
        </p:nvGraphicFramePr>
        <p:xfrm>
          <a:off x="3866896" y="28722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{8AC5C112-E23E-4215-8FA1-2CFCA55B7088}</a:tableStyleId>
              </a:tblPr>
              <a:tblGrid>
                <a:gridCol w="375925"/>
                <a:gridCol w="640075"/>
                <a:gridCol w="701025"/>
              </a:tblGrid>
              <a:tr h="47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Mã lớp kèm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Tên lớp</a:t>
                      </a:r>
                      <a:endParaRPr b="0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9"/>
          <p:cNvSpPr/>
          <p:nvPr/>
        </p:nvSpPr>
        <p:spPr>
          <a:xfrm>
            <a:off x="3873878" y="2808872"/>
            <a:ext cx="1710053" cy="45719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9"/>
          <p:cNvSpPr/>
          <p:nvPr/>
        </p:nvSpPr>
        <p:spPr>
          <a:xfrm flipH="1" rot="10800000">
            <a:off x="3922515" y="2821976"/>
            <a:ext cx="213944" cy="182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402198" y="2701697"/>
            <a:ext cx="29020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 thanh trượt để xem toàn bộ lớp học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3873878" y="3429000"/>
            <a:ext cx="1710053" cy="1188720"/>
          </a:xfrm>
          <a:prstGeom prst="rect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3879501" y="4372027"/>
            <a:ext cx="175240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Sinh viên chưa đăng ký lớp nào</a:t>
            </a:r>
            <a:endParaRPr b="1" sz="1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/>
          <p:nvPr/>
        </p:nvSpPr>
        <p:spPr>
          <a:xfrm>
            <a:off x="4807378" y="4664447"/>
            <a:ext cx="782644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Xóa lớp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9"/>
          <p:cNvSpPr/>
          <p:nvPr/>
        </p:nvSpPr>
        <p:spPr>
          <a:xfrm>
            <a:off x="3866895" y="4664447"/>
            <a:ext cx="924555" cy="289441"/>
          </a:xfrm>
          <a:prstGeom prst="roundRect">
            <a:avLst>
              <a:gd fmla="val 16667" name="adj"/>
            </a:avLst>
          </a:prstGeom>
          <a:solidFill>
            <a:srgbClr val="C0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Gửi đăng ký</a:t>
            </a:r>
            <a:endParaRPr b="1" i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3849043" y="5395497"/>
            <a:ext cx="181331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Thông tin danh sách các lớp mở</a:t>
            </a:r>
            <a:endParaRPr b="1" i="1" sz="1000" u="sng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9"/>
          <p:cNvCxnSpPr/>
          <p:nvPr/>
        </p:nvCxnSpPr>
        <p:spPr>
          <a:xfrm rot="10800000">
            <a:off x="3756655" y="1826640"/>
            <a:ext cx="14683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9"/>
          <p:cNvCxnSpPr/>
          <p:nvPr/>
        </p:nvCxnSpPr>
        <p:spPr>
          <a:xfrm flipH="1">
            <a:off x="2777871" y="2831120"/>
            <a:ext cx="1038220" cy="38646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9"/>
          <p:cNvSpPr txBox="1"/>
          <p:nvPr/>
        </p:nvSpPr>
        <p:spPr>
          <a:xfrm>
            <a:off x="6069995" y="4310504"/>
            <a:ext cx="29020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 chọn lớp cần xóa và ấn xóa lớp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575619" y="4329812"/>
            <a:ext cx="29020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Nhấn nút gửi đăng ký để xác nhận đăng ký các lớp học vừa nhập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2021-05-28T04:32:29Z</dcterms:created>
  <dc:creator>Phong TT &amp; QTTH</dc:creator>
</cp:coreProperties>
</file>