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embeddedFontLs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ShF13mF2NMKawPtafnsUu2wFa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EC1EA2-AC29-4CFA-AB01-DE7DFC75B8E4}">
  <a:tblStyle styleId="{38EC1EA2-AC29-4CFA-AB01-DE7DFC75B8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4539901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854539901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5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5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5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5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51"/>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43"/>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44"/>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44"/>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4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4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5"/>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45"/>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4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4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8"/>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48"/>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4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4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49"/>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49"/>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4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4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5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5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5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5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50"/>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67" name="Google Shape;67;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US" sz="3600" u="none" cap="none" strike="noStrike">
                <a:solidFill>
                  <a:srgbClr val="C00000"/>
                </a:solidFill>
                <a:latin typeface="Lato"/>
                <a:ea typeface="Lato"/>
                <a:cs typeface="Lato"/>
                <a:sym typeface="Lato"/>
              </a:rPr>
              <a:t>KẾ HOẠCH LÀM VIỆC </a:t>
            </a:r>
            <a:endParaRPr/>
          </a:p>
        </p:txBody>
      </p:sp>
      <p:sp>
        <p:nvSpPr>
          <p:cNvPr id="68" name="Google Shape;68;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US" sz="7200" u="none" cap="none" strike="noStrike">
                <a:solidFill>
                  <a:srgbClr val="C00000"/>
                </a:solidFill>
                <a:latin typeface="Lato"/>
                <a:ea typeface="Lato"/>
                <a:cs typeface="Lato"/>
                <a:sym typeface="Lato"/>
              </a:rPr>
              <a:t>TUẦN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160" name="Google Shape;160;p10"/>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61" name="Google Shape;161;p10"/>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162" name="Google Shape;162;p10"/>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163" name="Google Shape;163;p10"/>
          <p:cNvSpPr txBox="1"/>
          <p:nvPr/>
        </p:nvSpPr>
        <p:spPr>
          <a:xfrm>
            <a:off x="3562091" y="2415767"/>
            <a:ext cx="975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sz="1100">
              <a:solidFill>
                <a:srgbClr val="C00000"/>
              </a:solidFill>
              <a:latin typeface="Calibri"/>
              <a:ea typeface="Calibri"/>
              <a:cs typeface="Calibri"/>
              <a:sym typeface="Calibri"/>
            </a:endParaRPr>
          </a:p>
        </p:txBody>
      </p:sp>
      <p:sp>
        <p:nvSpPr>
          <p:cNvPr id="164" name="Google Shape;164;p10"/>
          <p:cNvSpPr/>
          <p:nvPr/>
        </p:nvSpPr>
        <p:spPr>
          <a:xfrm>
            <a:off x="4598092" y="240560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Tìm kiếm</a:t>
            </a:r>
            <a:endParaRPr b="1" i="1" sz="1100">
              <a:solidFill>
                <a:schemeClr val="lt1"/>
              </a:solidFill>
              <a:latin typeface="Calibri"/>
              <a:ea typeface="Calibri"/>
              <a:cs typeface="Calibri"/>
              <a:sym typeface="Calibri"/>
            </a:endParaRPr>
          </a:p>
        </p:txBody>
      </p:sp>
      <p:graphicFrame>
        <p:nvGraphicFramePr>
          <p:cNvPr id="165" name="Google Shape;165;p10"/>
          <p:cNvGraphicFramePr/>
          <p:nvPr/>
        </p:nvGraphicFramePr>
        <p:xfrm>
          <a:off x="3612896" y="2801142"/>
          <a:ext cx="3000000" cy="3000000"/>
        </p:xfrm>
        <a:graphic>
          <a:graphicData uri="http://schemas.openxmlformats.org/drawingml/2006/table">
            <a:tbl>
              <a:tblPr bandRow="1" firstRow="1">
                <a:noFill/>
                <a:tableStyleId>{38EC1EA2-AC29-4CFA-AB01-DE7DFC75B8E4}</a:tableStyleId>
              </a:tblPr>
              <a:tblGrid>
                <a:gridCol w="375925"/>
                <a:gridCol w="640075"/>
                <a:gridCol w="701025"/>
              </a:tblGrid>
              <a:tr h="475775">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 kèm</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Tên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r>
            </a:tbl>
          </a:graphicData>
        </a:graphic>
      </p:graphicFrame>
      <p:sp>
        <p:nvSpPr>
          <p:cNvPr id="166" name="Google Shape;166;p10"/>
          <p:cNvSpPr/>
          <p:nvPr/>
        </p:nvSpPr>
        <p:spPr>
          <a:xfrm>
            <a:off x="3619878" y="2737752"/>
            <a:ext cx="1710053" cy="45719"/>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0"/>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0"/>
          <p:cNvSpPr txBox="1"/>
          <p:nvPr/>
        </p:nvSpPr>
        <p:spPr>
          <a:xfrm>
            <a:off x="3619878" y="3357880"/>
            <a:ext cx="1710053" cy="118872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0"/>
          <p:cNvSpPr/>
          <p:nvPr/>
        </p:nvSpPr>
        <p:spPr>
          <a:xfrm>
            <a:off x="4553378" y="459332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Chỉnh sửa</a:t>
            </a:r>
            <a:endParaRPr b="1" i="1" sz="1100">
              <a:solidFill>
                <a:schemeClr val="lt1"/>
              </a:solidFill>
              <a:latin typeface="Calibri"/>
              <a:ea typeface="Calibri"/>
              <a:cs typeface="Calibri"/>
              <a:sym typeface="Calibri"/>
            </a:endParaRPr>
          </a:p>
        </p:txBody>
      </p:sp>
      <p:sp>
        <p:nvSpPr>
          <p:cNvPr id="170" name="Google Shape;170;p10"/>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171" name="Google Shape;171;p10"/>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72" name="Google Shape;172;p10"/>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CLASS MANAGEMENT</a:t>
            </a:r>
            <a:endParaRPr/>
          </a:p>
        </p:txBody>
      </p:sp>
      <p:sp>
        <p:nvSpPr>
          <p:cNvPr id="173" name="Google Shape;173;p10"/>
          <p:cNvSpPr/>
          <p:nvPr/>
        </p:nvSpPr>
        <p:spPr>
          <a:xfrm>
            <a:off x="3618987" y="459435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174" name="Google Shape;174;p10"/>
          <p:cNvSpPr txBox="1"/>
          <p:nvPr/>
        </p:nvSpPr>
        <p:spPr>
          <a:xfrm>
            <a:off x="226443" y="2713820"/>
            <a:ext cx="27533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Danh sách các lớp được giảng dạy bởi giáo viên trong kỳ</a:t>
            </a:r>
            <a:endParaRPr sz="2000">
              <a:solidFill>
                <a:schemeClr val="dk1"/>
              </a:solidFill>
              <a:latin typeface="Calibri"/>
              <a:ea typeface="Calibri"/>
              <a:cs typeface="Calibri"/>
              <a:sym typeface="Calibri"/>
            </a:endParaRPr>
          </a:p>
        </p:txBody>
      </p:sp>
      <p:cxnSp>
        <p:nvCxnSpPr>
          <p:cNvPr id="175" name="Google Shape;175;p10"/>
          <p:cNvCxnSpPr/>
          <p:nvPr/>
        </p:nvCxnSpPr>
        <p:spPr>
          <a:xfrm rot="10800000">
            <a:off x="2793751" y="3338856"/>
            <a:ext cx="1021659" cy="541417"/>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182" name="Google Shape;182;p11"/>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83" name="Google Shape;183;p11"/>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184" name="Google Shape;184;p11"/>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185" name="Google Shape;185;p11"/>
          <p:cNvSpPr txBox="1"/>
          <p:nvPr/>
        </p:nvSpPr>
        <p:spPr>
          <a:xfrm>
            <a:off x="3562091" y="2415767"/>
            <a:ext cx="975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sz="1100">
              <a:solidFill>
                <a:srgbClr val="C00000"/>
              </a:solidFill>
              <a:latin typeface="Calibri"/>
              <a:ea typeface="Calibri"/>
              <a:cs typeface="Calibri"/>
              <a:sym typeface="Calibri"/>
            </a:endParaRPr>
          </a:p>
        </p:txBody>
      </p:sp>
      <p:sp>
        <p:nvSpPr>
          <p:cNvPr id="186" name="Google Shape;186;p11"/>
          <p:cNvSpPr/>
          <p:nvPr/>
        </p:nvSpPr>
        <p:spPr>
          <a:xfrm>
            <a:off x="4598092" y="240560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Tìm kiếm</a:t>
            </a:r>
            <a:endParaRPr b="1" i="1" sz="1100">
              <a:solidFill>
                <a:schemeClr val="lt1"/>
              </a:solidFill>
              <a:latin typeface="Calibri"/>
              <a:ea typeface="Calibri"/>
              <a:cs typeface="Calibri"/>
              <a:sym typeface="Calibri"/>
            </a:endParaRPr>
          </a:p>
        </p:txBody>
      </p:sp>
      <p:graphicFrame>
        <p:nvGraphicFramePr>
          <p:cNvPr id="187" name="Google Shape;187;p11"/>
          <p:cNvGraphicFramePr/>
          <p:nvPr/>
        </p:nvGraphicFramePr>
        <p:xfrm>
          <a:off x="3612896" y="2801142"/>
          <a:ext cx="3000000" cy="3000000"/>
        </p:xfrm>
        <a:graphic>
          <a:graphicData uri="http://schemas.openxmlformats.org/drawingml/2006/table">
            <a:tbl>
              <a:tblPr bandRow="1" firstRow="1">
                <a:noFill/>
                <a:tableStyleId>{38EC1EA2-AC29-4CFA-AB01-DE7DFC75B8E4}</a:tableStyleId>
              </a:tblPr>
              <a:tblGrid>
                <a:gridCol w="375925"/>
                <a:gridCol w="640075"/>
                <a:gridCol w="701025"/>
              </a:tblGrid>
              <a:tr h="475775">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 kèm</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Tên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r>
            </a:tbl>
          </a:graphicData>
        </a:graphic>
      </p:graphicFrame>
      <p:sp>
        <p:nvSpPr>
          <p:cNvPr id="188" name="Google Shape;188;p11"/>
          <p:cNvSpPr/>
          <p:nvPr/>
        </p:nvSpPr>
        <p:spPr>
          <a:xfrm>
            <a:off x="3619878" y="2737752"/>
            <a:ext cx="1710053" cy="45719"/>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1"/>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1"/>
          <p:cNvSpPr txBox="1"/>
          <p:nvPr/>
        </p:nvSpPr>
        <p:spPr>
          <a:xfrm>
            <a:off x="3619878" y="3357880"/>
            <a:ext cx="1710053" cy="118872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1"/>
          <p:cNvSpPr/>
          <p:nvPr/>
        </p:nvSpPr>
        <p:spPr>
          <a:xfrm>
            <a:off x="4553378" y="459332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Chỉnh sửa</a:t>
            </a:r>
            <a:endParaRPr b="1" i="1" sz="1100">
              <a:solidFill>
                <a:schemeClr val="lt1"/>
              </a:solidFill>
              <a:latin typeface="Calibri"/>
              <a:ea typeface="Calibri"/>
              <a:cs typeface="Calibri"/>
              <a:sym typeface="Calibri"/>
            </a:endParaRPr>
          </a:p>
        </p:txBody>
      </p:sp>
      <p:sp>
        <p:nvSpPr>
          <p:cNvPr id="192" name="Google Shape;192;p11"/>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193" name="Google Shape;193;p11"/>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94" name="Google Shape;194;p11"/>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CLASS MANAGEMENT</a:t>
            </a:r>
            <a:endParaRPr/>
          </a:p>
        </p:txBody>
      </p:sp>
      <p:sp>
        <p:nvSpPr>
          <p:cNvPr id="195" name="Google Shape;195;p11"/>
          <p:cNvSpPr/>
          <p:nvPr/>
        </p:nvSpPr>
        <p:spPr>
          <a:xfrm>
            <a:off x="3618987" y="459435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196" name="Google Shape;196;p11"/>
          <p:cNvSpPr txBox="1"/>
          <p:nvPr/>
        </p:nvSpPr>
        <p:spPr>
          <a:xfrm>
            <a:off x="6274844" y="3645408"/>
            <a:ext cx="275336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Tick vào lớp học cần chỉnh sửa sau đó nhấn vào nút chỉnh sửa để chuyển sang giao diện chỉnh sửa lớp học</a:t>
            </a:r>
            <a:endParaRPr sz="2000">
              <a:solidFill>
                <a:schemeClr val="dk1"/>
              </a:solidFill>
              <a:latin typeface="Calibri"/>
              <a:ea typeface="Calibri"/>
              <a:cs typeface="Calibri"/>
              <a:sym typeface="Calibri"/>
            </a:endParaRPr>
          </a:p>
        </p:txBody>
      </p:sp>
      <p:cxnSp>
        <p:nvCxnSpPr>
          <p:cNvPr id="197" name="Google Shape;197;p11"/>
          <p:cNvCxnSpPr/>
          <p:nvPr/>
        </p:nvCxnSpPr>
        <p:spPr>
          <a:xfrm flipH="1" rot="10800000">
            <a:off x="5345858" y="4438866"/>
            <a:ext cx="919150" cy="299181"/>
          </a:xfrm>
          <a:prstGeom prst="straightConnector1">
            <a:avLst/>
          </a:prstGeom>
          <a:noFill/>
          <a:ln cap="flat" cmpd="sng" w="19050">
            <a:solidFill>
              <a:schemeClr val="dk1"/>
            </a:solidFill>
            <a:prstDash val="solid"/>
            <a:miter lim="800000"/>
            <a:headEnd len="sm" w="sm" type="none"/>
            <a:tailEnd len="med" w="med" type="triangle"/>
          </a:ln>
        </p:spPr>
      </p:cxnSp>
      <p:sp>
        <p:nvSpPr>
          <p:cNvPr id="198" name="Google Shape;198;p11"/>
          <p:cNvSpPr txBox="1"/>
          <p:nvPr/>
        </p:nvSpPr>
        <p:spPr>
          <a:xfrm>
            <a:off x="341703" y="2461301"/>
            <a:ext cx="275336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Giảng viên cũng có thể nhấn vào nút tạo lớp học để tạo thêm lớp học mới</a:t>
            </a:r>
            <a:endParaRPr sz="2000">
              <a:solidFill>
                <a:schemeClr val="dk1"/>
              </a:solidFill>
              <a:latin typeface="Calibri"/>
              <a:ea typeface="Calibri"/>
              <a:cs typeface="Calibri"/>
              <a:sym typeface="Calibri"/>
            </a:endParaRPr>
          </a:p>
        </p:txBody>
      </p:sp>
      <p:cxnSp>
        <p:nvCxnSpPr>
          <p:cNvPr id="199" name="Google Shape;199;p11"/>
          <p:cNvCxnSpPr/>
          <p:nvPr/>
        </p:nvCxnSpPr>
        <p:spPr>
          <a:xfrm rot="10800000">
            <a:off x="2302077" y="3645408"/>
            <a:ext cx="1200578" cy="1027912"/>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206" name="Google Shape;206;p12"/>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07" name="Google Shape;207;p12"/>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208" name="Google Shape;208;p12"/>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209" name="Google Shape;209;p12"/>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a:p>
        </p:txBody>
      </p:sp>
      <p:sp>
        <p:nvSpPr>
          <p:cNvPr id="210" name="Google Shape;210;p12"/>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2"/>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212" name="Google Shape;212;p12"/>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13" name="Google Shape;213;p12"/>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CLASS</a:t>
            </a:r>
            <a:endParaRPr/>
          </a:p>
        </p:txBody>
      </p:sp>
      <p:sp>
        <p:nvSpPr>
          <p:cNvPr id="214" name="Google Shape;214;p12"/>
          <p:cNvSpPr/>
          <p:nvPr/>
        </p:nvSpPr>
        <p:spPr>
          <a:xfrm>
            <a:off x="3986783" y="4970981"/>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215" name="Google Shape;215;p12"/>
          <p:cNvSpPr txBox="1"/>
          <p:nvPr/>
        </p:nvSpPr>
        <p:spPr>
          <a:xfrm>
            <a:off x="294657" y="858928"/>
            <a:ext cx="310728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lớp học (dự kiến)</a:t>
            </a:r>
            <a:endParaRPr/>
          </a:p>
        </p:txBody>
      </p:sp>
      <p:sp>
        <p:nvSpPr>
          <p:cNvPr id="216" name="Google Shape;216;p12"/>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 kèm*</a:t>
            </a:r>
            <a:endParaRPr/>
          </a:p>
        </p:txBody>
      </p:sp>
      <p:sp>
        <p:nvSpPr>
          <p:cNvPr id="217" name="Google Shape;217;p12"/>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lớp*</a:t>
            </a:r>
            <a:endParaRPr/>
          </a:p>
        </p:txBody>
      </p:sp>
      <p:sp>
        <p:nvSpPr>
          <p:cNvPr id="218" name="Google Shape;218;p12"/>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học phần*</a:t>
            </a:r>
            <a:endParaRPr/>
          </a:p>
        </p:txBody>
      </p:sp>
      <p:sp>
        <p:nvSpPr>
          <p:cNvPr id="219" name="Google Shape;219;p12"/>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Loại lớp*</a:t>
            </a:r>
            <a:endParaRPr/>
          </a:p>
        </p:txBody>
      </p:sp>
      <p:sp>
        <p:nvSpPr>
          <p:cNvPr id="220" name="Google Shape;220;p12"/>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221" name="Google Shape;221;p12"/>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222" name="Google Shape;222;p12"/>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Số lượng sinh viên tối đa</a:t>
            </a:r>
            <a:endParaRPr sz="1100">
              <a:solidFill>
                <a:srgbClr val="C00000"/>
              </a:solidFill>
              <a:latin typeface="Calibri"/>
              <a:ea typeface="Calibri"/>
              <a:cs typeface="Calibri"/>
              <a:sym typeface="Calibri"/>
            </a:endParaRPr>
          </a:p>
        </p:txBody>
      </p:sp>
      <p:sp>
        <p:nvSpPr>
          <p:cNvPr id="223" name="Google Shape;223;p12"/>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2"/>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2"/>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232" name="Google Shape;232;p13"/>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33" name="Google Shape;233;p13"/>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234" name="Google Shape;234;p13"/>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235" name="Google Shape;235;p13"/>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a:p>
        </p:txBody>
      </p:sp>
      <p:sp>
        <p:nvSpPr>
          <p:cNvPr id="236" name="Google Shape;236;p13"/>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3"/>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238" name="Google Shape;238;p13"/>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39" name="Google Shape;239;p13"/>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CLASS</a:t>
            </a:r>
            <a:endParaRPr/>
          </a:p>
        </p:txBody>
      </p:sp>
      <p:sp>
        <p:nvSpPr>
          <p:cNvPr id="240" name="Google Shape;240;p13"/>
          <p:cNvSpPr/>
          <p:nvPr/>
        </p:nvSpPr>
        <p:spPr>
          <a:xfrm>
            <a:off x="3986783" y="4970981"/>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241" name="Google Shape;241;p13"/>
          <p:cNvSpPr txBox="1"/>
          <p:nvPr/>
        </p:nvSpPr>
        <p:spPr>
          <a:xfrm>
            <a:off x="294657" y="858928"/>
            <a:ext cx="310728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lớp học (dự kiến)</a:t>
            </a:r>
            <a:endParaRPr/>
          </a:p>
        </p:txBody>
      </p:sp>
      <p:sp>
        <p:nvSpPr>
          <p:cNvPr id="242" name="Google Shape;242;p13"/>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 kèm*</a:t>
            </a:r>
            <a:endParaRPr/>
          </a:p>
        </p:txBody>
      </p:sp>
      <p:sp>
        <p:nvSpPr>
          <p:cNvPr id="243" name="Google Shape;243;p13"/>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lớp*</a:t>
            </a:r>
            <a:endParaRPr/>
          </a:p>
        </p:txBody>
      </p:sp>
      <p:sp>
        <p:nvSpPr>
          <p:cNvPr id="244" name="Google Shape;244;p13"/>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học phần*</a:t>
            </a:r>
            <a:endParaRPr/>
          </a:p>
        </p:txBody>
      </p:sp>
      <p:sp>
        <p:nvSpPr>
          <p:cNvPr id="245" name="Google Shape;245;p13"/>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Loại lớp*</a:t>
            </a:r>
            <a:endParaRPr/>
          </a:p>
        </p:txBody>
      </p:sp>
      <p:sp>
        <p:nvSpPr>
          <p:cNvPr id="246" name="Google Shape;246;p13"/>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247" name="Google Shape;247;p13"/>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248" name="Google Shape;248;p13"/>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Số lượng sinh viên tối đa</a:t>
            </a:r>
            <a:endParaRPr sz="1100">
              <a:solidFill>
                <a:srgbClr val="C00000"/>
              </a:solidFill>
              <a:latin typeface="Calibri"/>
              <a:ea typeface="Calibri"/>
              <a:cs typeface="Calibri"/>
              <a:sym typeface="Calibri"/>
            </a:endParaRPr>
          </a:p>
        </p:txBody>
      </p:sp>
      <p:sp>
        <p:nvSpPr>
          <p:cNvPr id="249" name="Google Shape;249;p13"/>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3"/>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3"/>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3"/>
          <p:cNvSpPr txBox="1"/>
          <p:nvPr/>
        </p:nvSpPr>
        <p:spPr>
          <a:xfrm>
            <a:off x="6035040" y="2415767"/>
            <a:ext cx="256032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Giảng viên nhập các thông tin tương ứng của một lớp học, sau đó nhấn vào nút tạo lớp học để tạo lớp học tương ứng</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259" name="Google Shape;259;p14"/>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60" name="Google Shape;260;p14"/>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261" name="Google Shape;261;p14"/>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262" name="Google Shape;262;p14"/>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a:p>
        </p:txBody>
      </p:sp>
      <p:sp>
        <p:nvSpPr>
          <p:cNvPr id="263" name="Google Shape;263;p14"/>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4"/>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265" name="Google Shape;265;p14"/>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66" name="Google Shape;266;p14"/>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CLASS</a:t>
            </a:r>
            <a:endParaRPr/>
          </a:p>
        </p:txBody>
      </p:sp>
      <p:sp>
        <p:nvSpPr>
          <p:cNvPr id="267" name="Google Shape;267;p14"/>
          <p:cNvSpPr/>
          <p:nvPr/>
        </p:nvSpPr>
        <p:spPr>
          <a:xfrm>
            <a:off x="3986783" y="4970981"/>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268" name="Google Shape;268;p14"/>
          <p:cNvSpPr txBox="1"/>
          <p:nvPr/>
        </p:nvSpPr>
        <p:spPr>
          <a:xfrm>
            <a:off x="294657" y="858928"/>
            <a:ext cx="310728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lớp học (dự kiến)</a:t>
            </a:r>
            <a:endParaRPr/>
          </a:p>
        </p:txBody>
      </p:sp>
      <p:sp>
        <p:nvSpPr>
          <p:cNvPr id="269" name="Google Shape;269;p14"/>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 kèm*</a:t>
            </a:r>
            <a:endParaRPr/>
          </a:p>
        </p:txBody>
      </p:sp>
      <p:sp>
        <p:nvSpPr>
          <p:cNvPr id="270" name="Google Shape;270;p14"/>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lớp*</a:t>
            </a:r>
            <a:endParaRPr/>
          </a:p>
        </p:txBody>
      </p:sp>
      <p:sp>
        <p:nvSpPr>
          <p:cNvPr id="271" name="Google Shape;271;p14"/>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học phần*</a:t>
            </a:r>
            <a:endParaRPr/>
          </a:p>
        </p:txBody>
      </p:sp>
      <p:sp>
        <p:nvSpPr>
          <p:cNvPr id="272" name="Google Shape;272;p14"/>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Loại lớp*</a:t>
            </a:r>
            <a:endParaRPr/>
          </a:p>
        </p:txBody>
      </p:sp>
      <p:sp>
        <p:nvSpPr>
          <p:cNvPr id="273" name="Google Shape;273;p14"/>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274" name="Google Shape;274;p14"/>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275" name="Google Shape;275;p14"/>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Số lượng sinh viên tối đa</a:t>
            </a:r>
            <a:endParaRPr sz="1100">
              <a:solidFill>
                <a:srgbClr val="C00000"/>
              </a:solidFill>
              <a:latin typeface="Calibri"/>
              <a:ea typeface="Calibri"/>
              <a:cs typeface="Calibri"/>
              <a:sym typeface="Calibri"/>
            </a:endParaRPr>
          </a:p>
        </p:txBody>
      </p:sp>
      <p:sp>
        <p:nvSpPr>
          <p:cNvPr id="276" name="Google Shape;276;p14"/>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4"/>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14"/>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4"/>
          <p:cNvSpPr txBox="1"/>
          <p:nvPr/>
        </p:nvSpPr>
        <p:spPr>
          <a:xfrm>
            <a:off x="6035040" y="2415767"/>
            <a:ext cx="2560321"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Khi có lỗi thì ấn vào nút tạo lớp học sẽ có thông báo lỗi (ví dụ số lượng sinh viên không phải là một số tự nhiên lớn hơn 1, ngày kết thúc trước ngày bắt đầu,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286" name="Google Shape;286;p15"/>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87" name="Google Shape;287;p15"/>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288" name="Google Shape;288;p15"/>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289" name="Google Shape;289;p15"/>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290" name="Google Shape;290;p15"/>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5"/>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292" name="Google Shape;292;p15"/>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93" name="Google Shape;293;p15"/>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EDIT CLASS</a:t>
            </a:r>
            <a:endParaRPr/>
          </a:p>
        </p:txBody>
      </p:sp>
      <p:sp>
        <p:nvSpPr>
          <p:cNvPr id="294" name="Google Shape;294;p15"/>
          <p:cNvSpPr/>
          <p:nvPr/>
        </p:nvSpPr>
        <p:spPr>
          <a:xfrm>
            <a:off x="4572000" y="4974027"/>
            <a:ext cx="789426"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Xác nhận</a:t>
            </a:r>
            <a:endParaRPr b="1" i="1" sz="1100">
              <a:solidFill>
                <a:schemeClr val="lt1"/>
              </a:solidFill>
              <a:latin typeface="Calibri"/>
              <a:ea typeface="Calibri"/>
              <a:cs typeface="Calibri"/>
              <a:sym typeface="Calibri"/>
            </a:endParaRPr>
          </a:p>
        </p:txBody>
      </p:sp>
      <p:sp>
        <p:nvSpPr>
          <p:cNvPr id="295" name="Google Shape;295;p15"/>
          <p:cNvSpPr txBox="1"/>
          <p:nvPr/>
        </p:nvSpPr>
        <p:spPr>
          <a:xfrm>
            <a:off x="294656" y="858928"/>
            <a:ext cx="38404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chỉnh sửa lớp học (dự kiến)</a:t>
            </a:r>
            <a:endParaRPr/>
          </a:p>
        </p:txBody>
      </p:sp>
      <p:sp>
        <p:nvSpPr>
          <p:cNvPr id="296" name="Google Shape;296;p15"/>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297" name="Google Shape;297;p15"/>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Taekwondo 1</a:t>
            </a:r>
            <a:endParaRPr/>
          </a:p>
        </p:txBody>
      </p:sp>
      <p:sp>
        <p:nvSpPr>
          <p:cNvPr id="298" name="Google Shape;298;p15"/>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PE2251</a:t>
            </a:r>
            <a:endParaRPr/>
          </a:p>
        </p:txBody>
      </p:sp>
      <p:sp>
        <p:nvSpPr>
          <p:cNvPr id="299" name="Google Shape;299;p15"/>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LT+BT</a:t>
            </a:r>
            <a:endParaRPr/>
          </a:p>
        </p:txBody>
      </p:sp>
      <p:sp>
        <p:nvSpPr>
          <p:cNvPr id="300" name="Google Shape;300;p15"/>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a:t>
            </a:r>
            <a:endParaRPr/>
          </a:p>
        </p:txBody>
      </p:sp>
      <p:sp>
        <p:nvSpPr>
          <p:cNvPr id="301" name="Google Shape;301;p15"/>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14</a:t>
            </a:r>
            <a:endParaRPr/>
          </a:p>
        </p:txBody>
      </p:sp>
      <p:sp>
        <p:nvSpPr>
          <p:cNvPr id="302" name="Google Shape;302;p15"/>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50</a:t>
            </a:r>
            <a:endParaRPr/>
          </a:p>
        </p:txBody>
      </p:sp>
      <p:sp>
        <p:nvSpPr>
          <p:cNvPr id="303" name="Google Shape;303;p15"/>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15"/>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5"/>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5"/>
          <p:cNvSpPr/>
          <p:nvPr/>
        </p:nvSpPr>
        <p:spPr>
          <a:xfrm>
            <a:off x="3600503" y="4974027"/>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Xóa lớp này</a:t>
            </a:r>
            <a:endParaRPr b="1" i="1" sz="11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313" name="Google Shape;313;p16"/>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14" name="Google Shape;314;p16"/>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315" name="Google Shape;315;p16"/>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316" name="Google Shape;316;p16"/>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317" name="Google Shape;317;p16"/>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16"/>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319" name="Google Shape;319;p16"/>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20" name="Google Shape;320;p16"/>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EDIT CLASS</a:t>
            </a:r>
            <a:endParaRPr/>
          </a:p>
        </p:txBody>
      </p:sp>
      <p:sp>
        <p:nvSpPr>
          <p:cNvPr id="321" name="Google Shape;321;p16"/>
          <p:cNvSpPr/>
          <p:nvPr/>
        </p:nvSpPr>
        <p:spPr>
          <a:xfrm>
            <a:off x="4572000" y="4974027"/>
            <a:ext cx="789426"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Xác nhận</a:t>
            </a:r>
            <a:endParaRPr b="1" i="1" sz="1100">
              <a:solidFill>
                <a:schemeClr val="lt1"/>
              </a:solidFill>
              <a:latin typeface="Calibri"/>
              <a:ea typeface="Calibri"/>
              <a:cs typeface="Calibri"/>
              <a:sym typeface="Calibri"/>
            </a:endParaRPr>
          </a:p>
        </p:txBody>
      </p:sp>
      <p:sp>
        <p:nvSpPr>
          <p:cNvPr id="322" name="Google Shape;322;p16"/>
          <p:cNvSpPr txBox="1"/>
          <p:nvPr/>
        </p:nvSpPr>
        <p:spPr>
          <a:xfrm>
            <a:off x="294656" y="858928"/>
            <a:ext cx="38404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chỉnh sửa lớp học (dự kiến)</a:t>
            </a:r>
            <a:endParaRPr/>
          </a:p>
        </p:txBody>
      </p:sp>
      <p:sp>
        <p:nvSpPr>
          <p:cNvPr id="323" name="Google Shape;323;p16"/>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324" name="Google Shape;324;p16"/>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Taekwondo 1</a:t>
            </a:r>
            <a:endParaRPr/>
          </a:p>
        </p:txBody>
      </p:sp>
      <p:sp>
        <p:nvSpPr>
          <p:cNvPr id="325" name="Google Shape;325;p16"/>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PE2251</a:t>
            </a:r>
            <a:endParaRPr/>
          </a:p>
        </p:txBody>
      </p:sp>
      <p:sp>
        <p:nvSpPr>
          <p:cNvPr id="326" name="Google Shape;326;p16"/>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LT+BT</a:t>
            </a:r>
            <a:endParaRPr/>
          </a:p>
        </p:txBody>
      </p:sp>
      <p:sp>
        <p:nvSpPr>
          <p:cNvPr id="327" name="Google Shape;327;p16"/>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a:t>
            </a:r>
            <a:endParaRPr/>
          </a:p>
        </p:txBody>
      </p:sp>
      <p:sp>
        <p:nvSpPr>
          <p:cNvPr id="328" name="Google Shape;328;p16"/>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14</a:t>
            </a:r>
            <a:endParaRPr/>
          </a:p>
        </p:txBody>
      </p:sp>
      <p:sp>
        <p:nvSpPr>
          <p:cNvPr id="329" name="Google Shape;329;p16"/>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50</a:t>
            </a:r>
            <a:endParaRPr/>
          </a:p>
        </p:txBody>
      </p:sp>
      <p:sp>
        <p:nvSpPr>
          <p:cNvPr id="330" name="Google Shape;330;p16"/>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6"/>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6"/>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16"/>
          <p:cNvSpPr/>
          <p:nvPr/>
        </p:nvSpPr>
        <p:spPr>
          <a:xfrm>
            <a:off x="3600503" y="4974027"/>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Xóa lớp này</a:t>
            </a:r>
            <a:endParaRPr b="1" i="1" sz="1100">
              <a:solidFill>
                <a:schemeClr val="lt1"/>
              </a:solidFill>
              <a:latin typeface="Calibri"/>
              <a:ea typeface="Calibri"/>
              <a:cs typeface="Calibri"/>
              <a:sym typeface="Calibri"/>
            </a:endParaRPr>
          </a:p>
        </p:txBody>
      </p:sp>
      <p:sp>
        <p:nvSpPr>
          <p:cNvPr id="334" name="Google Shape;334;p16"/>
          <p:cNvSpPr txBox="1"/>
          <p:nvPr/>
        </p:nvSpPr>
        <p:spPr>
          <a:xfrm>
            <a:off x="6129255" y="1927334"/>
            <a:ext cx="2560321"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Giao diện chỉnh sửa lớp học gần như tương tự với tạo lớp học</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Khi nhấn chỉnh sửa lớp học, các thông tin của lớp đó vẫn sẽ hiện trên màn hình, giảng viên chỉnh sửa lại sao cho phù hợp, sau đó nhấn vào nút xác nhận</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341" name="Google Shape;341;p17"/>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42" name="Google Shape;342;p17"/>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343" name="Google Shape;343;p17"/>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344" name="Google Shape;344;p17"/>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345" name="Google Shape;345;p17"/>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7"/>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347" name="Google Shape;347;p17"/>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48" name="Google Shape;348;p17"/>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EDIT CLASS</a:t>
            </a:r>
            <a:endParaRPr/>
          </a:p>
        </p:txBody>
      </p:sp>
      <p:sp>
        <p:nvSpPr>
          <p:cNvPr id="349" name="Google Shape;349;p17"/>
          <p:cNvSpPr/>
          <p:nvPr/>
        </p:nvSpPr>
        <p:spPr>
          <a:xfrm>
            <a:off x="4572000" y="4974027"/>
            <a:ext cx="789426"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Xác nhận</a:t>
            </a:r>
            <a:endParaRPr b="1" i="1" sz="1100">
              <a:solidFill>
                <a:schemeClr val="lt1"/>
              </a:solidFill>
              <a:latin typeface="Calibri"/>
              <a:ea typeface="Calibri"/>
              <a:cs typeface="Calibri"/>
              <a:sym typeface="Calibri"/>
            </a:endParaRPr>
          </a:p>
        </p:txBody>
      </p:sp>
      <p:sp>
        <p:nvSpPr>
          <p:cNvPr id="350" name="Google Shape;350;p17"/>
          <p:cNvSpPr txBox="1"/>
          <p:nvPr/>
        </p:nvSpPr>
        <p:spPr>
          <a:xfrm>
            <a:off x="294656" y="858928"/>
            <a:ext cx="38404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chỉnh sửa lớp học (dự kiến)</a:t>
            </a:r>
            <a:endParaRPr/>
          </a:p>
        </p:txBody>
      </p:sp>
      <p:sp>
        <p:nvSpPr>
          <p:cNvPr id="351" name="Google Shape;351;p17"/>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352" name="Google Shape;352;p17"/>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Taekwondo 1</a:t>
            </a:r>
            <a:endParaRPr/>
          </a:p>
        </p:txBody>
      </p:sp>
      <p:sp>
        <p:nvSpPr>
          <p:cNvPr id="353" name="Google Shape;353;p17"/>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PE2251</a:t>
            </a:r>
            <a:endParaRPr/>
          </a:p>
        </p:txBody>
      </p:sp>
      <p:sp>
        <p:nvSpPr>
          <p:cNvPr id="354" name="Google Shape;354;p17"/>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LT+BT</a:t>
            </a:r>
            <a:endParaRPr/>
          </a:p>
        </p:txBody>
      </p:sp>
      <p:sp>
        <p:nvSpPr>
          <p:cNvPr id="355" name="Google Shape;355;p17"/>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a:t>
            </a:r>
            <a:endParaRPr/>
          </a:p>
        </p:txBody>
      </p:sp>
      <p:sp>
        <p:nvSpPr>
          <p:cNvPr id="356" name="Google Shape;356;p17"/>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14</a:t>
            </a:r>
            <a:endParaRPr/>
          </a:p>
        </p:txBody>
      </p:sp>
      <p:sp>
        <p:nvSpPr>
          <p:cNvPr id="357" name="Google Shape;357;p17"/>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50</a:t>
            </a:r>
            <a:endParaRPr/>
          </a:p>
        </p:txBody>
      </p:sp>
      <p:sp>
        <p:nvSpPr>
          <p:cNvPr id="358" name="Google Shape;358;p17"/>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17"/>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17"/>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17"/>
          <p:cNvSpPr/>
          <p:nvPr/>
        </p:nvSpPr>
        <p:spPr>
          <a:xfrm>
            <a:off x="3600503" y="4974027"/>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Xóa lớp học</a:t>
            </a:r>
            <a:endParaRPr b="1" i="1" sz="1100">
              <a:solidFill>
                <a:schemeClr val="lt1"/>
              </a:solidFill>
              <a:latin typeface="Calibri"/>
              <a:ea typeface="Calibri"/>
              <a:cs typeface="Calibri"/>
              <a:sym typeface="Calibri"/>
            </a:endParaRPr>
          </a:p>
        </p:txBody>
      </p:sp>
      <p:sp>
        <p:nvSpPr>
          <p:cNvPr id="362" name="Google Shape;362;p17"/>
          <p:cNvSpPr txBox="1"/>
          <p:nvPr/>
        </p:nvSpPr>
        <p:spPr>
          <a:xfrm>
            <a:off x="6016117" y="2182367"/>
            <a:ext cx="256032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Bất kể khi nhấn vào nút “xóa lớp học” hay nút “xác nhận” đều cần có dòng trạng thái hiện lên là có chắc chắn muốn xóa hoặc chỉnh sửa lớp học không, có các lựa chọn đồng ý hoặc cancel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369" name="Google Shape;369;p18"/>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70" name="Google Shape;370;p18"/>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371" name="Google Shape;371;p18"/>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372" name="Google Shape;372;p18"/>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373" name="Google Shape;373;p18"/>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18"/>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375" name="Google Shape;375;p18"/>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76" name="Google Shape;376;p18"/>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EDIT CLASS</a:t>
            </a:r>
            <a:endParaRPr/>
          </a:p>
        </p:txBody>
      </p:sp>
      <p:sp>
        <p:nvSpPr>
          <p:cNvPr id="377" name="Google Shape;377;p18"/>
          <p:cNvSpPr/>
          <p:nvPr/>
        </p:nvSpPr>
        <p:spPr>
          <a:xfrm>
            <a:off x="4572000" y="4974027"/>
            <a:ext cx="789426"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Xác nhận</a:t>
            </a:r>
            <a:endParaRPr b="1" i="1" sz="1100">
              <a:solidFill>
                <a:schemeClr val="lt1"/>
              </a:solidFill>
              <a:latin typeface="Calibri"/>
              <a:ea typeface="Calibri"/>
              <a:cs typeface="Calibri"/>
              <a:sym typeface="Calibri"/>
            </a:endParaRPr>
          </a:p>
        </p:txBody>
      </p:sp>
      <p:sp>
        <p:nvSpPr>
          <p:cNvPr id="378" name="Google Shape;378;p18"/>
          <p:cNvSpPr txBox="1"/>
          <p:nvPr/>
        </p:nvSpPr>
        <p:spPr>
          <a:xfrm>
            <a:off x="294656" y="858928"/>
            <a:ext cx="38404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chỉnh sửa lớp học (dự kiến)</a:t>
            </a:r>
            <a:endParaRPr/>
          </a:p>
        </p:txBody>
      </p:sp>
      <p:sp>
        <p:nvSpPr>
          <p:cNvPr id="379" name="Google Shape;379;p18"/>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380" name="Google Shape;380;p18"/>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Taekwondo 1</a:t>
            </a:r>
            <a:endParaRPr/>
          </a:p>
        </p:txBody>
      </p:sp>
      <p:sp>
        <p:nvSpPr>
          <p:cNvPr id="381" name="Google Shape;381;p18"/>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PE2251</a:t>
            </a:r>
            <a:endParaRPr/>
          </a:p>
        </p:txBody>
      </p:sp>
      <p:sp>
        <p:nvSpPr>
          <p:cNvPr id="382" name="Google Shape;382;p18"/>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LT+BT</a:t>
            </a:r>
            <a:endParaRPr/>
          </a:p>
        </p:txBody>
      </p:sp>
      <p:sp>
        <p:nvSpPr>
          <p:cNvPr id="383" name="Google Shape;383;p18"/>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a:t>
            </a:r>
            <a:endParaRPr/>
          </a:p>
        </p:txBody>
      </p:sp>
      <p:sp>
        <p:nvSpPr>
          <p:cNvPr id="384" name="Google Shape;384;p18"/>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14</a:t>
            </a:r>
            <a:endParaRPr/>
          </a:p>
        </p:txBody>
      </p:sp>
      <p:sp>
        <p:nvSpPr>
          <p:cNvPr id="385" name="Google Shape;385;p18"/>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50</a:t>
            </a:r>
            <a:endParaRPr/>
          </a:p>
        </p:txBody>
      </p:sp>
      <p:sp>
        <p:nvSpPr>
          <p:cNvPr id="386" name="Google Shape;386;p18"/>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8"/>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18"/>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18"/>
          <p:cNvSpPr/>
          <p:nvPr/>
        </p:nvSpPr>
        <p:spPr>
          <a:xfrm>
            <a:off x="3600503" y="4974027"/>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Xóa lớp học</a:t>
            </a:r>
            <a:endParaRPr b="1" i="1" sz="1100">
              <a:solidFill>
                <a:schemeClr val="lt1"/>
              </a:solidFill>
              <a:latin typeface="Calibri"/>
              <a:ea typeface="Calibri"/>
              <a:cs typeface="Calibri"/>
              <a:sym typeface="Calibri"/>
            </a:endParaRPr>
          </a:p>
        </p:txBody>
      </p:sp>
      <p:sp>
        <p:nvSpPr>
          <p:cNvPr id="390" name="Google Shape;390;p18"/>
          <p:cNvSpPr txBox="1"/>
          <p:nvPr/>
        </p:nvSpPr>
        <p:spPr>
          <a:xfrm>
            <a:off x="6016117" y="2182367"/>
            <a:ext cx="256032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Khi nhấn xác nhận nếu nhập chưa đúng hoặc chưa thỏa mãn điều kiện thì sẽ cần chỉnh sửa lại trước khi xác nhận một lần nữa (ví dụ nhập số lượng sinh viên không phải 1 số,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397" name="Google Shape;397;p19"/>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98" name="Google Shape;398;p19"/>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399" name="Google Shape;399;p19"/>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400" name="Google Shape;400;p19"/>
          <p:cNvSpPr txBox="1"/>
          <p:nvPr/>
        </p:nvSpPr>
        <p:spPr>
          <a:xfrm>
            <a:off x="3562091" y="241576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401" name="Google Shape;401;p19"/>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9"/>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403" name="Google Shape;403;p19"/>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404" name="Google Shape;404;p19"/>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EDIT CLASS</a:t>
            </a:r>
            <a:endParaRPr/>
          </a:p>
        </p:txBody>
      </p:sp>
      <p:sp>
        <p:nvSpPr>
          <p:cNvPr id="405" name="Google Shape;405;p19"/>
          <p:cNvSpPr/>
          <p:nvPr/>
        </p:nvSpPr>
        <p:spPr>
          <a:xfrm>
            <a:off x="4572000" y="4974027"/>
            <a:ext cx="789426"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Xác nhận</a:t>
            </a:r>
            <a:endParaRPr b="1" i="1" sz="1100">
              <a:solidFill>
                <a:schemeClr val="lt1"/>
              </a:solidFill>
              <a:latin typeface="Calibri"/>
              <a:ea typeface="Calibri"/>
              <a:cs typeface="Calibri"/>
              <a:sym typeface="Calibri"/>
            </a:endParaRPr>
          </a:p>
        </p:txBody>
      </p:sp>
      <p:sp>
        <p:nvSpPr>
          <p:cNvPr id="406" name="Google Shape;406;p19"/>
          <p:cNvSpPr txBox="1"/>
          <p:nvPr/>
        </p:nvSpPr>
        <p:spPr>
          <a:xfrm>
            <a:off x="294656" y="858928"/>
            <a:ext cx="38404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chỉnh sửa lớp học (dự kiến)</a:t>
            </a:r>
            <a:endParaRPr/>
          </a:p>
        </p:txBody>
      </p:sp>
      <p:sp>
        <p:nvSpPr>
          <p:cNvPr id="407" name="Google Shape;407;p19"/>
          <p:cNvSpPr txBox="1"/>
          <p:nvPr/>
        </p:nvSpPr>
        <p:spPr>
          <a:xfrm>
            <a:off x="3576072" y="277997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745208</a:t>
            </a:r>
            <a:endParaRPr/>
          </a:p>
        </p:txBody>
      </p:sp>
      <p:sp>
        <p:nvSpPr>
          <p:cNvPr id="408" name="Google Shape;408;p19"/>
          <p:cNvSpPr txBox="1"/>
          <p:nvPr/>
        </p:nvSpPr>
        <p:spPr>
          <a:xfrm>
            <a:off x="3562091" y="314417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Taekwondo 1</a:t>
            </a:r>
            <a:endParaRPr/>
          </a:p>
        </p:txBody>
      </p:sp>
      <p:sp>
        <p:nvSpPr>
          <p:cNvPr id="409" name="Google Shape;409;p19"/>
          <p:cNvSpPr txBox="1"/>
          <p:nvPr/>
        </p:nvSpPr>
        <p:spPr>
          <a:xfrm>
            <a:off x="3548110" y="35083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PE2251</a:t>
            </a:r>
            <a:endParaRPr/>
          </a:p>
        </p:txBody>
      </p:sp>
      <p:sp>
        <p:nvSpPr>
          <p:cNvPr id="410" name="Google Shape;410;p19"/>
          <p:cNvSpPr txBox="1"/>
          <p:nvPr/>
        </p:nvSpPr>
        <p:spPr>
          <a:xfrm>
            <a:off x="3570218" y="3861317"/>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LT+BT</a:t>
            </a:r>
            <a:endParaRPr/>
          </a:p>
        </p:txBody>
      </p:sp>
      <p:sp>
        <p:nvSpPr>
          <p:cNvPr id="411" name="Google Shape;411;p19"/>
          <p:cNvSpPr txBox="1"/>
          <p:nvPr/>
        </p:nvSpPr>
        <p:spPr>
          <a:xfrm>
            <a:off x="3548110" y="4214252"/>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a:t>
            </a:r>
            <a:endParaRPr/>
          </a:p>
        </p:txBody>
      </p:sp>
      <p:sp>
        <p:nvSpPr>
          <p:cNvPr id="412" name="Google Shape;412;p19"/>
          <p:cNvSpPr txBox="1"/>
          <p:nvPr/>
        </p:nvSpPr>
        <p:spPr>
          <a:xfrm>
            <a:off x="4572000" y="4211667"/>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Tuần 14</a:t>
            </a:r>
            <a:endParaRPr/>
          </a:p>
        </p:txBody>
      </p:sp>
      <p:sp>
        <p:nvSpPr>
          <p:cNvPr id="413" name="Google Shape;413;p19"/>
          <p:cNvSpPr txBox="1"/>
          <p:nvPr/>
        </p:nvSpPr>
        <p:spPr>
          <a:xfrm>
            <a:off x="3570217" y="4600997"/>
            <a:ext cx="1813315"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50</a:t>
            </a:r>
            <a:endParaRPr/>
          </a:p>
        </p:txBody>
      </p:sp>
      <p:sp>
        <p:nvSpPr>
          <p:cNvPr id="414" name="Google Shape;414;p19"/>
          <p:cNvSpPr/>
          <p:nvPr/>
        </p:nvSpPr>
        <p:spPr>
          <a:xfrm rot="10800000">
            <a:off x="5222240" y="396271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19"/>
          <p:cNvSpPr/>
          <p:nvPr/>
        </p:nvSpPr>
        <p:spPr>
          <a:xfrm rot="10800000">
            <a:off x="5276084" y="431723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19"/>
          <p:cNvSpPr/>
          <p:nvPr/>
        </p:nvSpPr>
        <p:spPr>
          <a:xfrm rot="10800000">
            <a:off x="4352730" y="4325385"/>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19"/>
          <p:cNvSpPr/>
          <p:nvPr/>
        </p:nvSpPr>
        <p:spPr>
          <a:xfrm>
            <a:off x="3600503" y="4974027"/>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Xóa lớp học</a:t>
            </a:r>
            <a:endParaRPr b="1" i="1" sz="1100">
              <a:solidFill>
                <a:schemeClr val="lt1"/>
              </a:solidFill>
              <a:latin typeface="Calibri"/>
              <a:ea typeface="Calibri"/>
              <a:cs typeface="Calibri"/>
              <a:sym typeface="Calibri"/>
            </a:endParaRPr>
          </a:p>
        </p:txBody>
      </p:sp>
      <p:sp>
        <p:nvSpPr>
          <p:cNvPr id="418" name="Google Shape;418;p19"/>
          <p:cNvSpPr txBox="1"/>
          <p:nvPr/>
        </p:nvSpPr>
        <p:spPr>
          <a:xfrm>
            <a:off x="6030967" y="2851035"/>
            <a:ext cx="2560321"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Sau khi xác nhận thành công sẽ trở về giao diện danh sách các lớp học, với lớp học đã được chỉnh sửa</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2"/>
          <p:cNvSpPr txBox="1"/>
          <p:nvPr>
            <p:ph type="title"/>
          </p:nvPr>
        </p:nvSpPr>
        <p:spPr>
          <a:xfrm>
            <a:off x="235077" y="13957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NHẮC LẠI</a:t>
            </a:r>
            <a:endParaRPr/>
          </a:p>
        </p:txBody>
      </p:sp>
      <p:sp>
        <p:nvSpPr>
          <p:cNvPr id="75" name="Google Shape;75;p2"/>
          <p:cNvSpPr txBox="1"/>
          <p:nvPr/>
        </p:nvSpPr>
        <p:spPr>
          <a:xfrm>
            <a:off x="823282" y="1151400"/>
            <a:ext cx="7467277" cy="455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Đã nắm được các API quản lý lớp học</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Tiếp tục với nhóm API tạo lớp và các giao diện</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425" name="Google Shape;425;p20"/>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Giao diện quản lý lớp học (tạo, sửa, xóa lớp học)</a:t>
            </a:r>
            <a:endParaRPr/>
          </a:p>
          <a:p>
            <a:pPr indent="-514350" lvl="0" marL="514350" rtl="0" algn="l">
              <a:lnSpc>
                <a:spcPct val="90000"/>
              </a:lnSpc>
              <a:spcBef>
                <a:spcPts val="1000"/>
              </a:spcBef>
              <a:spcAft>
                <a:spcPts val="0"/>
              </a:spcAft>
              <a:buClr>
                <a:schemeClr val="dk1"/>
              </a:buClr>
              <a:buSzPts val="2800"/>
              <a:buAutoNum type="arabicPeriod"/>
            </a:pPr>
            <a:r>
              <a:rPr b="1" lang="en-US" u="sng"/>
              <a:t>API quản lý tài liệu học tập</a:t>
            </a:r>
            <a:endParaRPr b="1"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1"/>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21"/>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2. Quản lý tài liệu học tập</a:t>
            </a:r>
            <a:endParaRPr/>
          </a:p>
        </p:txBody>
      </p:sp>
      <p:sp>
        <p:nvSpPr>
          <p:cNvPr id="432" name="Google Shape;432;p21"/>
          <p:cNvSpPr txBox="1"/>
          <p:nvPr/>
        </p:nvSpPr>
        <p:spPr>
          <a:xfrm>
            <a:off x="369348" y="141556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2.1 get_material_list </a:t>
            </a:r>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2.2 </a:t>
            </a:r>
            <a:r>
              <a:rPr b="0" i="0" lang="en-US" sz="2800" u="none" cap="none" strike="noStrike">
                <a:solidFill>
                  <a:schemeClr val="dk1"/>
                </a:solidFill>
                <a:latin typeface="Calibri"/>
                <a:ea typeface="Calibri"/>
                <a:cs typeface="Calibri"/>
                <a:sym typeface="Calibri"/>
              </a:rPr>
              <a:t>get_material_info</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2.3 </a:t>
            </a:r>
            <a:r>
              <a:rPr b="0" i="0" lang="en-US" sz="2800" u="none" cap="none" strike="noStrike">
                <a:solidFill>
                  <a:schemeClr val="dk1"/>
                </a:solidFill>
                <a:latin typeface="Calibri"/>
                <a:ea typeface="Calibri"/>
                <a:cs typeface="Calibri"/>
                <a:sym typeface="Calibri"/>
              </a:rPr>
              <a:t>delete_material</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2.4 </a:t>
            </a:r>
            <a:r>
              <a:rPr b="0" i="0" lang="en-US" sz="2800" u="none" cap="none" strike="noStrike">
                <a:solidFill>
                  <a:schemeClr val="dk1"/>
                </a:solidFill>
                <a:latin typeface="Calibri"/>
                <a:ea typeface="Calibri"/>
                <a:cs typeface="Calibri"/>
                <a:sym typeface="Calibri"/>
              </a:rPr>
              <a:t>edit_material</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get_material_list </a:t>
            </a:r>
            <a:endParaRPr i="1"/>
          </a:p>
        </p:txBody>
      </p:sp>
      <p:sp>
        <p:nvSpPr>
          <p:cNvPr id="438" name="Google Shape;438;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2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get_</a:t>
            </a:r>
            <a:r>
              <a:rPr i="1" lang="en-US" sz="2800">
                <a:solidFill>
                  <a:schemeClr val="dk1"/>
                </a:solidFill>
                <a:latin typeface="Calibri"/>
                <a:ea typeface="Calibri"/>
                <a:cs typeface="Calibri"/>
                <a:sym typeface="Calibri"/>
              </a:rPr>
              <a:t> </a:t>
            </a:r>
            <a:r>
              <a:rPr b="1" i="1" lang="en-US" sz="2800">
                <a:solidFill>
                  <a:srgbClr val="C00000"/>
                </a:solidFill>
                <a:latin typeface="Calibri"/>
                <a:ea typeface="Calibri"/>
                <a:cs typeface="Calibri"/>
                <a:sym typeface="Calibri"/>
              </a:rPr>
              <a:t>material</a:t>
            </a:r>
            <a:r>
              <a:rPr i="1" lang="en-US" sz="2800">
                <a:solidFill>
                  <a:schemeClr val="dk1"/>
                </a:solidFill>
                <a:latin typeface="Calibri"/>
                <a:ea typeface="Calibri"/>
                <a:cs typeface="Calibri"/>
                <a:sym typeface="Calibri"/>
              </a:rPr>
              <a:t> </a:t>
            </a:r>
            <a:r>
              <a:rPr b="1" i="1" lang="en-US" sz="2800">
                <a:solidFill>
                  <a:srgbClr val="C00000"/>
                </a:solidFill>
                <a:latin typeface="Calibri"/>
                <a:ea typeface="Calibri"/>
                <a:cs typeface="Calibri"/>
                <a:sym typeface="Calibri"/>
              </a:rPr>
              <a:t>_list</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40" name="Google Shape;440;p22"/>
          <p:cNvSpPr/>
          <p:nvPr/>
        </p:nvSpPr>
        <p:spPr>
          <a:xfrm flipH="1">
            <a:off x="330200" y="1749534"/>
            <a:ext cx="8483600"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API này cho phép người dùng lấy danh sách các tài liệu học tập trong một lớp học.</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GET</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class_id: ID của lớp học mà tài liệu thuộc về.</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Trả về danh sách tài liệu trong lớp học.</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get_material_list </a:t>
            </a:r>
            <a:endParaRPr i="1"/>
          </a:p>
        </p:txBody>
      </p:sp>
      <p:sp>
        <p:nvSpPr>
          <p:cNvPr id="446" name="Google Shape;446;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23"/>
          <p:cNvSpPr txBox="1"/>
          <p:nvPr/>
        </p:nvSpPr>
        <p:spPr>
          <a:xfrm>
            <a:off x="235077" y="969802"/>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
            </a:r>
            <a:r>
              <a:rPr i="1" lang="en-US" sz="2800">
                <a:solidFill>
                  <a:schemeClr val="dk1"/>
                </a:solidFill>
                <a:latin typeface="Calibri"/>
                <a:ea typeface="Calibri"/>
                <a:cs typeface="Calibri"/>
                <a:sym typeface="Calibri"/>
              </a:rPr>
              <a:t> </a:t>
            </a:r>
            <a:r>
              <a:rPr b="1" i="1" lang="en-US" sz="2800">
                <a:solidFill>
                  <a:srgbClr val="C00000"/>
                </a:solidFill>
                <a:latin typeface="Calibri"/>
                <a:ea typeface="Calibri"/>
                <a:cs typeface="Calibri"/>
                <a:sym typeface="Calibri"/>
              </a:rPr>
              <a:t>material</a:t>
            </a:r>
            <a:r>
              <a:rPr i="1" lang="en-US" sz="2800">
                <a:solidFill>
                  <a:schemeClr val="dk1"/>
                </a:solidFill>
                <a:latin typeface="Calibri"/>
                <a:ea typeface="Calibri"/>
                <a:cs typeface="Calibri"/>
                <a:sym typeface="Calibri"/>
              </a:rPr>
              <a:t> </a:t>
            </a:r>
            <a:r>
              <a:rPr b="1" i="1" lang="en-US" sz="2800">
                <a:solidFill>
                  <a:srgbClr val="C00000"/>
                </a:solidFill>
                <a:latin typeface="Calibri"/>
                <a:ea typeface="Calibri"/>
                <a:cs typeface="Calibri"/>
                <a:sym typeface="Calibri"/>
              </a:rPr>
              <a:t>_list</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48" name="Google Shape;448;p23"/>
          <p:cNvSpPr/>
          <p:nvPr/>
        </p:nvSpPr>
        <p:spPr>
          <a:xfrm>
            <a:off x="462280" y="1660688"/>
            <a:ext cx="821944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Trường hợp thành công:</a:t>
            </a:r>
            <a:r>
              <a:rPr b="0" i="0" lang="en-US" sz="2400" u="none" cap="none" strike="noStrike">
                <a:solidFill>
                  <a:schemeClr val="dk1"/>
                </a:solidFill>
                <a:latin typeface="Calibri"/>
                <a:ea typeface="Calibri"/>
                <a:cs typeface="Calibri"/>
                <a:sym typeface="Calibri"/>
              </a:rPr>
              <a:t> Người dùng truyền đúng mã phiên đăng nhập và class_id.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trả về danh sách các tài liệu trong lớp học.</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Trường hợp sai mã phiên đăng nhập:</a:t>
            </a:r>
            <a:r>
              <a:rPr b="0" i="0" lang="en-US" sz="2400" u="none" cap="none" strike="noStrike">
                <a:solidFill>
                  <a:schemeClr val="dk1"/>
                </a:solidFill>
                <a:latin typeface="Calibri"/>
                <a:ea typeface="Calibri"/>
                <a:cs typeface="Calibri"/>
                <a:sym typeface="Calibri"/>
              </a:rPr>
              <a:t> Mã phiên đăng nhập không hợp lệ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9995 | Lỗi phiên đăng nhập, người dùng bị đẩy sang trang đăng nhập.</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Trường hợp thiếu class_id:</a:t>
            </a:r>
            <a:r>
              <a:rPr b="0" i="0" lang="en-US" sz="2400" u="none" cap="none" strike="noStrike">
                <a:solidFill>
                  <a:schemeClr val="dk1"/>
                </a:solidFill>
                <a:latin typeface="Calibri"/>
                <a:ea typeface="Calibri"/>
                <a:cs typeface="Calibri"/>
                <a:sym typeface="Calibri"/>
              </a:rPr>
              <a:t> Không truyền class_id.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1004 | Thiếu tham số class_id.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get_material_list </a:t>
            </a:r>
            <a:endParaRPr i="1"/>
          </a:p>
        </p:txBody>
      </p:sp>
      <p:sp>
        <p:nvSpPr>
          <p:cNvPr id="454" name="Google Shape;454;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5" name="Google Shape;455;p24"/>
          <p:cNvSpPr txBox="1"/>
          <p:nvPr/>
        </p:nvSpPr>
        <p:spPr>
          <a:xfrm>
            <a:off x="235077" y="969802"/>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
            </a:r>
            <a:r>
              <a:rPr i="1" lang="en-US" sz="2800">
                <a:solidFill>
                  <a:schemeClr val="dk1"/>
                </a:solidFill>
                <a:latin typeface="Calibri"/>
                <a:ea typeface="Calibri"/>
                <a:cs typeface="Calibri"/>
                <a:sym typeface="Calibri"/>
              </a:rPr>
              <a:t> </a:t>
            </a:r>
            <a:r>
              <a:rPr b="1" i="1" lang="en-US" sz="2800">
                <a:solidFill>
                  <a:srgbClr val="C00000"/>
                </a:solidFill>
                <a:latin typeface="Calibri"/>
                <a:ea typeface="Calibri"/>
                <a:cs typeface="Calibri"/>
                <a:sym typeface="Calibri"/>
              </a:rPr>
              <a:t>material</a:t>
            </a:r>
            <a:r>
              <a:rPr i="1" lang="en-US" sz="2800">
                <a:solidFill>
                  <a:schemeClr val="dk1"/>
                </a:solidFill>
                <a:latin typeface="Calibri"/>
                <a:ea typeface="Calibri"/>
                <a:cs typeface="Calibri"/>
                <a:sym typeface="Calibri"/>
              </a:rPr>
              <a:t> </a:t>
            </a:r>
            <a:r>
              <a:rPr b="1" i="1" lang="en-US" sz="2800">
                <a:solidFill>
                  <a:srgbClr val="C00000"/>
                </a:solidFill>
                <a:latin typeface="Calibri"/>
                <a:ea typeface="Calibri"/>
                <a:cs typeface="Calibri"/>
                <a:sym typeface="Calibri"/>
              </a:rPr>
              <a:t>_list</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56" name="Google Shape;456;p24"/>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1: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2.2 get_material_info</a:t>
            </a:r>
            <a:endParaRPr i="1">
              <a:latin typeface="Calibri"/>
              <a:ea typeface="Calibri"/>
              <a:cs typeface="Calibri"/>
              <a:sym typeface="Calibri"/>
            </a:endParaRPr>
          </a:p>
        </p:txBody>
      </p:sp>
      <p:sp>
        <p:nvSpPr>
          <p:cNvPr id="462" name="Google Shape;462;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2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get_material_info</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1" i="1" sz="2800">
              <a:solidFill>
                <a:srgbClr val="C00000"/>
              </a:solidFill>
              <a:latin typeface="Calibri"/>
              <a:ea typeface="Calibri"/>
              <a:cs typeface="Calibri"/>
              <a:sym typeface="Calibri"/>
            </a:endParaRPr>
          </a:p>
        </p:txBody>
      </p:sp>
      <p:sp>
        <p:nvSpPr>
          <p:cNvPr id="464" name="Google Shape;464;p25"/>
          <p:cNvSpPr/>
          <p:nvPr/>
        </p:nvSpPr>
        <p:spPr>
          <a:xfrm>
            <a:off x="350520" y="1536174"/>
            <a:ext cx="8442960"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API này cho phép người dùng lấy thông tin chi tiết của một tài liệu học tập.</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GET</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material_id: ID của tài liệu cần xem thông tin.</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Trả về thông tin chi tiết của tài liệu.</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2.2 get_material_info</a:t>
            </a:r>
            <a:endParaRPr i="1">
              <a:latin typeface="Calibri"/>
              <a:ea typeface="Calibri"/>
              <a:cs typeface="Calibri"/>
              <a:sym typeface="Calibri"/>
            </a:endParaRPr>
          </a:p>
        </p:txBody>
      </p:sp>
      <p:sp>
        <p:nvSpPr>
          <p:cNvPr id="470" name="Google Shape;470;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1" name="Google Shape;471;p26"/>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get_material_info</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1" i="1" sz="2800">
              <a:solidFill>
                <a:srgbClr val="C00000"/>
              </a:solidFill>
              <a:latin typeface="Calibri"/>
              <a:ea typeface="Calibri"/>
              <a:cs typeface="Calibri"/>
              <a:sym typeface="Calibri"/>
            </a:endParaRPr>
          </a:p>
        </p:txBody>
      </p:sp>
      <p:sp>
        <p:nvSpPr>
          <p:cNvPr id="472" name="Google Shape;472;p26"/>
          <p:cNvSpPr/>
          <p:nvPr/>
        </p:nvSpPr>
        <p:spPr>
          <a:xfrm>
            <a:off x="599440" y="1660688"/>
            <a:ext cx="794512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Trường hợp thành công:</a:t>
            </a:r>
            <a:r>
              <a:rPr b="0" i="0" lang="en-US" sz="2400" u="none" cap="none" strike="noStrike">
                <a:solidFill>
                  <a:schemeClr val="dk1"/>
                </a:solidFill>
                <a:latin typeface="Calibri"/>
                <a:ea typeface="Calibri"/>
                <a:cs typeface="Calibri"/>
                <a:sym typeface="Calibri"/>
              </a:rPr>
              <a:t> Người dùng truyền đúng mã phiên đăng nhập và material_id.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trả về thông tin chi tiết của tài liệu.</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Trường hợp sai mã phiên đăng nhập:</a:t>
            </a:r>
            <a:r>
              <a:rPr b="0" i="0" lang="en-US" sz="2400" u="none" cap="none" strike="noStrike">
                <a:solidFill>
                  <a:schemeClr val="dk1"/>
                </a:solidFill>
                <a:latin typeface="Calibri"/>
                <a:ea typeface="Calibri"/>
                <a:cs typeface="Calibri"/>
                <a:sym typeface="Calibri"/>
              </a:rPr>
              <a:t> Mã phiên đăng nhập không hợp lệ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9995 | Lỗi phiên đăng nhập, người dùng bị đẩy sang trang đăng nhập.</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Trường hợp thiếu material_id:</a:t>
            </a:r>
            <a:r>
              <a:rPr b="0" i="0" lang="en-US" sz="2400" u="none" cap="none" strike="noStrike">
                <a:solidFill>
                  <a:schemeClr val="dk1"/>
                </a:solidFill>
                <a:latin typeface="Calibri"/>
                <a:ea typeface="Calibri"/>
                <a:cs typeface="Calibri"/>
                <a:sym typeface="Calibri"/>
              </a:rPr>
              <a:t> Không truyền material_id.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1004 | Thiếu tham số material_id.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2.2 get_material_info</a:t>
            </a:r>
            <a:endParaRPr i="1">
              <a:latin typeface="Calibri"/>
              <a:ea typeface="Calibri"/>
              <a:cs typeface="Calibri"/>
              <a:sym typeface="Calibri"/>
            </a:endParaRPr>
          </a:p>
        </p:txBody>
      </p:sp>
      <p:sp>
        <p:nvSpPr>
          <p:cNvPr id="478" name="Google Shape;478;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27"/>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get_material_info</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1" i="1" sz="2800">
              <a:solidFill>
                <a:srgbClr val="C00000"/>
              </a:solidFill>
              <a:latin typeface="Calibri"/>
              <a:ea typeface="Calibri"/>
              <a:cs typeface="Calibri"/>
              <a:sym typeface="Calibri"/>
            </a:endParaRPr>
          </a:p>
        </p:txBody>
      </p:sp>
      <p:sp>
        <p:nvSpPr>
          <p:cNvPr id="480" name="Google Shape;480;p27"/>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2: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delete_material</a:t>
            </a:r>
            <a:endParaRPr i="1"/>
          </a:p>
        </p:txBody>
      </p:sp>
      <p:sp>
        <p:nvSpPr>
          <p:cNvPr id="486" name="Google Shape;486;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28"/>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delete_material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88" name="Google Shape;488;p28"/>
          <p:cNvSpPr/>
          <p:nvPr/>
        </p:nvSpPr>
        <p:spPr>
          <a:xfrm flipH="1">
            <a:off x="431800" y="1843079"/>
            <a:ext cx="8280400" cy="34163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API này cho phép giảng viên xóa một tài liệu học tập.</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material_id: ID của tài liệu cần xóa.</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xóa thành công: Thông báo xóa thành công.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delete_material</a:t>
            </a:r>
            <a:endParaRPr i="1"/>
          </a:p>
        </p:txBody>
      </p:sp>
      <p:sp>
        <p:nvSpPr>
          <p:cNvPr id="494" name="Google Shape;494;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5" name="Google Shape;495;p29"/>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delete_material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96" name="Google Shape;496;p29"/>
          <p:cNvSpPr/>
          <p:nvPr/>
        </p:nvSpPr>
        <p:spPr>
          <a:xfrm>
            <a:off x="599440" y="1708439"/>
            <a:ext cx="794512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Trường hợp thành công:</a:t>
            </a:r>
            <a:r>
              <a:rPr b="0" i="0" lang="en-US" sz="2400" u="none" cap="none" strike="noStrike">
                <a:solidFill>
                  <a:schemeClr val="dk1"/>
                </a:solidFill>
                <a:latin typeface="Calibri"/>
                <a:ea typeface="Calibri"/>
                <a:cs typeface="Calibri"/>
                <a:sym typeface="Calibri"/>
              </a:rPr>
              <a:t> Người dùng truyền đúng mã phiên đăng nhập và material_id.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tài liệu được xóa.</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Trường hợp sai mã phiên đăng nhập:</a:t>
            </a:r>
            <a:r>
              <a:rPr b="0" i="0" lang="en-US" sz="2400" u="none" cap="none" strike="noStrike">
                <a:solidFill>
                  <a:schemeClr val="dk1"/>
                </a:solidFill>
                <a:latin typeface="Calibri"/>
                <a:ea typeface="Calibri"/>
                <a:cs typeface="Calibri"/>
                <a:sym typeface="Calibri"/>
              </a:rPr>
              <a:t> Mã phiên đăng nhập không hợp lệ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9995 | Lỗi phiên đăng nhập, người dùng bị đẩy sang trang đăng nhập.</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Trường hợp thiếu material_id:</a:t>
            </a:r>
            <a:r>
              <a:rPr b="0" i="0" lang="en-US" sz="2400" u="none" cap="none" strike="noStrike">
                <a:solidFill>
                  <a:schemeClr val="dk1"/>
                </a:solidFill>
                <a:latin typeface="Calibri"/>
                <a:ea typeface="Calibri"/>
                <a:cs typeface="Calibri"/>
                <a:sym typeface="Calibri"/>
              </a:rPr>
              <a:t> Không truyền material_id.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1004 | Thiếu tham số material_id.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8545399017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1" name="Google Shape;81;g28545399017_0_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2" name="Google Shape;82;g28545399017_0_0"/>
          <p:cNvSpPr/>
          <p:nvPr/>
        </p:nvSpPr>
        <p:spPr>
          <a:xfrm>
            <a:off x="377317" y="800331"/>
            <a:ext cx="8766600" cy="584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Authentication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login, logout, signup, get_verify_code,</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check_verify_code, change_info_after_signup</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tài khoản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get_user_info, set_user_info,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lớp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create_class, </a:t>
            </a:r>
            <a:r>
              <a:rPr b="1" i="0" lang="en-US" sz="2200" u="none" cap="none" strike="noStrike">
                <a:solidFill>
                  <a:srgbClr val="0000FF"/>
                </a:solidFill>
                <a:latin typeface="Courier New"/>
                <a:ea typeface="Courier New"/>
                <a:cs typeface="Courier New"/>
                <a:sym typeface="Courier New"/>
              </a:rPr>
              <a:t>edit_class</a:t>
            </a:r>
            <a:r>
              <a:rPr b="0" i="0" lang="en-US" sz="2200" u="none" cap="none" strike="noStrike">
                <a:solidFill>
                  <a:schemeClr val="dk1"/>
                </a:solidFill>
                <a:latin typeface="Courier New"/>
                <a:ea typeface="Courier New"/>
                <a:cs typeface="Courier New"/>
                <a:sym typeface="Courier New"/>
              </a:rPr>
              <a:t>, delete_class, get_class_info, </a:t>
            </a:r>
            <a:r>
              <a:rPr b="1" i="0" lang="en-US" sz="2200" u="none" cap="none" strike="noStrike">
                <a:solidFill>
                  <a:srgbClr val="0000FF"/>
                </a:solidFill>
                <a:latin typeface="Courier New"/>
                <a:ea typeface="Courier New"/>
                <a:cs typeface="Courier New"/>
                <a:sym typeface="Courier New"/>
              </a:rPr>
              <a:t>get_class_list</a:t>
            </a:r>
            <a:r>
              <a:rPr b="0" i="0" lang="en-US" sz="2200" u="none" cap="none" strike="noStrike">
                <a:solidFill>
                  <a:schemeClr val="dk1"/>
                </a:solidFill>
                <a:latin typeface="Courier New"/>
                <a:ea typeface="Courier New"/>
                <a:cs typeface="Courier New"/>
                <a:sym typeface="Courier New"/>
              </a:rPr>
              <a: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bài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delete_material</a:t>
            </a:r>
            <a:endParaRPr i="1"/>
          </a:p>
        </p:txBody>
      </p:sp>
      <p:sp>
        <p:nvSpPr>
          <p:cNvPr id="502" name="Google Shape;502;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3" name="Google Shape;503;p30"/>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delete_material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04" name="Google Shape;504;p30"/>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3: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10" name="Google Shape;510;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1" name="Google Shape;511;p31"/>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12" name="Google Shape;512;p31"/>
          <p:cNvSpPr/>
          <p:nvPr/>
        </p:nvSpPr>
        <p:spPr>
          <a:xfrm flipH="1">
            <a:off x="300418" y="1678479"/>
            <a:ext cx="8543163"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API này cho phép giảng viên chỉnh sửa thông tin của một tài liệu học tập.</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material_id: ID của tài liệu cần chỉnh sửa.</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title (không bắt buộc): Tiêu đề mới của tài liệu.</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description (không bắt buộc): Mô tả mới cho tài liệu.</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file (không bắt buộc, dạng File): File tài liệu mới (PDF, Word, etc.)</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file_del (không bắt buộc): ID của file cần xóa.</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auto_accept (không bắt buộc): Tự động chấp nhận nếu tài liệu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18" name="Google Shape;518;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32"/>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20" name="Google Shape;520;p32"/>
          <p:cNvSpPr/>
          <p:nvPr/>
        </p:nvSpPr>
        <p:spPr>
          <a:xfrm flipH="1">
            <a:off x="370840" y="1733025"/>
            <a:ext cx="8402320" cy="193899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chỉnh sửa thành công: Thông báo thành công cùng với thông tin tài liệu đã chỉnh sửa.</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26" name="Google Shape;526;p3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7" name="Google Shape;527;p33"/>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28" name="Google Shape;528;p33"/>
          <p:cNvSpPr/>
          <p:nvPr/>
        </p:nvSpPr>
        <p:spPr>
          <a:xfrm>
            <a:off x="335280" y="1480017"/>
            <a:ext cx="8808720"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1. Trường hợp chỉnh sửa thành công</a:t>
            </a:r>
            <a:endParaRPr b="1"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Người dùng truyền đúng mã phiên đăng nhập, material_id, và các tham số khác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1000 | OK</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Thành công.</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Trả về: Thông tin tài liệu đã được chỉnh sửa.</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2. Sai mã phiên đăng nhập</a:t>
            </a:r>
            <a:endParaRPr b="1"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Mã phiên đăng nhập (token) không hợp lệ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9995 | Lỗi phiên đăng nhập</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Ứng dụng yêu cầu người dùng đăng nhập lại.</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34" name="Google Shape;534;p3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5" name="Google Shape;535;p34"/>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36" name="Google Shape;536;p34"/>
          <p:cNvSpPr/>
          <p:nvPr/>
        </p:nvSpPr>
        <p:spPr>
          <a:xfrm>
            <a:off x="538480" y="1708439"/>
            <a:ext cx="806704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3. Thiếu material_id</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Không truyền material_id trong yêu cầu.</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1004 | Thiếu tham số</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Thiếu material_id.</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4. material_id không tồn tại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material_id được truyền không tồn tại trong hệ thống.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9992 | Không tìm thấy</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Tài liệu không tồn tại.</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42" name="Google Shape;542;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3" name="Google Shape;543;p35"/>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44" name="Google Shape;544;p35"/>
          <p:cNvSpPr/>
          <p:nvPr/>
        </p:nvSpPr>
        <p:spPr>
          <a:xfrm>
            <a:off x="235077" y="1561525"/>
            <a:ext cx="8908923"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5. File mới không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File tải lên không hợp lệ (dung lượng quá lớn, định dạng không đúng).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1010 | Lỗi file</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File không hợp lệ.</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6. Thiếu quyền chỉnh sửa tài liệu</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Người dùng không có quyền chỉnh sửa tài liệu (không phải là giảng viên của lớp hoặc tài khoản bị giới hạn quyền).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1009 | Không đủ quyền</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Người dùng không có quyền chỉnh sửa tài liệu này.</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50" name="Google Shape;550;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1" name="Google Shape;551;p36"/>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52" name="Google Shape;552;p36"/>
          <p:cNvSpPr/>
          <p:nvPr/>
        </p:nvSpPr>
        <p:spPr>
          <a:xfrm>
            <a:off x="518160" y="1548250"/>
            <a:ext cx="8107680"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7. Chỉnh sửa với title trống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Người dùng truyền giá trị trống cho title khi chỉnh sửa.</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1006 | Tham số không hợp lệ</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Tiêu đề không được trống.</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8. Chỉnh sửa mà không thay đổi nội dung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Người dùng gửi yêu cầu chỉnh sửa nhưng không thay đổi bất kỳ thông tin nào của tài liệu (các tham số đều giống với giá trị hiện tại).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1012 | Không có thay đổi</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Không có thông tin nào được thay đổi.</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58" name="Google Shape;558;p3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37"/>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60" name="Google Shape;560;p37"/>
          <p:cNvSpPr/>
          <p:nvPr/>
        </p:nvSpPr>
        <p:spPr>
          <a:xfrm>
            <a:off x="250937" y="1655078"/>
            <a:ext cx="8673846" cy="230832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9. Chỉnh sửa với mô tả quá dài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Mô tả của tài liệu (description) vượt quá số ký tự cho phép.</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Mã trả về: 1013 | Mô tả quá dài</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Thông báo: Mô tả không được vượt quá giới hạn ký tự.</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edit_material</a:t>
            </a:r>
            <a:endParaRPr i="1"/>
          </a:p>
        </p:txBody>
      </p:sp>
      <p:sp>
        <p:nvSpPr>
          <p:cNvPr id="566" name="Google Shape;566;p3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7" name="Google Shape;567;p38"/>
          <p:cNvSpPr txBox="1"/>
          <p:nvPr/>
        </p:nvSpPr>
        <p:spPr>
          <a:xfrm>
            <a:off x="235077" y="994577"/>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edit_material</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568" name="Google Shape;568;p38"/>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4: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4" name="Google Shape;574;p39"/>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US" sz="4800">
                <a:solidFill>
                  <a:srgbClr val="C00000"/>
                </a:solidFill>
                <a:latin typeface="Lato"/>
                <a:ea typeface="Lato"/>
                <a:cs typeface="Lato"/>
                <a:sym typeface="Lato"/>
              </a:rPr>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8" name="Google Shape;88;p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4"/>
          <p:cNvSpPr/>
          <p:nvPr/>
        </p:nvSpPr>
        <p:spPr>
          <a:xfrm>
            <a:off x="359903" y="938879"/>
            <a:ext cx="8595360" cy="5509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5.Điểm danh</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take_attendance, get_attendance_record, set_attendance_status, get_attendance_list.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6.Xin phép nghỉ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request_absence, review_absence_request, get_absence_requests.</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7.Quản lý tài liệu học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upload_material, </a:t>
            </a:r>
            <a:r>
              <a:rPr b="1" i="0" lang="en-US" sz="2200" u="none" cap="none" strike="noStrike">
                <a:solidFill>
                  <a:srgbClr val="FF0000"/>
                </a:solidFill>
                <a:latin typeface="Courier New"/>
                <a:ea typeface="Courier New"/>
                <a:cs typeface="Courier New"/>
                <a:sym typeface="Courier New"/>
              </a:rPr>
              <a:t>edit_material</a:t>
            </a:r>
            <a:r>
              <a:rPr b="0" i="0" lang="en-US" sz="2200" u="none" cap="none" strike="noStrike">
                <a:solidFill>
                  <a:srgbClr val="FF0000"/>
                </a:solidFill>
                <a:latin typeface="Courier New"/>
                <a:ea typeface="Courier New"/>
                <a:cs typeface="Courier New"/>
                <a:sym typeface="Courier New"/>
              </a:rPr>
              <a:t>, </a:t>
            </a:r>
            <a:r>
              <a:rPr b="1" i="0" lang="en-US" sz="2200" u="none" cap="none" strike="noStrike">
                <a:solidFill>
                  <a:srgbClr val="FF0000"/>
                </a:solidFill>
                <a:latin typeface="Courier New"/>
                <a:ea typeface="Courier New"/>
                <a:cs typeface="Courier New"/>
                <a:sym typeface="Courier New"/>
              </a:rPr>
              <a:t>delete_material</a:t>
            </a:r>
            <a:r>
              <a:rPr b="0" i="0" lang="en-US" sz="2200" u="none" cap="none" strike="noStrike">
                <a:solidFill>
                  <a:srgbClr val="FF0000"/>
                </a:solidFill>
                <a:latin typeface="Courier New"/>
                <a:ea typeface="Courier New"/>
                <a:cs typeface="Courier New"/>
                <a:sym typeface="Courier New"/>
              </a:rPr>
              <a:t>, </a:t>
            </a:r>
            <a:r>
              <a:rPr b="1" i="0" lang="en-US" sz="2200" u="none" cap="none" strike="noStrike">
                <a:solidFill>
                  <a:srgbClr val="FF0000"/>
                </a:solidFill>
                <a:latin typeface="Courier New"/>
                <a:ea typeface="Courier New"/>
                <a:cs typeface="Courier New"/>
                <a:sym typeface="Courier New"/>
              </a:rPr>
              <a:t>get_material_info</a:t>
            </a:r>
            <a:r>
              <a:rPr b="0" i="0" lang="en-US" sz="2200" u="none" cap="none" strike="noStrike">
                <a:solidFill>
                  <a:srgbClr val="FF0000"/>
                </a:solidFill>
                <a:latin typeface="Courier New"/>
                <a:ea typeface="Courier New"/>
                <a:cs typeface="Courier New"/>
                <a:sym typeface="Courier New"/>
              </a:rPr>
              <a:t>, </a:t>
            </a:r>
            <a:r>
              <a:rPr b="1" i="0" lang="en-US" sz="2200" u="none" cap="none" strike="noStrike">
                <a:solidFill>
                  <a:srgbClr val="FF0000"/>
                </a:solidFill>
                <a:latin typeface="Courier New"/>
                <a:ea typeface="Courier New"/>
                <a:cs typeface="Courier New"/>
                <a:sym typeface="Courier New"/>
              </a:rPr>
              <a:t>get_material_list</a:t>
            </a:r>
            <a:r>
              <a:rPr b="0" i="0" lang="en-US" sz="22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8.Thông báo và giao tiếp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send_notification, get_notifications, mark_notification_as_read,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95" name="Google Shape;95;p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 name="Google Shape;96;p5"/>
          <p:cNvSpPr/>
          <p:nvPr/>
        </p:nvSpPr>
        <p:spPr>
          <a:xfrm>
            <a:off x="436102" y="1097339"/>
            <a:ext cx="7925578" cy="313932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9.Khảo sát và form</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create_survey, edit_survey, delete_survey, submit_survey, get_survey_responses.</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10.Hệ thống</a:t>
            </a:r>
            <a:r>
              <a:rPr b="0" i="0" lang="en-US"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check_new_version, set_dev_token, get_system_settings,change_password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03" name="Google Shape;103;p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Giao diện quản lý lớp học (tạo, sửa, xóa lớp học)</a:t>
            </a:r>
            <a:endParaRPr/>
          </a:p>
          <a:p>
            <a:pPr indent="-514350" lvl="0" marL="514350" rtl="0" algn="l">
              <a:lnSpc>
                <a:spcPct val="90000"/>
              </a:lnSpc>
              <a:spcBef>
                <a:spcPts val="1000"/>
              </a:spcBef>
              <a:spcAft>
                <a:spcPts val="0"/>
              </a:spcAft>
              <a:buClr>
                <a:schemeClr val="dk1"/>
              </a:buClr>
              <a:buSzPts val="2800"/>
              <a:buAutoNum type="arabicPeriod"/>
            </a:pPr>
            <a:r>
              <a:rPr lang="en-US"/>
              <a:t>API tạo bài tập và tải lên tài liệu học tập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10" name="Google Shape;110;p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US" u="sng"/>
              <a:t>Giao diện quản lý lớp học (tạo, sửa, xóa lớp học)</a:t>
            </a:r>
            <a:endParaRPr/>
          </a:p>
          <a:p>
            <a:pPr indent="-514350" lvl="0" marL="514350" rtl="0" algn="l">
              <a:lnSpc>
                <a:spcPct val="90000"/>
              </a:lnSpc>
              <a:spcBef>
                <a:spcPts val="1000"/>
              </a:spcBef>
              <a:spcAft>
                <a:spcPts val="0"/>
              </a:spcAft>
              <a:buClr>
                <a:schemeClr val="dk1"/>
              </a:buClr>
              <a:buSzPts val="2800"/>
              <a:buAutoNum type="arabicPeriod"/>
            </a:pPr>
            <a:r>
              <a:rPr lang="en-US"/>
              <a:t>API tạo bài tập và tải lên tài liệu học tập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117" name="Google Shape;117;p8"/>
          <p:cNvSpPr txBox="1"/>
          <p:nvPr/>
        </p:nvSpPr>
        <p:spPr>
          <a:xfrm>
            <a:off x="843656" y="130321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18" name="Google Shape;118;p8"/>
          <p:cNvPicPr preferRelativeResize="0"/>
          <p:nvPr/>
        </p:nvPicPr>
        <p:blipFill rotWithShape="1">
          <a:blip r:embed="rId3">
            <a:alphaModFix/>
          </a:blip>
          <a:srcRect b="7789" l="27773" r="28467" t="9550"/>
          <a:stretch/>
        </p:blipFill>
        <p:spPr>
          <a:xfrm>
            <a:off x="696975" y="1156208"/>
            <a:ext cx="2560321" cy="4836160"/>
          </a:xfrm>
          <a:prstGeom prst="rect">
            <a:avLst/>
          </a:prstGeom>
          <a:noFill/>
          <a:ln>
            <a:noFill/>
          </a:ln>
        </p:spPr>
      </p:pic>
      <p:pic>
        <p:nvPicPr>
          <p:cNvPr descr="eHUST by Hung Nguyen" id="119" name="Google Shape;119;p8"/>
          <p:cNvPicPr preferRelativeResize="0"/>
          <p:nvPr/>
        </p:nvPicPr>
        <p:blipFill rotWithShape="1">
          <a:blip r:embed="rId4">
            <a:alphaModFix/>
          </a:blip>
          <a:srcRect b="70091" l="23758" r="26133" t="20320"/>
          <a:stretch/>
        </p:blipFill>
        <p:spPr>
          <a:xfrm>
            <a:off x="1580891" y="1556938"/>
            <a:ext cx="796930" cy="270956"/>
          </a:xfrm>
          <a:prstGeom prst="rect">
            <a:avLst/>
          </a:prstGeom>
          <a:noFill/>
          <a:ln>
            <a:noFill/>
          </a:ln>
        </p:spPr>
      </p:pic>
      <p:sp>
        <p:nvSpPr>
          <p:cNvPr id="120" name="Google Shape;120;p8"/>
          <p:cNvSpPr txBox="1"/>
          <p:nvPr/>
        </p:nvSpPr>
        <p:spPr>
          <a:xfrm>
            <a:off x="1093211" y="2344647"/>
            <a:ext cx="975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sz="1100">
              <a:solidFill>
                <a:srgbClr val="C00000"/>
              </a:solidFill>
              <a:latin typeface="Calibri"/>
              <a:ea typeface="Calibri"/>
              <a:cs typeface="Calibri"/>
              <a:sym typeface="Calibri"/>
            </a:endParaRPr>
          </a:p>
        </p:txBody>
      </p:sp>
      <p:sp>
        <p:nvSpPr>
          <p:cNvPr id="121" name="Google Shape;121;p8"/>
          <p:cNvSpPr/>
          <p:nvPr/>
        </p:nvSpPr>
        <p:spPr>
          <a:xfrm>
            <a:off x="2129212" y="233448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Tìm kiếm</a:t>
            </a:r>
            <a:endParaRPr b="1" i="1" sz="1100">
              <a:solidFill>
                <a:schemeClr val="lt1"/>
              </a:solidFill>
              <a:latin typeface="Calibri"/>
              <a:ea typeface="Calibri"/>
              <a:cs typeface="Calibri"/>
              <a:sym typeface="Calibri"/>
            </a:endParaRPr>
          </a:p>
        </p:txBody>
      </p:sp>
      <p:graphicFrame>
        <p:nvGraphicFramePr>
          <p:cNvPr id="122" name="Google Shape;122;p8"/>
          <p:cNvGraphicFramePr/>
          <p:nvPr/>
        </p:nvGraphicFramePr>
        <p:xfrm>
          <a:off x="1144016" y="2730022"/>
          <a:ext cx="3000000" cy="3000000"/>
        </p:xfrm>
        <a:graphic>
          <a:graphicData uri="http://schemas.openxmlformats.org/drawingml/2006/table">
            <a:tbl>
              <a:tblPr bandRow="1" firstRow="1">
                <a:noFill/>
                <a:tableStyleId>{38EC1EA2-AC29-4CFA-AB01-DE7DFC75B8E4}</a:tableStyleId>
              </a:tblPr>
              <a:tblGrid>
                <a:gridCol w="375925"/>
                <a:gridCol w="640075"/>
                <a:gridCol w="701025"/>
              </a:tblGrid>
              <a:tr h="475775">
                <a:tc>
                  <a:txBody>
                    <a:bodyPr/>
                    <a:lstStyle/>
                    <a:p>
                      <a:pPr indent="0" lvl="0" marL="0" marR="0" rtl="0" algn="l">
                        <a:spcBef>
                          <a:spcPts val="0"/>
                        </a:spcBef>
                        <a:spcAft>
                          <a:spcPts val="0"/>
                        </a:spcAft>
                        <a:buNone/>
                      </a:pPr>
                      <a:r>
                        <a:rPr b="0" lang="en-US" sz="1100" u="none" cap="none" strike="noStrike">
                          <a:solidFill>
                            <a:schemeClr val="lt1"/>
                          </a:solidFill>
                          <a:latin typeface="Calibri"/>
                          <a:ea typeface="Calibri"/>
                          <a:cs typeface="Calibri"/>
                          <a:sym typeface="Calibri"/>
                        </a:rPr>
                        <a:t>Mã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 kèm</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Tên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r>
            </a:tbl>
          </a:graphicData>
        </a:graphic>
      </p:graphicFrame>
      <p:sp>
        <p:nvSpPr>
          <p:cNvPr id="123" name="Google Shape;123;p8"/>
          <p:cNvSpPr/>
          <p:nvPr/>
        </p:nvSpPr>
        <p:spPr>
          <a:xfrm>
            <a:off x="1150998" y="2666632"/>
            <a:ext cx="1710053" cy="45719"/>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8"/>
          <p:cNvSpPr/>
          <p:nvPr/>
        </p:nvSpPr>
        <p:spPr>
          <a:xfrm flipH="1" rot="10800000">
            <a:off x="1199635" y="267973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8"/>
          <p:cNvSpPr txBox="1"/>
          <p:nvPr/>
        </p:nvSpPr>
        <p:spPr>
          <a:xfrm>
            <a:off x="1150998" y="3286760"/>
            <a:ext cx="1710053" cy="118872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8"/>
          <p:cNvSpPr/>
          <p:nvPr/>
        </p:nvSpPr>
        <p:spPr>
          <a:xfrm>
            <a:off x="2084498" y="452220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Chỉnh sửa</a:t>
            </a:r>
            <a:endParaRPr b="1" i="1" sz="1100">
              <a:solidFill>
                <a:schemeClr val="lt1"/>
              </a:solidFill>
              <a:latin typeface="Calibri"/>
              <a:ea typeface="Calibri"/>
              <a:cs typeface="Calibri"/>
              <a:sym typeface="Calibri"/>
            </a:endParaRPr>
          </a:p>
        </p:txBody>
      </p:sp>
      <p:sp>
        <p:nvSpPr>
          <p:cNvPr id="127" name="Google Shape;127;p8"/>
          <p:cNvSpPr txBox="1"/>
          <p:nvPr/>
        </p:nvSpPr>
        <p:spPr>
          <a:xfrm>
            <a:off x="1126163" y="525325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128" name="Google Shape;128;p8"/>
          <p:cNvCxnSpPr/>
          <p:nvPr/>
        </p:nvCxnSpPr>
        <p:spPr>
          <a:xfrm rot="10800000">
            <a:off x="1033775" y="168440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29" name="Google Shape;129;p8"/>
          <p:cNvSpPr txBox="1"/>
          <p:nvPr/>
        </p:nvSpPr>
        <p:spPr>
          <a:xfrm>
            <a:off x="-308865" y="1813159"/>
            <a:ext cx="457200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CLASS MANAGEMENT</a:t>
            </a:r>
            <a:endParaRPr/>
          </a:p>
        </p:txBody>
      </p:sp>
      <p:sp>
        <p:nvSpPr>
          <p:cNvPr id="130" name="Google Shape;130;p8"/>
          <p:cNvSpPr/>
          <p:nvPr/>
        </p:nvSpPr>
        <p:spPr>
          <a:xfrm>
            <a:off x="1150107" y="452323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131" name="Google Shape;131;p8"/>
          <p:cNvSpPr txBox="1"/>
          <p:nvPr/>
        </p:nvSpPr>
        <p:spPr>
          <a:xfrm>
            <a:off x="3704337" y="2358603"/>
            <a:ext cx="495651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Giao diện quản lý lớp học của giảng viên nhìn chung có sự tương đồng so với giao diện đăng ký lớp học của sinh viên nhưng có một số điểm khác biệt về các buttons và chức năng của chúng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1. Giao diện quản lý lớp học của giảng viên</a:t>
            </a:r>
            <a:endParaRPr/>
          </a:p>
        </p:txBody>
      </p:sp>
      <p:sp>
        <p:nvSpPr>
          <p:cNvPr id="138" name="Google Shape;138;p9"/>
          <p:cNvSpPr txBox="1"/>
          <p:nvPr/>
        </p:nvSpPr>
        <p:spPr>
          <a:xfrm>
            <a:off x="3312536" y="1374338"/>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39" name="Google Shape;139;p9"/>
          <p:cNvPicPr preferRelativeResize="0"/>
          <p:nvPr/>
        </p:nvPicPr>
        <p:blipFill rotWithShape="1">
          <a:blip r:embed="rId3">
            <a:alphaModFix/>
          </a:blip>
          <a:srcRect b="7789" l="27773" r="28467" t="9550"/>
          <a:stretch/>
        </p:blipFill>
        <p:spPr>
          <a:xfrm>
            <a:off x="3165855" y="1227328"/>
            <a:ext cx="2560321" cy="4836160"/>
          </a:xfrm>
          <a:prstGeom prst="rect">
            <a:avLst/>
          </a:prstGeom>
          <a:noFill/>
          <a:ln>
            <a:noFill/>
          </a:ln>
        </p:spPr>
      </p:pic>
      <p:pic>
        <p:nvPicPr>
          <p:cNvPr descr="eHUST by Hung Nguyen" id="140" name="Google Shape;140;p9"/>
          <p:cNvPicPr preferRelativeResize="0"/>
          <p:nvPr/>
        </p:nvPicPr>
        <p:blipFill rotWithShape="1">
          <a:blip r:embed="rId4">
            <a:alphaModFix/>
          </a:blip>
          <a:srcRect b="70091" l="23758" r="26133" t="20320"/>
          <a:stretch/>
        </p:blipFill>
        <p:spPr>
          <a:xfrm>
            <a:off x="4049771" y="1628058"/>
            <a:ext cx="796930" cy="270956"/>
          </a:xfrm>
          <a:prstGeom prst="rect">
            <a:avLst/>
          </a:prstGeom>
          <a:noFill/>
          <a:ln>
            <a:noFill/>
          </a:ln>
        </p:spPr>
      </p:pic>
      <p:sp>
        <p:nvSpPr>
          <p:cNvPr id="141" name="Google Shape;141;p9"/>
          <p:cNvSpPr txBox="1"/>
          <p:nvPr/>
        </p:nvSpPr>
        <p:spPr>
          <a:xfrm>
            <a:off x="3562091" y="2415767"/>
            <a:ext cx="975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Mã lớp</a:t>
            </a:r>
            <a:endParaRPr sz="1100">
              <a:solidFill>
                <a:srgbClr val="C00000"/>
              </a:solidFill>
              <a:latin typeface="Calibri"/>
              <a:ea typeface="Calibri"/>
              <a:cs typeface="Calibri"/>
              <a:sym typeface="Calibri"/>
            </a:endParaRPr>
          </a:p>
        </p:txBody>
      </p:sp>
      <p:sp>
        <p:nvSpPr>
          <p:cNvPr id="142" name="Google Shape;142;p9"/>
          <p:cNvSpPr/>
          <p:nvPr/>
        </p:nvSpPr>
        <p:spPr>
          <a:xfrm>
            <a:off x="4598092" y="240560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Tìm kiếm</a:t>
            </a:r>
            <a:endParaRPr b="1" i="1" sz="1100">
              <a:solidFill>
                <a:schemeClr val="lt1"/>
              </a:solidFill>
              <a:latin typeface="Calibri"/>
              <a:ea typeface="Calibri"/>
              <a:cs typeface="Calibri"/>
              <a:sym typeface="Calibri"/>
            </a:endParaRPr>
          </a:p>
        </p:txBody>
      </p:sp>
      <p:graphicFrame>
        <p:nvGraphicFramePr>
          <p:cNvPr id="143" name="Google Shape;143;p9"/>
          <p:cNvGraphicFramePr/>
          <p:nvPr/>
        </p:nvGraphicFramePr>
        <p:xfrm>
          <a:off x="3612896" y="2801142"/>
          <a:ext cx="3000000" cy="3000000"/>
        </p:xfrm>
        <a:graphic>
          <a:graphicData uri="http://schemas.openxmlformats.org/drawingml/2006/table">
            <a:tbl>
              <a:tblPr bandRow="1" firstRow="1">
                <a:noFill/>
                <a:tableStyleId>{38EC1EA2-AC29-4CFA-AB01-DE7DFC75B8E4}</a:tableStyleId>
              </a:tblPr>
              <a:tblGrid>
                <a:gridCol w="375925"/>
                <a:gridCol w="640075"/>
                <a:gridCol w="701025"/>
              </a:tblGrid>
              <a:tr h="475775">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Mã lớp kèm</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b="0" lang="en-US" sz="1100">
                          <a:solidFill>
                            <a:schemeClr val="lt1"/>
                          </a:solidFill>
                          <a:latin typeface="Calibri"/>
                          <a:ea typeface="Calibri"/>
                          <a:cs typeface="Calibri"/>
                          <a:sym typeface="Calibri"/>
                        </a:rPr>
                        <a:t>Tên lớp</a:t>
                      </a:r>
                      <a:endParaRPr b="0" sz="1100">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00000"/>
                    </a:solidFill>
                  </a:tcPr>
                </a:tc>
              </a:tr>
            </a:tbl>
          </a:graphicData>
        </a:graphic>
      </p:graphicFrame>
      <p:sp>
        <p:nvSpPr>
          <p:cNvPr id="144" name="Google Shape;144;p9"/>
          <p:cNvSpPr/>
          <p:nvPr/>
        </p:nvSpPr>
        <p:spPr>
          <a:xfrm>
            <a:off x="3619878" y="2737752"/>
            <a:ext cx="1710053" cy="45719"/>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9"/>
          <p:cNvSpPr/>
          <p:nvPr/>
        </p:nvSpPr>
        <p:spPr>
          <a:xfrm flipH="1" rot="10800000">
            <a:off x="3668515" y="2750856"/>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9"/>
          <p:cNvSpPr txBox="1"/>
          <p:nvPr/>
        </p:nvSpPr>
        <p:spPr>
          <a:xfrm>
            <a:off x="3619878" y="3357880"/>
            <a:ext cx="1710053" cy="118872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9"/>
          <p:cNvSpPr/>
          <p:nvPr/>
        </p:nvSpPr>
        <p:spPr>
          <a:xfrm>
            <a:off x="4553378" y="4593327"/>
            <a:ext cx="78264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Chỉnh sửa</a:t>
            </a:r>
            <a:endParaRPr b="1" i="1" sz="1100">
              <a:solidFill>
                <a:schemeClr val="lt1"/>
              </a:solidFill>
              <a:latin typeface="Calibri"/>
              <a:ea typeface="Calibri"/>
              <a:cs typeface="Calibri"/>
              <a:sym typeface="Calibri"/>
            </a:endParaRPr>
          </a:p>
        </p:txBody>
      </p:sp>
      <p:sp>
        <p:nvSpPr>
          <p:cNvPr id="148" name="Google Shape;148;p9"/>
          <p:cNvSpPr txBox="1"/>
          <p:nvPr/>
        </p:nvSpPr>
        <p:spPr>
          <a:xfrm>
            <a:off x="3595043" y="5324377"/>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u="sng">
                <a:solidFill>
                  <a:srgbClr val="C00000"/>
                </a:solidFill>
                <a:latin typeface="Calibri"/>
                <a:ea typeface="Calibri"/>
                <a:cs typeface="Calibri"/>
                <a:sym typeface="Calibri"/>
              </a:rPr>
              <a:t>Thông tin danh sách các lớp mở</a:t>
            </a:r>
            <a:endParaRPr b="1" i="1" sz="1000" u="sng">
              <a:solidFill>
                <a:srgbClr val="C00000"/>
              </a:solidFill>
              <a:latin typeface="Calibri"/>
              <a:ea typeface="Calibri"/>
              <a:cs typeface="Calibri"/>
              <a:sym typeface="Calibri"/>
            </a:endParaRPr>
          </a:p>
        </p:txBody>
      </p:sp>
      <p:cxnSp>
        <p:nvCxnSpPr>
          <p:cNvPr id="149" name="Google Shape;149;p9"/>
          <p:cNvCxnSpPr/>
          <p:nvPr/>
        </p:nvCxnSpPr>
        <p:spPr>
          <a:xfrm rot="10800000">
            <a:off x="3502655" y="1755520"/>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50" name="Google Shape;150;p9"/>
          <p:cNvSpPr txBox="1"/>
          <p:nvPr/>
        </p:nvSpPr>
        <p:spPr>
          <a:xfrm>
            <a:off x="3448300" y="1855415"/>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CLASS MANAGEMENT</a:t>
            </a:r>
            <a:endParaRPr/>
          </a:p>
        </p:txBody>
      </p:sp>
      <p:sp>
        <p:nvSpPr>
          <p:cNvPr id="151" name="Google Shape;151;p9"/>
          <p:cNvSpPr/>
          <p:nvPr/>
        </p:nvSpPr>
        <p:spPr>
          <a:xfrm>
            <a:off x="3618987" y="459435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Tạo lớp học </a:t>
            </a:r>
            <a:endParaRPr/>
          </a:p>
        </p:txBody>
      </p:sp>
      <p:sp>
        <p:nvSpPr>
          <p:cNvPr id="152" name="Google Shape;152;p9"/>
          <p:cNvSpPr txBox="1"/>
          <p:nvPr/>
        </p:nvSpPr>
        <p:spPr>
          <a:xfrm>
            <a:off x="6098280" y="1577076"/>
            <a:ext cx="275336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Nút đăng ký được thay thế bằng nút tiềm kiếm để giảng viên có thể dễ dàng tìm kiếm được lớp cần chỉnh sửa bằng cách nhập mã lớp</a:t>
            </a:r>
            <a:endParaRPr sz="2000">
              <a:solidFill>
                <a:schemeClr val="dk1"/>
              </a:solidFill>
              <a:latin typeface="Calibri"/>
              <a:ea typeface="Calibri"/>
              <a:cs typeface="Calibri"/>
              <a:sym typeface="Calibri"/>
            </a:endParaRPr>
          </a:p>
        </p:txBody>
      </p:sp>
      <p:cxnSp>
        <p:nvCxnSpPr>
          <p:cNvPr id="153" name="Google Shape;153;p9"/>
          <p:cNvCxnSpPr/>
          <p:nvPr/>
        </p:nvCxnSpPr>
        <p:spPr>
          <a:xfrm flipH="1" rot="10800000">
            <a:off x="5494525" y="2359771"/>
            <a:ext cx="603755" cy="186801"/>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