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9144000"/>
  <p:notesSz cx="6858000" cy="9144000"/>
  <p:embeddedFontLs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jrq/C9rBzPRWpqaEulx0vDAt8F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Lato-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Lato-italic.fntdata"/><Relationship Id="rId21" Type="http://schemas.openxmlformats.org/officeDocument/2006/relationships/slide" Target="slides/slide17.xml"/><Relationship Id="rId43" Type="http://schemas.openxmlformats.org/officeDocument/2006/relationships/font" Target="fonts/Lato-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543650bc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8543650bc9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543650bc9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8543650bc9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543650bc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8543650bc9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48"/>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48"/>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4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4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48"/>
          <p:cNvSpPr txBox="1"/>
          <p:nvPr>
            <p:ph idx="1" type="body"/>
          </p:nvPr>
        </p:nvSpPr>
        <p:spPr>
          <a:xfrm>
            <a:off x="234950" y="1164920"/>
            <a:ext cx="8674100" cy="493107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40"/>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40"/>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4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41"/>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41"/>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41"/>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41"/>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4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2"/>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2"/>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42"/>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42"/>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4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3"/>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43"/>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4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35" name="Shape 3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45"/>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45"/>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4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45"/>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45"/>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4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4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46"/>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46"/>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46"/>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46"/>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4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1F3864"/>
                </a:solidFill>
                <a:latin typeface="Lato"/>
                <a:ea typeface="Lato"/>
                <a:cs typeface="Lato"/>
                <a:sym typeface="Lato"/>
              </a:defRPr>
            </a:lvl1pPr>
            <a:lvl2pPr indent="0" lvl="1" marL="0" marR="0" rtl="0" algn="r">
              <a:spcBef>
                <a:spcPts val="0"/>
              </a:spcBef>
              <a:buNone/>
              <a:defRPr b="1" sz="1200">
                <a:solidFill>
                  <a:srgbClr val="1F3864"/>
                </a:solidFill>
                <a:latin typeface="Lato"/>
                <a:ea typeface="Lato"/>
                <a:cs typeface="Lato"/>
                <a:sym typeface="Lato"/>
              </a:defRPr>
            </a:lvl2pPr>
            <a:lvl3pPr indent="0" lvl="2" marL="0" marR="0" rtl="0" algn="r">
              <a:spcBef>
                <a:spcPts val="0"/>
              </a:spcBef>
              <a:buNone/>
              <a:defRPr b="1" sz="1200">
                <a:solidFill>
                  <a:srgbClr val="1F3864"/>
                </a:solidFill>
                <a:latin typeface="Lato"/>
                <a:ea typeface="Lato"/>
                <a:cs typeface="Lato"/>
                <a:sym typeface="Lato"/>
              </a:defRPr>
            </a:lvl3pPr>
            <a:lvl4pPr indent="0" lvl="3" marL="0" marR="0" rtl="0" algn="r">
              <a:spcBef>
                <a:spcPts val="0"/>
              </a:spcBef>
              <a:buNone/>
              <a:defRPr b="1" sz="1200">
                <a:solidFill>
                  <a:srgbClr val="1F3864"/>
                </a:solidFill>
                <a:latin typeface="Lato"/>
                <a:ea typeface="Lato"/>
                <a:cs typeface="Lato"/>
                <a:sym typeface="Lato"/>
              </a:defRPr>
            </a:lvl4pPr>
            <a:lvl5pPr indent="0" lvl="4" marL="0" marR="0" rtl="0" algn="r">
              <a:spcBef>
                <a:spcPts val="0"/>
              </a:spcBef>
              <a:buNone/>
              <a:defRPr b="1" sz="1200">
                <a:solidFill>
                  <a:srgbClr val="1F3864"/>
                </a:solidFill>
                <a:latin typeface="Lato"/>
                <a:ea typeface="Lato"/>
                <a:cs typeface="Lato"/>
                <a:sym typeface="Lato"/>
              </a:defRPr>
            </a:lvl5pPr>
            <a:lvl6pPr indent="0" lvl="5" marL="0" marR="0" rtl="0" algn="r">
              <a:spcBef>
                <a:spcPts val="0"/>
              </a:spcBef>
              <a:buNone/>
              <a:defRPr b="1" sz="1200">
                <a:solidFill>
                  <a:srgbClr val="1F3864"/>
                </a:solidFill>
                <a:latin typeface="Lato"/>
                <a:ea typeface="Lato"/>
                <a:cs typeface="Lato"/>
                <a:sym typeface="Lato"/>
              </a:defRPr>
            </a:lvl6pPr>
            <a:lvl7pPr indent="0" lvl="6" marL="0" marR="0" rtl="0" algn="r">
              <a:spcBef>
                <a:spcPts val="0"/>
              </a:spcBef>
              <a:buNone/>
              <a:defRPr b="1" sz="1200">
                <a:solidFill>
                  <a:srgbClr val="1F3864"/>
                </a:solidFill>
                <a:latin typeface="Lato"/>
                <a:ea typeface="Lato"/>
                <a:cs typeface="Lato"/>
                <a:sym typeface="Lato"/>
              </a:defRPr>
            </a:lvl7pPr>
            <a:lvl8pPr indent="0" lvl="7" marL="0" marR="0" rtl="0" algn="r">
              <a:spcBef>
                <a:spcPts val="0"/>
              </a:spcBef>
              <a:buNone/>
              <a:defRPr b="1" sz="1200">
                <a:solidFill>
                  <a:srgbClr val="1F3864"/>
                </a:solidFill>
                <a:latin typeface="Lato"/>
                <a:ea typeface="Lato"/>
                <a:cs typeface="Lato"/>
                <a:sym typeface="Lato"/>
              </a:defRPr>
            </a:lvl8pPr>
            <a:lvl9pPr indent="0" lvl="8" marL="0" marR="0" rtl="0" algn="r">
              <a:spcBef>
                <a:spcPts val="0"/>
              </a:spcBef>
              <a:buNone/>
              <a:defRPr b="1" sz="1200">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47"/>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47"/>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4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4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47"/>
          <p:cNvSpPr txBox="1"/>
          <p:nvPr>
            <p:ph idx="1" type="body"/>
          </p:nvPr>
        </p:nvSpPr>
        <p:spPr>
          <a:xfrm>
            <a:off x="234950" y="1227550"/>
            <a:ext cx="8674100" cy="486844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
          <p:cNvPicPr preferRelativeResize="0"/>
          <p:nvPr/>
        </p:nvPicPr>
        <p:blipFill rotWithShape="1">
          <a:blip r:embed="rId3">
            <a:alphaModFix/>
          </a:blip>
          <a:srcRect b="0" l="0" r="0" t="0"/>
          <a:stretch/>
        </p:blipFill>
        <p:spPr>
          <a:xfrm>
            <a:off x="413012" y="398419"/>
            <a:ext cx="2037225" cy="611594"/>
          </a:xfrm>
          <a:prstGeom prst="rect">
            <a:avLst/>
          </a:prstGeom>
          <a:noFill/>
          <a:ln>
            <a:noFill/>
          </a:ln>
        </p:spPr>
      </p:pic>
      <p:sp>
        <p:nvSpPr>
          <p:cNvPr id="67" name="Google Shape;67;p1"/>
          <p:cNvSpPr txBox="1"/>
          <p:nvPr/>
        </p:nvSpPr>
        <p:spPr>
          <a:xfrm>
            <a:off x="413012" y="2076196"/>
            <a:ext cx="7342482" cy="8487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3600"/>
              <a:buFont typeface="Lato"/>
              <a:buNone/>
            </a:pPr>
            <a:r>
              <a:rPr b="1" i="0" lang="en-US" sz="3600" u="none" cap="none" strike="noStrike">
                <a:solidFill>
                  <a:srgbClr val="C00000"/>
                </a:solidFill>
                <a:latin typeface="Lato"/>
                <a:ea typeface="Lato"/>
                <a:cs typeface="Lato"/>
                <a:sym typeface="Lato"/>
              </a:rPr>
              <a:t>KẾ HOẠCH LÀM VIỆC </a:t>
            </a:r>
            <a:endParaRPr/>
          </a:p>
        </p:txBody>
      </p:sp>
      <p:sp>
        <p:nvSpPr>
          <p:cNvPr id="68" name="Google Shape;68;p1"/>
          <p:cNvSpPr txBox="1"/>
          <p:nvPr/>
        </p:nvSpPr>
        <p:spPr>
          <a:xfrm>
            <a:off x="1801518" y="3084220"/>
            <a:ext cx="7342482" cy="84879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7200"/>
              <a:buFont typeface="Lato"/>
              <a:buNone/>
            </a:pPr>
            <a:r>
              <a:rPr b="1" i="0" lang="en-US" sz="7200" u="none" cap="none" strike="noStrike">
                <a:solidFill>
                  <a:srgbClr val="C00000"/>
                </a:solidFill>
                <a:latin typeface="Lato"/>
                <a:ea typeface="Lato"/>
                <a:cs typeface="Lato"/>
                <a:sym typeface="Lato"/>
              </a:rPr>
              <a:t>TUẦN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4" name="Google Shape;164;p1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GIAO DIỆN KIỂM TRA VÀ KHẢO SÁT</a:t>
            </a:r>
            <a:endParaRPr/>
          </a:p>
        </p:txBody>
      </p:sp>
      <p:sp>
        <p:nvSpPr>
          <p:cNvPr id="165" name="Google Shape;165;p10"/>
          <p:cNvSpPr txBox="1"/>
          <p:nvPr/>
        </p:nvSpPr>
        <p:spPr>
          <a:xfrm>
            <a:off x="3312536" y="159571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166" name="Google Shape;166;p10"/>
          <p:cNvPicPr preferRelativeResize="0"/>
          <p:nvPr/>
        </p:nvPicPr>
        <p:blipFill rotWithShape="1">
          <a:blip r:embed="rId3">
            <a:alphaModFix/>
          </a:blip>
          <a:srcRect b="7789" l="27773" r="28467" t="9550"/>
          <a:stretch/>
        </p:blipFill>
        <p:spPr>
          <a:xfrm>
            <a:off x="3165855" y="1429453"/>
            <a:ext cx="2560321" cy="4836160"/>
          </a:xfrm>
          <a:prstGeom prst="rect">
            <a:avLst/>
          </a:prstGeom>
          <a:noFill/>
          <a:ln>
            <a:noFill/>
          </a:ln>
        </p:spPr>
      </p:pic>
      <p:pic>
        <p:nvPicPr>
          <p:cNvPr descr="eHUST by Hung Nguyen" id="167" name="Google Shape;167;p10"/>
          <p:cNvPicPr preferRelativeResize="0"/>
          <p:nvPr/>
        </p:nvPicPr>
        <p:blipFill rotWithShape="1">
          <a:blip r:embed="rId4">
            <a:alphaModFix/>
          </a:blip>
          <a:srcRect b="70091" l="23758" r="26133" t="20320"/>
          <a:stretch/>
        </p:blipFill>
        <p:spPr>
          <a:xfrm>
            <a:off x="4049771" y="1830183"/>
            <a:ext cx="796930" cy="270956"/>
          </a:xfrm>
          <a:prstGeom prst="rect">
            <a:avLst/>
          </a:prstGeom>
          <a:noFill/>
          <a:ln>
            <a:noFill/>
          </a:ln>
        </p:spPr>
      </p:pic>
      <p:sp>
        <p:nvSpPr>
          <p:cNvPr id="168" name="Google Shape;168;p10"/>
          <p:cNvSpPr txBox="1"/>
          <p:nvPr/>
        </p:nvSpPr>
        <p:spPr>
          <a:xfrm>
            <a:off x="3562091" y="261789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Tên bài kiểm tra*</a:t>
            </a:r>
            <a:endParaRPr/>
          </a:p>
        </p:txBody>
      </p:sp>
      <p:sp>
        <p:nvSpPr>
          <p:cNvPr id="169" name="Google Shape;169;p10"/>
          <p:cNvSpPr/>
          <p:nvPr/>
        </p:nvSpPr>
        <p:spPr>
          <a:xfrm flipH="1" rot="10800000">
            <a:off x="3668515" y="295298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70" name="Google Shape;170;p10"/>
          <p:cNvCxnSpPr/>
          <p:nvPr/>
        </p:nvCxnSpPr>
        <p:spPr>
          <a:xfrm rot="10800000">
            <a:off x="3502655" y="195764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171" name="Google Shape;171;p10"/>
          <p:cNvSpPr txBox="1"/>
          <p:nvPr/>
        </p:nvSpPr>
        <p:spPr>
          <a:xfrm>
            <a:off x="3448300" y="205754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CREATE SURVEY</a:t>
            </a:r>
            <a:endParaRPr/>
          </a:p>
        </p:txBody>
      </p:sp>
      <p:sp>
        <p:nvSpPr>
          <p:cNvPr id="172" name="Google Shape;172;p10"/>
          <p:cNvSpPr/>
          <p:nvPr/>
        </p:nvSpPr>
        <p:spPr>
          <a:xfrm>
            <a:off x="4026198" y="517310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173" name="Google Shape;173;p10"/>
          <p:cNvSpPr txBox="1"/>
          <p:nvPr/>
        </p:nvSpPr>
        <p:spPr>
          <a:xfrm>
            <a:off x="3576072" y="2982096"/>
            <a:ext cx="1807460" cy="1107996"/>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Mô tả </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174" name="Google Shape;174;p10"/>
          <p:cNvSpPr txBox="1"/>
          <p:nvPr/>
        </p:nvSpPr>
        <p:spPr>
          <a:xfrm>
            <a:off x="3548110" y="4802457"/>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Bắt đầu</a:t>
            </a:r>
            <a:endParaRPr sz="1100">
              <a:solidFill>
                <a:srgbClr val="C00000"/>
              </a:solidFill>
              <a:latin typeface="Calibri"/>
              <a:ea typeface="Calibri"/>
              <a:cs typeface="Calibri"/>
              <a:sym typeface="Calibri"/>
            </a:endParaRPr>
          </a:p>
        </p:txBody>
      </p:sp>
      <p:sp>
        <p:nvSpPr>
          <p:cNvPr id="175" name="Google Shape;175;p10"/>
          <p:cNvSpPr txBox="1"/>
          <p:nvPr/>
        </p:nvSpPr>
        <p:spPr>
          <a:xfrm>
            <a:off x="4572000" y="4799872"/>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Kết thúc</a:t>
            </a:r>
            <a:endParaRPr sz="1100">
              <a:solidFill>
                <a:srgbClr val="C00000"/>
              </a:solidFill>
              <a:latin typeface="Calibri"/>
              <a:ea typeface="Calibri"/>
              <a:cs typeface="Calibri"/>
              <a:sym typeface="Calibri"/>
            </a:endParaRPr>
          </a:p>
        </p:txBody>
      </p:sp>
      <p:sp>
        <p:nvSpPr>
          <p:cNvPr id="176" name="Google Shape;176;p10"/>
          <p:cNvSpPr/>
          <p:nvPr/>
        </p:nvSpPr>
        <p:spPr>
          <a:xfrm rot="10800000">
            <a:off x="5276084" y="490544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10"/>
          <p:cNvSpPr/>
          <p:nvPr/>
        </p:nvSpPr>
        <p:spPr>
          <a:xfrm rot="10800000">
            <a:off x="4352730" y="491359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10"/>
          <p:cNvSpPr txBox="1"/>
          <p:nvPr/>
        </p:nvSpPr>
        <p:spPr>
          <a:xfrm>
            <a:off x="4256220" y="4125862"/>
            <a:ext cx="44435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Hoặc</a:t>
            </a:r>
            <a:endParaRPr b="1" i="1" sz="1000">
              <a:solidFill>
                <a:srgbClr val="C00000"/>
              </a:solidFill>
              <a:latin typeface="Calibri"/>
              <a:ea typeface="Calibri"/>
              <a:cs typeface="Calibri"/>
              <a:sym typeface="Calibri"/>
            </a:endParaRPr>
          </a:p>
        </p:txBody>
      </p:sp>
      <p:sp>
        <p:nvSpPr>
          <p:cNvPr id="179" name="Google Shape;179;p10"/>
          <p:cNvSpPr/>
          <p:nvPr/>
        </p:nvSpPr>
        <p:spPr>
          <a:xfrm>
            <a:off x="3793199" y="4367753"/>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tài liệu lên</a:t>
            </a:r>
            <a:endParaRPr b="1" i="1" sz="1100">
              <a:solidFill>
                <a:schemeClr val="lt1"/>
              </a:solidFill>
              <a:latin typeface="Calibri"/>
              <a:ea typeface="Calibri"/>
              <a:cs typeface="Calibri"/>
              <a:sym typeface="Calibri"/>
            </a:endParaRPr>
          </a:p>
        </p:txBody>
      </p:sp>
      <p:sp>
        <p:nvSpPr>
          <p:cNvPr id="180" name="Google Shape;180;p10"/>
          <p:cNvSpPr/>
          <p:nvPr/>
        </p:nvSpPr>
        <p:spPr>
          <a:xfrm>
            <a:off x="4941640" y="4499940"/>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10"/>
          <p:cNvSpPr txBox="1"/>
          <p:nvPr/>
        </p:nvSpPr>
        <p:spPr>
          <a:xfrm>
            <a:off x="1466571" y="862165"/>
            <a:ext cx="6210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tạo bài kiểm tra dành cho giảng viên</a:t>
            </a:r>
            <a:endParaRPr b="1" i="1" sz="2400">
              <a:solidFill>
                <a:srgbClr val="C00000"/>
              </a:solidFill>
              <a:latin typeface="Calibri"/>
              <a:ea typeface="Calibri"/>
              <a:cs typeface="Calibri"/>
              <a:sym typeface="Calibri"/>
            </a:endParaRPr>
          </a:p>
        </p:txBody>
      </p:sp>
      <p:sp>
        <p:nvSpPr>
          <p:cNvPr id="182" name="Google Shape;182;p10"/>
          <p:cNvSpPr txBox="1"/>
          <p:nvPr/>
        </p:nvSpPr>
        <p:spPr>
          <a:xfrm>
            <a:off x="6136393" y="2350895"/>
            <a:ext cx="2202078"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Nếu nhập yêu cầu vào phần mô tả sẽ bị giới hạn về mặt ký tự, nếu số ký tự nhập vào đạt đến giới hạn thì sẽ không thể nhập được nữa</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 name="Google Shape;188;p1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GIAO DIỆN KIỂM TRA VÀ KHẢO SÁT</a:t>
            </a:r>
            <a:endParaRPr/>
          </a:p>
        </p:txBody>
      </p:sp>
      <p:sp>
        <p:nvSpPr>
          <p:cNvPr id="189" name="Google Shape;189;p11"/>
          <p:cNvSpPr txBox="1"/>
          <p:nvPr/>
        </p:nvSpPr>
        <p:spPr>
          <a:xfrm>
            <a:off x="3312536" y="159571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190" name="Google Shape;190;p11"/>
          <p:cNvPicPr preferRelativeResize="0"/>
          <p:nvPr/>
        </p:nvPicPr>
        <p:blipFill rotWithShape="1">
          <a:blip r:embed="rId3">
            <a:alphaModFix/>
          </a:blip>
          <a:srcRect b="7789" l="27773" r="28467" t="9550"/>
          <a:stretch/>
        </p:blipFill>
        <p:spPr>
          <a:xfrm>
            <a:off x="3165855" y="1429453"/>
            <a:ext cx="2560321" cy="4836160"/>
          </a:xfrm>
          <a:prstGeom prst="rect">
            <a:avLst/>
          </a:prstGeom>
          <a:noFill/>
          <a:ln>
            <a:noFill/>
          </a:ln>
        </p:spPr>
      </p:pic>
      <p:pic>
        <p:nvPicPr>
          <p:cNvPr descr="eHUST by Hung Nguyen" id="191" name="Google Shape;191;p11"/>
          <p:cNvPicPr preferRelativeResize="0"/>
          <p:nvPr/>
        </p:nvPicPr>
        <p:blipFill rotWithShape="1">
          <a:blip r:embed="rId4">
            <a:alphaModFix/>
          </a:blip>
          <a:srcRect b="70091" l="23758" r="26133" t="20320"/>
          <a:stretch/>
        </p:blipFill>
        <p:spPr>
          <a:xfrm>
            <a:off x="4049771" y="1830183"/>
            <a:ext cx="796930" cy="270956"/>
          </a:xfrm>
          <a:prstGeom prst="rect">
            <a:avLst/>
          </a:prstGeom>
          <a:noFill/>
          <a:ln>
            <a:noFill/>
          </a:ln>
        </p:spPr>
      </p:pic>
      <p:sp>
        <p:nvSpPr>
          <p:cNvPr id="192" name="Google Shape;192;p11"/>
          <p:cNvSpPr txBox="1"/>
          <p:nvPr/>
        </p:nvSpPr>
        <p:spPr>
          <a:xfrm>
            <a:off x="3562091" y="261789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Tên bài kiểm tra*</a:t>
            </a:r>
            <a:endParaRPr/>
          </a:p>
        </p:txBody>
      </p:sp>
      <p:sp>
        <p:nvSpPr>
          <p:cNvPr id="193" name="Google Shape;193;p11"/>
          <p:cNvSpPr/>
          <p:nvPr/>
        </p:nvSpPr>
        <p:spPr>
          <a:xfrm flipH="1" rot="10800000">
            <a:off x="3668515" y="295298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4" name="Google Shape;194;p11"/>
          <p:cNvCxnSpPr/>
          <p:nvPr/>
        </p:nvCxnSpPr>
        <p:spPr>
          <a:xfrm rot="10800000">
            <a:off x="3502655" y="195764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195" name="Google Shape;195;p11"/>
          <p:cNvSpPr txBox="1"/>
          <p:nvPr/>
        </p:nvSpPr>
        <p:spPr>
          <a:xfrm>
            <a:off x="3448300" y="205754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CREATE SURVEY</a:t>
            </a:r>
            <a:endParaRPr/>
          </a:p>
        </p:txBody>
      </p:sp>
      <p:sp>
        <p:nvSpPr>
          <p:cNvPr id="196" name="Google Shape;196;p11"/>
          <p:cNvSpPr/>
          <p:nvPr/>
        </p:nvSpPr>
        <p:spPr>
          <a:xfrm>
            <a:off x="4026198" y="517310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197" name="Google Shape;197;p11"/>
          <p:cNvSpPr txBox="1"/>
          <p:nvPr/>
        </p:nvSpPr>
        <p:spPr>
          <a:xfrm>
            <a:off x="3576072" y="2982096"/>
            <a:ext cx="1807460" cy="1107996"/>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Mô tả </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198" name="Google Shape;198;p11"/>
          <p:cNvSpPr txBox="1"/>
          <p:nvPr/>
        </p:nvSpPr>
        <p:spPr>
          <a:xfrm>
            <a:off x="3548110" y="4802457"/>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Bắt đầu</a:t>
            </a:r>
            <a:endParaRPr sz="1100">
              <a:solidFill>
                <a:srgbClr val="C00000"/>
              </a:solidFill>
              <a:latin typeface="Calibri"/>
              <a:ea typeface="Calibri"/>
              <a:cs typeface="Calibri"/>
              <a:sym typeface="Calibri"/>
            </a:endParaRPr>
          </a:p>
        </p:txBody>
      </p:sp>
      <p:sp>
        <p:nvSpPr>
          <p:cNvPr id="199" name="Google Shape;199;p11"/>
          <p:cNvSpPr txBox="1"/>
          <p:nvPr/>
        </p:nvSpPr>
        <p:spPr>
          <a:xfrm>
            <a:off x="4572000" y="4799872"/>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Kết thúc</a:t>
            </a:r>
            <a:endParaRPr sz="1100">
              <a:solidFill>
                <a:srgbClr val="C00000"/>
              </a:solidFill>
              <a:latin typeface="Calibri"/>
              <a:ea typeface="Calibri"/>
              <a:cs typeface="Calibri"/>
              <a:sym typeface="Calibri"/>
            </a:endParaRPr>
          </a:p>
        </p:txBody>
      </p:sp>
      <p:sp>
        <p:nvSpPr>
          <p:cNvPr id="200" name="Google Shape;200;p11"/>
          <p:cNvSpPr/>
          <p:nvPr/>
        </p:nvSpPr>
        <p:spPr>
          <a:xfrm rot="10800000">
            <a:off x="5276084" y="490544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1"/>
          <p:cNvSpPr/>
          <p:nvPr/>
        </p:nvSpPr>
        <p:spPr>
          <a:xfrm rot="10800000">
            <a:off x="4352730" y="491359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11"/>
          <p:cNvSpPr txBox="1"/>
          <p:nvPr/>
        </p:nvSpPr>
        <p:spPr>
          <a:xfrm>
            <a:off x="4256220" y="4125862"/>
            <a:ext cx="44435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Hoặc</a:t>
            </a:r>
            <a:endParaRPr b="1" i="1" sz="1000">
              <a:solidFill>
                <a:srgbClr val="C00000"/>
              </a:solidFill>
              <a:latin typeface="Calibri"/>
              <a:ea typeface="Calibri"/>
              <a:cs typeface="Calibri"/>
              <a:sym typeface="Calibri"/>
            </a:endParaRPr>
          </a:p>
        </p:txBody>
      </p:sp>
      <p:sp>
        <p:nvSpPr>
          <p:cNvPr id="203" name="Google Shape;203;p11"/>
          <p:cNvSpPr/>
          <p:nvPr/>
        </p:nvSpPr>
        <p:spPr>
          <a:xfrm>
            <a:off x="3793199" y="4367753"/>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tài liệu lên</a:t>
            </a:r>
            <a:endParaRPr b="1" i="1" sz="1100">
              <a:solidFill>
                <a:schemeClr val="lt1"/>
              </a:solidFill>
              <a:latin typeface="Calibri"/>
              <a:ea typeface="Calibri"/>
              <a:cs typeface="Calibri"/>
              <a:sym typeface="Calibri"/>
            </a:endParaRPr>
          </a:p>
        </p:txBody>
      </p:sp>
      <p:sp>
        <p:nvSpPr>
          <p:cNvPr id="204" name="Google Shape;204;p11"/>
          <p:cNvSpPr/>
          <p:nvPr/>
        </p:nvSpPr>
        <p:spPr>
          <a:xfrm>
            <a:off x="4941640" y="4499940"/>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11"/>
          <p:cNvSpPr txBox="1"/>
          <p:nvPr/>
        </p:nvSpPr>
        <p:spPr>
          <a:xfrm>
            <a:off x="1466571" y="862165"/>
            <a:ext cx="6210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tạo bài kiểm tra dành cho giảng viên</a:t>
            </a:r>
            <a:endParaRPr b="1" i="1" sz="2400">
              <a:solidFill>
                <a:srgbClr val="C00000"/>
              </a:solidFill>
              <a:latin typeface="Calibri"/>
              <a:ea typeface="Calibri"/>
              <a:cs typeface="Calibri"/>
              <a:sym typeface="Calibri"/>
            </a:endParaRPr>
          </a:p>
        </p:txBody>
      </p:sp>
      <p:sp>
        <p:nvSpPr>
          <p:cNvPr id="206" name="Google Shape;206;p11"/>
          <p:cNvSpPr txBox="1"/>
          <p:nvPr/>
        </p:nvSpPr>
        <p:spPr>
          <a:xfrm>
            <a:off x="6136393" y="2350895"/>
            <a:ext cx="2202078"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Giảng viên chọn thời gian bắt đầu nhận trả lời từ sinh viên và thời gian kết thúc (tức là deadline) sau đó nhấn vào nút submit để tải bài tập vào lớp học</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1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GIAO DIỆN KIỂM TRA VÀ KHẢO SÁT</a:t>
            </a:r>
            <a:endParaRPr/>
          </a:p>
        </p:txBody>
      </p:sp>
      <p:sp>
        <p:nvSpPr>
          <p:cNvPr id="213" name="Google Shape;213;p12"/>
          <p:cNvSpPr txBox="1"/>
          <p:nvPr/>
        </p:nvSpPr>
        <p:spPr>
          <a:xfrm>
            <a:off x="3312536" y="159571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214" name="Google Shape;214;p12"/>
          <p:cNvPicPr preferRelativeResize="0"/>
          <p:nvPr/>
        </p:nvPicPr>
        <p:blipFill rotWithShape="1">
          <a:blip r:embed="rId3">
            <a:alphaModFix/>
          </a:blip>
          <a:srcRect b="7789" l="27773" r="28467" t="9550"/>
          <a:stretch/>
        </p:blipFill>
        <p:spPr>
          <a:xfrm>
            <a:off x="3165855" y="1429453"/>
            <a:ext cx="2560321" cy="4836160"/>
          </a:xfrm>
          <a:prstGeom prst="rect">
            <a:avLst/>
          </a:prstGeom>
          <a:noFill/>
          <a:ln>
            <a:noFill/>
          </a:ln>
        </p:spPr>
      </p:pic>
      <p:pic>
        <p:nvPicPr>
          <p:cNvPr descr="eHUST by Hung Nguyen" id="215" name="Google Shape;215;p12"/>
          <p:cNvPicPr preferRelativeResize="0"/>
          <p:nvPr/>
        </p:nvPicPr>
        <p:blipFill rotWithShape="1">
          <a:blip r:embed="rId4">
            <a:alphaModFix/>
          </a:blip>
          <a:srcRect b="70091" l="23758" r="26133" t="20320"/>
          <a:stretch/>
        </p:blipFill>
        <p:spPr>
          <a:xfrm>
            <a:off x="4049771" y="1830183"/>
            <a:ext cx="796930" cy="270956"/>
          </a:xfrm>
          <a:prstGeom prst="rect">
            <a:avLst/>
          </a:prstGeom>
          <a:noFill/>
          <a:ln>
            <a:noFill/>
          </a:ln>
        </p:spPr>
      </p:pic>
      <p:sp>
        <p:nvSpPr>
          <p:cNvPr id="216" name="Google Shape;216;p12"/>
          <p:cNvSpPr txBox="1"/>
          <p:nvPr/>
        </p:nvSpPr>
        <p:spPr>
          <a:xfrm>
            <a:off x="3562091" y="261789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Tên bài kiểm tra*</a:t>
            </a:r>
            <a:endParaRPr/>
          </a:p>
        </p:txBody>
      </p:sp>
      <p:sp>
        <p:nvSpPr>
          <p:cNvPr id="217" name="Google Shape;217;p12"/>
          <p:cNvSpPr/>
          <p:nvPr/>
        </p:nvSpPr>
        <p:spPr>
          <a:xfrm flipH="1" rot="10800000">
            <a:off x="3668515" y="295298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18" name="Google Shape;218;p12"/>
          <p:cNvCxnSpPr/>
          <p:nvPr/>
        </p:nvCxnSpPr>
        <p:spPr>
          <a:xfrm rot="10800000">
            <a:off x="3502655" y="195764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219" name="Google Shape;219;p12"/>
          <p:cNvSpPr txBox="1"/>
          <p:nvPr/>
        </p:nvSpPr>
        <p:spPr>
          <a:xfrm>
            <a:off x="3448300" y="205754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CREATE SURVEY</a:t>
            </a:r>
            <a:endParaRPr/>
          </a:p>
        </p:txBody>
      </p:sp>
      <p:sp>
        <p:nvSpPr>
          <p:cNvPr id="220" name="Google Shape;220;p12"/>
          <p:cNvSpPr/>
          <p:nvPr/>
        </p:nvSpPr>
        <p:spPr>
          <a:xfrm>
            <a:off x="4026198" y="517310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221" name="Google Shape;221;p12"/>
          <p:cNvSpPr txBox="1"/>
          <p:nvPr/>
        </p:nvSpPr>
        <p:spPr>
          <a:xfrm>
            <a:off x="3576072" y="2982096"/>
            <a:ext cx="1807460" cy="1107996"/>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Mô tả </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222" name="Google Shape;222;p12"/>
          <p:cNvSpPr txBox="1"/>
          <p:nvPr/>
        </p:nvSpPr>
        <p:spPr>
          <a:xfrm>
            <a:off x="3548110" y="4802457"/>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Bắt đầu</a:t>
            </a:r>
            <a:endParaRPr sz="1100">
              <a:solidFill>
                <a:srgbClr val="C00000"/>
              </a:solidFill>
              <a:latin typeface="Calibri"/>
              <a:ea typeface="Calibri"/>
              <a:cs typeface="Calibri"/>
              <a:sym typeface="Calibri"/>
            </a:endParaRPr>
          </a:p>
        </p:txBody>
      </p:sp>
      <p:sp>
        <p:nvSpPr>
          <p:cNvPr id="223" name="Google Shape;223;p12"/>
          <p:cNvSpPr txBox="1"/>
          <p:nvPr/>
        </p:nvSpPr>
        <p:spPr>
          <a:xfrm>
            <a:off x="4572000" y="4799872"/>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Kết thúc</a:t>
            </a:r>
            <a:endParaRPr sz="1100">
              <a:solidFill>
                <a:srgbClr val="C00000"/>
              </a:solidFill>
              <a:latin typeface="Calibri"/>
              <a:ea typeface="Calibri"/>
              <a:cs typeface="Calibri"/>
              <a:sym typeface="Calibri"/>
            </a:endParaRPr>
          </a:p>
        </p:txBody>
      </p:sp>
      <p:sp>
        <p:nvSpPr>
          <p:cNvPr id="224" name="Google Shape;224;p12"/>
          <p:cNvSpPr/>
          <p:nvPr/>
        </p:nvSpPr>
        <p:spPr>
          <a:xfrm rot="10800000">
            <a:off x="5276084" y="490544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2"/>
          <p:cNvSpPr/>
          <p:nvPr/>
        </p:nvSpPr>
        <p:spPr>
          <a:xfrm rot="10800000">
            <a:off x="4352730" y="491359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2"/>
          <p:cNvSpPr txBox="1"/>
          <p:nvPr/>
        </p:nvSpPr>
        <p:spPr>
          <a:xfrm>
            <a:off x="4256220" y="4125862"/>
            <a:ext cx="44435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Hoặc</a:t>
            </a:r>
            <a:endParaRPr b="1" i="1" sz="1000">
              <a:solidFill>
                <a:srgbClr val="C00000"/>
              </a:solidFill>
              <a:latin typeface="Calibri"/>
              <a:ea typeface="Calibri"/>
              <a:cs typeface="Calibri"/>
              <a:sym typeface="Calibri"/>
            </a:endParaRPr>
          </a:p>
        </p:txBody>
      </p:sp>
      <p:sp>
        <p:nvSpPr>
          <p:cNvPr id="227" name="Google Shape;227;p12"/>
          <p:cNvSpPr/>
          <p:nvPr/>
        </p:nvSpPr>
        <p:spPr>
          <a:xfrm>
            <a:off x="3793199" y="4367753"/>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tài liệu lên</a:t>
            </a:r>
            <a:endParaRPr b="1" i="1" sz="1100">
              <a:solidFill>
                <a:schemeClr val="lt1"/>
              </a:solidFill>
              <a:latin typeface="Calibri"/>
              <a:ea typeface="Calibri"/>
              <a:cs typeface="Calibri"/>
              <a:sym typeface="Calibri"/>
            </a:endParaRPr>
          </a:p>
        </p:txBody>
      </p:sp>
      <p:sp>
        <p:nvSpPr>
          <p:cNvPr id="228" name="Google Shape;228;p12"/>
          <p:cNvSpPr/>
          <p:nvPr/>
        </p:nvSpPr>
        <p:spPr>
          <a:xfrm>
            <a:off x="4941640" y="4499940"/>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2"/>
          <p:cNvSpPr txBox="1"/>
          <p:nvPr/>
        </p:nvSpPr>
        <p:spPr>
          <a:xfrm>
            <a:off x="1466571" y="862165"/>
            <a:ext cx="6210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tạo bài kiểm tra dành cho giảng viên</a:t>
            </a:r>
            <a:endParaRPr b="1" i="1" sz="2400">
              <a:solidFill>
                <a:srgbClr val="C00000"/>
              </a:solidFill>
              <a:latin typeface="Calibri"/>
              <a:ea typeface="Calibri"/>
              <a:cs typeface="Calibri"/>
              <a:sym typeface="Calibri"/>
            </a:endParaRPr>
          </a:p>
        </p:txBody>
      </p:sp>
      <p:sp>
        <p:nvSpPr>
          <p:cNvPr id="230" name="Google Shape;230;p12"/>
          <p:cNvSpPr txBox="1"/>
          <p:nvPr/>
        </p:nvSpPr>
        <p:spPr>
          <a:xfrm>
            <a:off x="6136393" y="2350895"/>
            <a:ext cx="2202078"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Nếu giảng viên không nhập mô tả và không tải tài liệu lên (cần làm 1 trong 2) thì sẽ không thể submit bài tập vào lớp học</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1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GIAO DIỆN KIỂM TRA VÀ KHẢO SÁT</a:t>
            </a:r>
            <a:endParaRPr/>
          </a:p>
        </p:txBody>
      </p:sp>
      <p:sp>
        <p:nvSpPr>
          <p:cNvPr id="237" name="Google Shape;237;p13"/>
          <p:cNvSpPr txBox="1"/>
          <p:nvPr/>
        </p:nvSpPr>
        <p:spPr>
          <a:xfrm>
            <a:off x="3312536" y="159571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238" name="Google Shape;238;p13"/>
          <p:cNvPicPr preferRelativeResize="0"/>
          <p:nvPr/>
        </p:nvPicPr>
        <p:blipFill rotWithShape="1">
          <a:blip r:embed="rId3">
            <a:alphaModFix/>
          </a:blip>
          <a:srcRect b="7789" l="27773" r="28467" t="9550"/>
          <a:stretch/>
        </p:blipFill>
        <p:spPr>
          <a:xfrm>
            <a:off x="3165855" y="1429453"/>
            <a:ext cx="2560321" cy="4836160"/>
          </a:xfrm>
          <a:prstGeom prst="rect">
            <a:avLst/>
          </a:prstGeom>
          <a:noFill/>
          <a:ln>
            <a:noFill/>
          </a:ln>
        </p:spPr>
      </p:pic>
      <p:pic>
        <p:nvPicPr>
          <p:cNvPr descr="eHUST by Hung Nguyen" id="239" name="Google Shape;239;p13"/>
          <p:cNvPicPr preferRelativeResize="0"/>
          <p:nvPr/>
        </p:nvPicPr>
        <p:blipFill rotWithShape="1">
          <a:blip r:embed="rId4">
            <a:alphaModFix/>
          </a:blip>
          <a:srcRect b="70091" l="23758" r="26133" t="20320"/>
          <a:stretch/>
        </p:blipFill>
        <p:spPr>
          <a:xfrm>
            <a:off x="4049771" y="1830183"/>
            <a:ext cx="796930" cy="270956"/>
          </a:xfrm>
          <a:prstGeom prst="rect">
            <a:avLst/>
          </a:prstGeom>
          <a:noFill/>
          <a:ln>
            <a:noFill/>
          </a:ln>
        </p:spPr>
      </p:pic>
      <p:sp>
        <p:nvSpPr>
          <p:cNvPr id="240" name="Google Shape;240;p13"/>
          <p:cNvSpPr txBox="1"/>
          <p:nvPr/>
        </p:nvSpPr>
        <p:spPr>
          <a:xfrm>
            <a:off x="3562091" y="261789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Tên bài kiểm tra*</a:t>
            </a:r>
            <a:endParaRPr/>
          </a:p>
        </p:txBody>
      </p:sp>
      <p:sp>
        <p:nvSpPr>
          <p:cNvPr id="241" name="Google Shape;241;p13"/>
          <p:cNvSpPr/>
          <p:nvPr/>
        </p:nvSpPr>
        <p:spPr>
          <a:xfrm flipH="1" rot="10800000">
            <a:off x="3668515" y="295298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2" name="Google Shape;242;p13"/>
          <p:cNvCxnSpPr/>
          <p:nvPr/>
        </p:nvCxnSpPr>
        <p:spPr>
          <a:xfrm rot="10800000">
            <a:off x="3502655" y="195764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243" name="Google Shape;243;p13"/>
          <p:cNvSpPr txBox="1"/>
          <p:nvPr/>
        </p:nvSpPr>
        <p:spPr>
          <a:xfrm>
            <a:off x="3448300" y="205754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CREATE SURVEY</a:t>
            </a:r>
            <a:endParaRPr/>
          </a:p>
        </p:txBody>
      </p:sp>
      <p:sp>
        <p:nvSpPr>
          <p:cNvPr id="244" name="Google Shape;244;p13"/>
          <p:cNvSpPr/>
          <p:nvPr/>
        </p:nvSpPr>
        <p:spPr>
          <a:xfrm>
            <a:off x="4026198" y="517310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245" name="Google Shape;245;p13"/>
          <p:cNvSpPr txBox="1"/>
          <p:nvPr/>
        </p:nvSpPr>
        <p:spPr>
          <a:xfrm>
            <a:off x="3576072" y="2982096"/>
            <a:ext cx="1807460" cy="1107996"/>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Mô tả </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246" name="Google Shape;246;p13"/>
          <p:cNvSpPr txBox="1"/>
          <p:nvPr/>
        </p:nvSpPr>
        <p:spPr>
          <a:xfrm>
            <a:off x="3548110" y="4802457"/>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Bắt đầu</a:t>
            </a:r>
            <a:endParaRPr sz="1100">
              <a:solidFill>
                <a:srgbClr val="C00000"/>
              </a:solidFill>
              <a:latin typeface="Calibri"/>
              <a:ea typeface="Calibri"/>
              <a:cs typeface="Calibri"/>
              <a:sym typeface="Calibri"/>
            </a:endParaRPr>
          </a:p>
        </p:txBody>
      </p:sp>
      <p:sp>
        <p:nvSpPr>
          <p:cNvPr id="247" name="Google Shape;247;p13"/>
          <p:cNvSpPr txBox="1"/>
          <p:nvPr/>
        </p:nvSpPr>
        <p:spPr>
          <a:xfrm>
            <a:off x="4572000" y="4799872"/>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Kết thúc</a:t>
            </a:r>
            <a:endParaRPr sz="1100">
              <a:solidFill>
                <a:srgbClr val="C00000"/>
              </a:solidFill>
              <a:latin typeface="Calibri"/>
              <a:ea typeface="Calibri"/>
              <a:cs typeface="Calibri"/>
              <a:sym typeface="Calibri"/>
            </a:endParaRPr>
          </a:p>
        </p:txBody>
      </p:sp>
      <p:sp>
        <p:nvSpPr>
          <p:cNvPr id="248" name="Google Shape;248;p13"/>
          <p:cNvSpPr/>
          <p:nvPr/>
        </p:nvSpPr>
        <p:spPr>
          <a:xfrm rot="10800000">
            <a:off x="5276084" y="490544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13"/>
          <p:cNvSpPr/>
          <p:nvPr/>
        </p:nvSpPr>
        <p:spPr>
          <a:xfrm rot="10800000">
            <a:off x="4352730" y="491359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13"/>
          <p:cNvSpPr txBox="1"/>
          <p:nvPr/>
        </p:nvSpPr>
        <p:spPr>
          <a:xfrm>
            <a:off x="4256220" y="4125862"/>
            <a:ext cx="44435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Hoặc</a:t>
            </a:r>
            <a:endParaRPr b="1" i="1" sz="1000">
              <a:solidFill>
                <a:srgbClr val="C00000"/>
              </a:solidFill>
              <a:latin typeface="Calibri"/>
              <a:ea typeface="Calibri"/>
              <a:cs typeface="Calibri"/>
              <a:sym typeface="Calibri"/>
            </a:endParaRPr>
          </a:p>
        </p:txBody>
      </p:sp>
      <p:sp>
        <p:nvSpPr>
          <p:cNvPr id="251" name="Google Shape;251;p13"/>
          <p:cNvSpPr/>
          <p:nvPr/>
        </p:nvSpPr>
        <p:spPr>
          <a:xfrm>
            <a:off x="3793199" y="4367753"/>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tài liệu lên</a:t>
            </a:r>
            <a:endParaRPr b="1" i="1" sz="1100">
              <a:solidFill>
                <a:schemeClr val="lt1"/>
              </a:solidFill>
              <a:latin typeface="Calibri"/>
              <a:ea typeface="Calibri"/>
              <a:cs typeface="Calibri"/>
              <a:sym typeface="Calibri"/>
            </a:endParaRPr>
          </a:p>
        </p:txBody>
      </p:sp>
      <p:sp>
        <p:nvSpPr>
          <p:cNvPr id="252" name="Google Shape;252;p13"/>
          <p:cNvSpPr/>
          <p:nvPr/>
        </p:nvSpPr>
        <p:spPr>
          <a:xfrm>
            <a:off x="4941640" y="4499940"/>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13"/>
          <p:cNvSpPr txBox="1"/>
          <p:nvPr/>
        </p:nvSpPr>
        <p:spPr>
          <a:xfrm>
            <a:off x="1466571" y="862165"/>
            <a:ext cx="6210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tạo bài kiểm tra dành cho giảng viên</a:t>
            </a:r>
            <a:endParaRPr b="1" i="1" sz="2400">
              <a:solidFill>
                <a:srgbClr val="C00000"/>
              </a:solidFill>
              <a:latin typeface="Calibri"/>
              <a:ea typeface="Calibri"/>
              <a:cs typeface="Calibri"/>
              <a:sym typeface="Calibri"/>
            </a:endParaRPr>
          </a:p>
        </p:txBody>
      </p:sp>
      <p:sp>
        <p:nvSpPr>
          <p:cNvPr id="254" name="Google Shape;254;p13"/>
          <p:cNvSpPr txBox="1"/>
          <p:nvPr/>
        </p:nvSpPr>
        <p:spPr>
          <a:xfrm>
            <a:off x="6136393" y="2350895"/>
            <a:ext cx="2202078"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Nếu xảy ra một số lỗi như không có tên bài kiểm tra hoặc thời gian bắt đầu và kết thúc không hợp lý sẽ không thể submit và có thông báo lỗi</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p1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GIAO DIỆN KIỂM TRA VÀ KHẢO SÁT</a:t>
            </a:r>
            <a:endParaRPr/>
          </a:p>
        </p:txBody>
      </p:sp>
      <p:sp>
        <p:nvSpPr>
          <p:cNvPr id="261" name="Google Shape;261;p14"/>
          <p:cNvSpPr txBox="1"/>
          <p:nvPr/>
        </p:nvSpPr>
        <p:spPr>
          <a:xfrm>
            <a:off x="588586" y="139100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262" name="Google Shape;262;p14"/>
          <p:cNvPicPr preferRelativeResize="0"/>
          <p:nvPr/>
        </p:nvPicPr>
        <p:blipFill rotWithShape="1">
          <a:blip r:embed="rId3">
            <a:alphaModFix/>
          </a:blip>
          <a:srcRect b="7789" l="27773" r="28467" t="9550"/>
          <a:stretch/>
        </p:blipFill>
        <p:spPr>
          <a:xfrm>
            <a:off x="441905" y="1224743"/>
            <a:ext cx="2560321" cy="4836160"/>
          </a:xfrm>
          <a:prstGeom prst="rect">
            <a:avLst/>
          </a:prstGeom>
          <a:noFill/>
          <a:ln>
            <a:noFill/>
          </a:ln>
        </p:spPr>
      </p:pic>
      <p:pic>
        <p:nvPicPr>
          <p:cNvPr descr="eHUST by Hung Nguyen" id="263" name="Google Shape;263;p14"/>
          <p:cNvPicPr preferRelativeResize="0"/>
          <p:nvPr/>
        </p:nvPicPr>
        <p:blipFill rotWithShape="1">
          <a:blip r:embed="rId4">
            <a:alphaModFix/>
          </a:blip>
          <a:srcRect b="70091" l="23758" r="26133" t="20320"/>
          <a:stretch/>
        </p:blipFill>
        <p:spPr>
          <a:xfrm>
            <a:off x="1325821" y="1625473"/>
            <a:ext cx="796930" cy="270956"/>
          </a:xfrm>
          <a:prstGeom prst="rect">
            <a:avLst/>
          </a:prstGeom>
          <a:noFill/>
          <a:ln>
            <a:noFill/>
          </a:ln>
        </p:spPr>
      </p:pic>
      <p:sp>
        <p:nvSpPr>
          <p:cNvPr id="264" name="Google Shape;264;p14"/>
          <p:cNvSpPr txBox="1"/>
          <p:nvPr/>
        </p:nvSpPr>
        <p:spPr>
          <a:xfrm>
            <a:off x="838141" y="24131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Bài tập tích phân đường</a:t>
            </a:r>
            <a:endParaRPr sz="1100">
              <a:solidFill>
                <a:srgbClr val="C00000"/>
              </a:solidFill>
              <a:latin typeface="Calibri"/>
              <a:ea typeface="Calibri"/>
              <a:cs typeface="Calibri"/>
              <a:sym typeface="Calibri"/>
            </a:endParaRPr>
          </a:p>
        </p:txBody>
      </p:sp>
      <p:sp>
        <p:nvSpPr>
          <p:cNvPr id="265" name="Google Shape;265;p14"/>
          <p:cNvSpPr/>
          <p:nvPr/>
        </p:nvSpPr>
        <p:spPr>
          <a:xfrm flipH="1" rot="10800000">
            <a:off x="944565" y="274827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6" name="Google Shape;266;p14"/>
          <p:cNvCxnSpPr/>
          <p:nvPr/>
        </p:nvCxnSpPr>
        <p:spPr>
          <a:xfrm rot="10800000">
            <a:off x="778705" y="175293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267" name="Google Shape;267;p14"/>
          <p:cNvSpPr txBox="1"/>
          <p:nvPr/>
        </p:nvSpPr>
        <p:spPr>
          <a:xfrm>
            <a:off x="724350" y="185283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SUBMIT SURVEY</a:t>
            </a:r>
            <a:endParaRPr/>
          </a:p>
        </p:txBody>
      </p:sp>
      <p:sp>
        <p:nvSpPr>
          <p:cNvPr id="268" name="Google Shape;268;p14"/>
          <p:cNvSpPr/>
          <p:nvPr/>
        </p:nvSpPr>
        <p:spPr>
          <a:xfrm>
            <a:off x="1302248" y="496839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269" name="Google Shape;269;p14"/>
          <p:cNvSpPr txBox="1"/>
          <p:nvPr/>
        </p:nvSpPr>
        <p:spPr>
          <a:xfrm>
            <a:off x="852122" y="2777386"/>
            <a:ext cx="1799335" cy="430887"/>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Làm bài 3.12, 3.13</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270" name="Google Shape;270;p14"/>
          <p:cNvSpPr txBox="1"/>
          <p:nvPr/>
        </p:nvSpPr>
        <p:spPr>
          <a:xfrm>
            <a:off x="1539303" y="4175126"/>
            <a:ext cx="44435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Hoặc</a:t>
            </a:r>
            <a:endParaRPr b="1" i="1" sz="1000">
              <a:solidFill>
                <a:srgbClr val="C00000"/>
              </a:solidFill>
              <a:latin typeface="Calibri"/>
              <a:ea typeface="Calibri"/>
              <a:cs typeface="Calibri"/>
              <a:sym typeface="Calibri"/>
            </a:endParaRPr>
          </a:p>
        </p:txBody>
      </p:sp>
      <p:sp>
        <p:nvSpPr>
          <p:cNvPr id="271" name="Google Shape;271;p14"/>
          <p:cNvSpPr/>
          <p:nvPr/>
        </p:nvSpPr>
        <p:spPr>
          <a:xfrm>
            <a:off x="1069249" y="4432548"/>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tài liệu lên</a:t>
            </a:r>
            <a:endParaRPr b="1" i="1" sz="1100">
              <a:solidFill>
                <a:schemeClr val="lt1"/>
              </a:solidFill>
              <a:latin typeface="Calibri"/>
              <a:ea typeface="Calibri"/>
              <a:cs typeface="Calibri"/>
              <a:sym typeface="Calibri"/>
            </a:endParaRPr>
          </a:p>
        </p:txBody>
      </p:sp>
      <p:sp>
        <p:nvSpPr>
          <p:cNvPr id="272" name="Google Shape;272;p14"/>
          <p:cNvSpPr/>
          <p:nvPr/>
        </p:nvSpPr>
        <p:spPr>
          <a:xfrm>
            <a:off x="2217690" y="4564735"/>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14"/>
          <p:cNvSpPr txBox="1"/>
          <p:nvPr/>
        </p:nvSpPr>
        <p:spPr>
          <a:xfrm>
            <a:off x="1215317" y="792083"/>
            <a:ext cx="70132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tạo submit bài kiểm tra dành cho sinh viên</a:t>
            </a:r>
            <a:endParaRPr b="1" i="1" sz="2400">
              <a:solidFill>
                <a:srgbClr val="C00000"/>
              </a:solidFill>
              <a:latin typeface="Calibri"/>
              <a:ea typeface="Calibri"/>
              <a:cs typeface="Calibri"/>
              <a:sym typeface="Calibri"/>
            </a:endParaRPr>
          </a:p>
        </p:txBody>
      </p:sp>
      <p:sp>
        <p:nvSpPr>
          <p:cNvPr id="274" name="Google Shape;274;p14"/>
          <p:cNvSpPr txBox="1"/>
          <p:nvPr/>
        </p:nvSpPr>
        <p:spPr>
          <a:xfrm>
            <a:off x="861812" y="3418241"/>
            <a:ext cx="1799335" cy="769441"/>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Mô tả</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275" name="Google Shape;275;p14"/>
          <p:cNvSpPr txBox="1"/>
          <p:nvPr/>
        </p:nvSpPr>
        <p:spPr>
          <a:xfrm>
            <a:off x="5860847" y="2073162"/>
            <a:ext cx="2897204"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Giao diện submit (nộp) bài kiểm tra dành cho sinh viên nhìn chung có sự tương đồng so với giao diện tạo bài kiểm tra của giảng viên.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Sinh viên sẽ có thể nhìn thấy mô tả, file mà giảng viên tải lên hoặc cả 2 tùy vào bài kiểm tra mà giảng viên đã tạo</a:t>
            </a:r>
            <a:endParaRPr sz="1800">
              <a:solidFill>
                <a:schemeClr val="dk1"/>
              </a:solidFill>
              <a:latin typeface="Calibri"/>
              <a:ea typeface="Calibri"/>
              <a:cs typeface="Calibri"/>
              <a:sym typeface="Calibri"/>
            </a:endParaRPr>
          </a:p>
        </p:txBody>
      </p:sp>
      <p:sp>
        <p:nvSpPr>
          <p:cNvPr id="276" name="Google Shape;276;p14"/>
          <p:cNvSpPr txBox="1"/>
          <p:nvPr/>
        </p:nvSpPr>
        <p:spPr>
          <a:xfrm>
            <a:off x="3187795" y="139100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277" name="Google Shape;277;p14"/>
          <p:cNvPicPr preferRelativeResize="0"/>
          <p:nvPr/>
        </p:nvPicPr>
        <p:blipFill rotWithShape="1">
          <a:blip r:embed="rId3">
            <a:alphaModFix/>
          </a:blip>
          <a:srcRect b="7789" l="27773" r="28467" t="9550"/>
          <a:stretch/>
        </p:blipFill>
        <p:spPr>
          <a:xfrm>
            <a:off x="3041114" y="1224743"/>
            <a:ext cx="2560321" cy="4836160"/>
          </a:xfrm>
          <a:prstGeom prst="rect">
            <a:avLst/>
          </a:prstGeom>
          <a:noFill/>
          <a:ln>
            <a:noFill/>
          </a:ln>
        </p:spPr>
      </p:pic>
      <p:pic>
        <p:nvPicPr>
          <p:cNvPr descr="eHUST by Hung Nguyen" id="278" name="Google Shape;278;p14"/>
          <p:cNvPicPr preferRelativeResize="0"/>
          <p:nvPr/>
        </p:nvPicPr>
        <p:blipFill rotWithShape="1">
          <a:blip r:embed="rId4">
            <a:alphaModFix/>
          </a:blip>
          <a:srcRect b="70091" l="23758" r="26133" t="20320"/>
          <a:stretch/>
        </p:blipFill>
        <p:spPr>
          <a:xfrm>
            <a:off x="3925030" y="1625473"/>
            <a:ext cx="796930" cy="270956"/>
          </a:xfrm>
          <a:prstGeom prst="rect">
            <a:avLst/>
          </a:prstGeom>
          <a:noFill/>
          <a:ln>
            <a:noFill/>
          </a:ln>
        </p:spPr>
      </p:pic>
      <p:sp>
        <p:nvSpPr>
          <p:cNvPr id="279" name="Google Shape;279;p14"/>
          <p:cNvSpPr txBox="1"/>
          <p:nvPr/>
        </p:nvSpPr>
        <p:spPr>
          <a:xfrm>
            <a:off x="3437350" y="24131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Bài tập tích phân đường</a:t>
            </a:r>
            <a:endParaRPr sz="1100">
              <a:solidFill>
                <a:srgbClr val="C00000"/>
              </a:solidFill>
              <a:latin typeface="Calibri"/>
              <a:ea typeface="Calibri"/>
              <a:cs typeface="Calibri"/>
              <a:sym typeface="Calibri"/>
            </a:endParaRPr>
          </a:p>
        </p:txBody>
      </p:sp>
      <p:sp>
        <p:nvSpPr>
          <p:cNvPr id="280" name="Google Shape;280;p14"/>
          <p:cNvSpPr/>
          <p:nvPr/>
        </p:nvSpPr>
        <p:spPr>
          <a:xfrm flipH="1" rot="10800000">
            <a:off x="3543774" y="274827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1" name="Google Shape;281;p14"/>
          <p:cNvCxnSpPr/>
          <p:nvPr/>
        </p:nvCxnSpPr>
        <p:spPr>
          <a:xfrm rot="10800000">
            <a:off x="3377914" y="175293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282" name="Google Shape;282;p14"/>
          <p:cNvSpPr txBox="1"/>
          <p:nvPr/>
        </p:nvSpPr>
        <p:spPr>
          <a:xfrm>
            <a:off x="3323559" y="185283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SUBMIT SURVEY</a:t>
            </a:r>
            <a:endParaRPr/>
          </a:p>
        </p:txBody>
      </p:sp>
      <p:sp>
        <p:nvSpPr>
          <p:cNvPr id="283" name="Google Shape;283;p14"/>
          <p:cNvSpPr/>
          <p:nvPr/>
        </p:nvSpPr>
        <p:spPr>
          <a:xfrm>
            <a:off x="3901457" y="496839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284" name="Google Shape;284;p14"/>
          <p:cNvSpPr txBox="1"/>
          <p:nvPr/>
        </p:nvSpPr>
        <p:spPr>
          <a:xfrm>
            <a:off x="4138512" y="4175126"/>
            <a:ext cx="44435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Hoặc</a:t>
            </a:r>
            <a:endParaRPr b="1" i="1" sz="1000">
              <a:solidFill>
                <a:srgbClr val="C00000"/>
              </a:solidFill>
              <a:latin typeface="Calibri"/>
              <a:ea typeface="Calibri"/>
              <a:cs typeface="Calibri"/>
              <a:sym typeface="Calibri"/>
            </a:endParaRPr>
          </a:p>
        </p:txBody>
      </p:sp>
      <p:sp>
        <p:nvSpPr>
          <p:cNvPr id="285" name="Google Shape;285;p14"/>
          <p:cNvSpPr/>
          <p:nvPr/>
        </p:nvSpPr>
        <p:spPr>
          <a:xfrm>
            <a:off x="3668458" y="4432548"/>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tài liệu lên</a:t>
            </a:r>
            <a:endParaRPr b="1" i="1" sz="1100">
              <a:solidFill>
                <a:schemeClr val="lt1"/>
              </a:solidFill>
              <a:latin typeface="Calibri"/>
              <a:ea typeface="Calibri"/>
              <a:cs typeface="Calibri"/>
              <a:sym typeface="Calibri"/>
            </a:endParaRPr>
          </a:p>
        </p:txBody>
      </p:sp>
      <p:sp>
        <p:nvSpPr>
          <p:cNvPr id="286" name="Google Shape;286;p14"/>
          <p:cNvSpPr/>
          <p:nvPr/>
        </p:nvSpPr>
        <p:spPr>
          <a:xfrm>
            <a:off x="4816899" y="4564735"/>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14"/>
          <p:cNvSpPr txBox="1"/>
          <p:nvPr/>
        </p:nvSpPr>
        <p:spPr>
          <a:xfrm>
            <a:off x="3437350" y="3236407"/>
            <a:ext cx="1799335" cy="938719"/>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Mô tả</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288" name="Google Shape;288;p14"/>
          <p:cNvSpPr/>
          <p:nvPr/>
        </p:nvSpPr>
        <p:spPr>
          <a:xfrm>
            <a:off x="3550661" y="2793075"/>
            <a:ext cx="1620053"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Tích phân đường.docx</a:t>
            </a:r>
            <a:endParaRPr/>
          </a:p>
        </p:txBody>
      </p:sp>
      <p:sp>
        <p:nvSpPr>
          <p:cNvPr id="289" name="Google Shape;289;p14"/>
          <p:cNvSpPr/>
          <p:nvPr/>
        </p:nvSpPr>
        <p:spPr>
          <a:xfrm rot="10800000">
            <a:off x="5009977" y="2948375"/>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5" name="Google Shape;295;p1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GIAO DIỆN KIỂM TRA VÀ KHẢO SÁT</a:t>
            </a:r>
            <a:endParaRPr/>
          </a:p>
        </p:txBody>
      </p:sp>
      <p:sp>
        <p:nvSpPr>
          <p:cNvPr id="296" name="Google Shape;296;p15"/>
          <p:cNvSpPr txBox="1"/>
          <p:nvPr/>
        </p:nvSpPr>
        <p:spPr>
          <a:xfrm>
            <a:off x="588586" y="139100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297" name="Google Shape;297;p15"/>
          <p:cNvPicPr preferRelativeResize="0"/>
          <p:nvPr/>
        </p:nvPicPr>
        <p:blipFill rotWithShape="1">
          <a:blip r:embed="rId3">
            <a:alphaModFix/>
          </a:blip>
          <a:srcRect b="7789" l="27773" r="28467" t="9550"/>
          <a:stretch/>
        </p:blipFill>
        <p:spPr>
          <a:xfrm>
            <a:off x="441905" y="1224743"/>
            <a:ext cx="2560321" cy="4836160"/>
          </a:xfrm>
          <a:prstGeom prst="rect">
            <a:avLst/>
          </a:prstGeom>
          <a:noFill/>
          <a:ln>
            <a:noFill/>
          </a:ln>
        </p:spPr>
      </p:pic>
      <p:pic>
        <p:nvPicPr>
          <p:cNvPr descr="eHUST by Hung Nguyen" id="298" name="Google Shape;298;p15"/>
          <p:cNvPicPr preferRelativeResize="0"/>
          <p:nvPr/>
        </p:nvPicPr>
        <p:blipFill rotWithShape="1">
          <a:blip r:embed="rId4">
            <a:alphaModFix/>
          </a:blip>
          <a:srcRect b="70091" l="23758" r="26133" t="20320"/>
          <a:stretch/>
        </p:blipFill>
        <p:spPr>
          <a:xfrm>
            <a:off x="1325821" y="1625473"/>
            <a:ext cx="796930" cy="270956"/>
          </a:xfrm>
          <a:prstGeom prst="rect">
            <a:avLst/>
          </a:prstGeom>
          <a:noFill/>
          <a:ln>
            <a:noFill/>
          </a:ln>
        </p:spPr>
      </p:pic>
      <p:sp>
        <p:nvSpPr>
          <p:cNvPr id="299" name="Google Shape;299;p15"/>
          <p:cNvSpPr txBox="1"/>
          <p:nvPr/>
        </p:nvSpPr>
        <p:spPr>
          <a:xfrm>
            <a:off x="838141" y="24131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Bài tập tích phân đường</a:t>
            </a:r>
            <a:endParaRPr sz="1100">
              <a:solidFill>
                <a:srgbClr val="C00000"/>
              </a:solidFill>
              <a:latin typeface="Calibri"/>
              <a:ea typeface="Calibri"/>
              <a:cs typeface="Calibri"/>
              <a:sym typeface="Calibri"/>
            </a:endParaRPr>
          </a:p>
        </p:txBody>
      </p:sp>
      <p:sp>
        <p:nvSpPr>
          <p:cNvPr id="300" name="Google Shape;300;p15"/>
          <p:cNvSpPr/>
          <p:nvPr/>
        </p:nvSpPr>
        <p:spPr>
          <a:xfrm flipH="1" rot="10800000">
            <a:off x="944565" y="274827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1" name="Google Shape;301;p15"/>
          <p:cNvCxnSpPr/>
          <p:nvPr/>
        </p:nvCxnSpPr>
        <p:spPr>
          <a:xfrm rot="10800000">
            <a:off x="778705" y="175293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302" name="Google Shape;302;p15"/>
          <p:cNvSpPr txBox="1"/>
          <p:nvPr/>
        </p:nvSpPr>
        <p:spPr>
          <a:xfrm>
            <a:off x="724350" y="185283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SUBMIT SURVEY</a:t>
            </a:r>
            <a:endParaRPr/>
          </a:p>
        </p:txBody>
      </p:sp>
      <p:sp>
        <p:nvSpPr>
          <p:cNvPr id="303" name="Google Shape;303;p15"/>
          <p:cNvSpPr/>
          <p:nvPr/>
        </p:nvSpPr>
        <p:spPr>
          <a:xfrm>
            <a:off x="1302248" y="496839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304" name="Google Shape;304;p15"/>
          <p:cNvSpPr txBox="1"/>
          <p:nvPr/>
        </p:nvSpPr>
        <p:spPr>
          <a:xfrm>
            <a:off x="852122" y="2777386"/>
            <a:ext cx="1799335" cy="430887"/>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Làm bài 3.12, 3.13</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305" name="Google Shape;305;p15"/>
          <p:cNvSpPr txBox="1"/>
          <p:nvPr/>
        </p:nvSpPr>
        <p:spPr>
          <a:xfrm>
            <a:off x="1539303" y="4175126"/>
            <a:ext cx="44435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Hoặc</a:t>
            </a:r>
            <a:endParaRPr b="1" i="1" sz="1000">
              <a:solidFill>
                <a:srgbClr val="C00000"/>
              </a:solidFill>
              <a:latin typeface="Calibri"/>
              <a:ea typeface="Calibri"/>
              <a:cs typeface="Calibri"/>
              <a:sym typeface="Calibri"/>
            </a:endParaRPr>
          </a:p>
        </p:txBody>
      </p:sp>
      <p:sp>
        <p:nvSpPr>
          <p:cNvPr id="306" name="Google Shape;306;p15"/>
          <p:cNvSpPr/>
          <p:nvPr/>
        </p:nvSpPr>
        <p:spPr>
          <a:xfrm>
            <a:off x="1069249" y="4432548"/>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tài liệu lên</a:t>
            </a:r>
            <a:endParaRPr b="1" i="1" sz="1100">
              <a:solidFill>
                <a:schemeClr val="lt1"/>
              </a:solidFill>
              <a:latin typeface="Calibri"/>
              <a:ea typeface="Calibri"/>
              <a:cs typeface="Calibri"/>
              <a:sym typeface="Calibri"/>
            </a:endParaRPr>
          </a:p>
        </p:txBody>
      </p:sp>
      <p:sp>
        <p:nvSpPr>
          <p:cNvPr id="307" name="Google Shape;307;p15"/>
          <p:cNvSpPr/>
          <p:nvPr/>
        </p:nvSpPr>
        <p:spPr>
          <a:xfrm>
            <a:off x="2217690" y="4564735"/>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15"/>
          <p:cNvSpPr txBox="1"/>
          <p:nvPr/>
        </p:nvSpPr>
        <p:spPr>
          <a:xfrm>
            <a:off x="1215317" y="792083"/>
            <a:ext cx="70132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tạo submit bài kiểm tra dành cho sinh viên</a:t>
            </a:r>
            <a:endParaRPr b="1" i="1" sz="2400">
              <a:solidFill>
                <a:srgbClr val="C00000"/>
              </a:solidFill>
              <a:latin typeface="Calibri"/>
              <a:ea typeface="Calibri"/>
              <a:cs typeface="Calibri"/>
              <a:sym typeface="Calibri"/>
            </a:endParaRPr>
          </a:p>
        </p:txBody>
      </p:sp>
      <p:sp>
        <p:nvSpPr>
          <p:cNvPr id="309" name="Google Shape;309;p15"/>
          <p:cNvSpPr txBox="1"/>
          <p:nvPr/>
        </p:nvSpPr>
        <p:spPr>
          <a:xfrm>
            <a:off x="861812" y="3418241"/>
            <a:ext cx="1799335" cy="769441"/>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Mô tả</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310" name="Google Shape;310;p15"/>
          <p:cNvSpPr txBox="1"/>
          <p:nvPr/>
        </p:nvSpPr>
        <p:spPr>
          <a:xfrm>
            <a:off x="5860847" y="2073162"/>
            <a:ext cx="2897204"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Cũng như giảng viên, sinh viên chọn cách trả lời trực tiếp vào phần mô tả hoặc tải tài liệu trả lời lên tương ứng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Nếu xảy ra lỗi sẽ không thể submit bài kiểm tra và nhận được thông báo lỗi </a:t>
            </a:r>
            <a:endParaRPr/>
          </a:p>
        </p:txBody>
      </p:sp>
      <p:sp>
        <p:nvSpPr>
          <p:cNvPr id="311" name="Google Shape;311;p15"/>
          <p:cNvSpPr txBox="1"/>
          <p:nvPr/>
        </p:nvSpPr>
        <p:spPr>
          <a:xfrm>
            <a:off x="3187795" y="139100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312" name="Google Shape;312;p15"/>
          <p:cNvPicPr preferRelativeResize="0"/>
          <p:nvPr/>
        </p:nvPicPr>
        <p:blipFill rotWithShape="1">
          <a:blip r:embed="rId3">
            <a:alphaModFix/>
          </a:blip>
          <a:srcRect b="7789" l="27773" r="28467" t="9550"/>
          <a:stretch/>
        </p:blipFill>
        <p:spPr>
          <a:xfrm>
            <a:off x="3041114" y="1224743"/>
            <a:ext cx="2560321" cy="4836160"/>
          </a:xfrm>
          <a:prstGeom prst="rect">
            <a:avLst/>
          </a:prstGeom>
          <a:noFill/>
          <a:ln>
            <a:noFill/>
          </a:ln>
        </p:spPr>
      </p:pic>
      <p:pic>
        <p:nvPicPr>
          <p:cNvPr descr="eHUST by Hung Nguyen" id="313" name="Google Shape;313;p15"/>
          <p:cNvPicPr preferRelativeResize="0"/>
          <p:nvPr/>
        </p:nvPicPr>
        <p:blipFill rotWithShape="1">
          <a:blip r:embed="rId4">
            <a:alphaModFix/>
          </a:blip>
          <a:srcRect b="70091" l="23758" r="26133" t="20320"/>
          <a:stretch/>
        </p:blipFill>
        <p:spPr>
          <a:xfrm>
            <a:off x="3925030" y="1625473"/>
            <a:ext cx="796930" cy="270956"/>
          </a:xfrm>
          <a:prstGeom prst="rect">
            <a:avLst/>
          </a:prstGeom>
          <a:noFill/>
          <a:ln>
            <a:noFill/>
          </a:ln>
        </p:spPr>
      </p:pic>
      <p:sp>
        <p:nvSpPr>
          <p:cNvPr id="314" name="Google Shape;314;p15"/>
          <p:cNvSpPr txBox="1"/>
          <p:nvPr/>
        </p:nvSpPr>
        <p:spPr>
          <a:xfrm>
            <a:off x="3437350" y="241318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Bài tập tích phân đường</a:t>
            </a:r>
            <a:endParaRPr sz="1100">
              <a:solidFill>
                <a:srgbClr val="C00000"/>
              </a:solidFill>
              <a:latin typeface="Calibri"/>
              <a:ea typeface="Calibri"/>
              <a:cs typeface="Calibri"/>
              <a:sym typeface="Calibri"/>
            </a:endParaRPr>
          </a:p>
        </p:txBody>
      </p:sp>
      <p:sp>
        <p:nvSpPr>
          <p:cNvPr id="315" name="Google Shape;315;p15"/>
          <p:cNvSpPr/>
          <p:nvPr/>
        </p:nvSpPr>
        <p:spPr>
          <a:xfrm flipH="1" rot="10800000">
            <a:off x="3543774" y="274827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16" name="Google Shape;316;p15"/>
          <p:cNvCxnSpPr/>
          <p:nvPr/>
        </p:nvCxnSpPr>
        <p:spPr>
          <a:xfrm rot="10800000">
            <a:off x="3377914" y="175293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317" name="Google Shape;317;p15"/>
          <p:cNvSpPr txBox="1"/>
          <p:nvPr/>
        </p:nvSpPr>
        <p:spPr>
          <a:xfrm>
            <a:off x="3323559" y="185283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SUBMIT SURVEY</a:t>
            </a:r>
            <a:endParaRPr/>
          </a:p>
        </p:txBody>
      </p:sp>
      <p:sp>
        <p:nvSpPr>
          <p:cNvPr id="318" name="Google Shape;318;p15"/>
          <p:cNvSpPr/>
          <p:nvPr/>
        </p:nvSpPr>
        <p:spPr>
          <a:xfrm>
            <a:off x="3901457" y="496839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319" name="Google Shape;319;p15"/>
          <p:cNvSpPr txBox="1"/>
          <p:nvPr/>
        </p:nvSpPr>
        <p:spPr>
          <a:xfrm>
            <a:off x="4138512" y="4175126"/>
            <a:ext cx="44435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Hoặc</a:t>
            </a:r>
            <a:endParaRPr b="1" i="1" sz="1000">
              <a:solidFill>
                <a:srgbClr val="C00000"/>
              </a:solidFill>
              <a:latin typeface="Calibri"/>
              <a:ea typeface="Calibri"/>
              <a:cs typeface="Calibri"/>
              <a:sym typeface="Calibri"/>
            </a:endParaRPr>
          </a:p>
        </p:txBody>
      </p:sp>
      <p:sp>
        <p:nvSpPr>
          <p:cNvPr id="320" name="Google Shape;320;p15"/>
          <p:cNvSpPr/>
          <p:nvPr/>
        </p:nvSpPr>
        <p:spPr>
          <a:xfrm>
            <a:off x="3668458" y="4432548"/>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tài liệu lên</a:t>
            </a:r>
            <a:endParaRPr b="1" i="1" sz="1100">
              <a:solidFill>
                <a:schemeClr val="lt1"/>
              </a:solidFill>
              <a:latin typeface="Calibri"/>
              <a:ea typeface="Calibri"/>
              <a:cs typeface="Calibri"/>
              <a:sym typeface="Calibri"/>
            </a:endParaRPr>
          </a:p>
        </p:txBody>
      </p:sp>
      <p:sp>
        <p:nvSpPr>
          <p:cNvPr id="321" name="Google Shape;321;p15"/>
          <p:cNvSpPr/>
          <p:nvPr/>
        </p:nvSpPr>
        <p:spPr>
          <a:xfrm>
            <a:off x="4816899" y="4564735"/>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15"/>
          <p:cNvSpPr txBox="1"/>
          <p:nvPr/>
        </p:nvSpPr>
        <p:spPr>
          <a:xfrm>
            <a:off x="3437350" y="3236407"/>
            <a:ext cx="1799335" cy="938719"/>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Mô tả</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323" name="Google Shape;323;p15"/>
          <p:cNvSpPr/>
          <p:nvPr/>
        </p:nvSpPr>
        <p:spPr>
          <a:xfrm>
            <a:off x="3550661" y="2793075"/>
            <a:ext cx="1620053"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Tích phân đường.docx</a:t>
            </a:r>
            <a:endParaRPr/>
          </a:p>
        </p:txBody>
      </p:sp>
      <p:sp>
        <p:nvSpPr>
          <p:cNvPr id="324" name="Google Shape;324;p15"/>
          <p:cNvSpPr/>
          <p:nvPr/>
        </p:nvSpPr>
        <p:spPr>
          <a:xfrm rot="10800000">
            <a:off x="5009977" y="2948375"/>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1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GIAO DIỆN KIỂM TRA VÀ KHẢO SÁT</a:t>
            </a:r>
            <a:endParaRPr/>
          </a:p>
        </p:txBody>
      </p:sp>
      <p:sp>
        <p:nvSpPr>
          <p:cNvPr id="331" name="Google Shape;331;p16"/>
          <p:cNvSpPr txBox="1"/>
          <p:nvPr/>
        </p:nvSpPr>
        <p:spPr>
          <a:xfrm>
            <a:off x="1215317" y="792083"/>
            <a:ext cx="701328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rgbClr val="C00000"/>
                </a:solidFill>
                <a:latin typeface="Calibri"/>
                <a:ea typeface="Calibri"/>
                <a:cs typeface="Calibri"/>
                <a:sym typeface="Calibri"/>
              </a:rPr>
              <a:t>Giao diện danh sách bài tập</a:t>
            </a:r>
            <a:endParaRPr b="1" i="1" sz="2400">
              <a:solidFill>
                <a:srgbClr val="C00000"/>
              </a:solidFill>
              <a:latin typeface="Calibri"/>
              <a:ea typeface="Calibri"/>
              <a:cs typeface="Calibri"/>
              <a:sym typeface="Calibri"/>
            </a:endParaRPr>
          </a:p>
        </p:txBody>
      </p:sp>
      <p:pic>
        <p:nvPicPr>
          <p:cNvPr id="332" name="Google Shape;332;p16"/>
          <p:cNvPicPr preferRelativeResize="0"/>
          <p:nvPr/>
        </p:nvPicPr>
        <p:blipFill rotWithShape="1">
          <a:blip r:embed="rId3">
            <a:alphaModFix/>
          </a:blip>
          <a:srcRect b="0" l="0" r="0" t="5402"/>
          <a:stretch/>
        </p:blipFill>
        <p:spPr>
          <a:xfrm>
            <a:off x="1138373" y="1515478"/>
            <a:ext cx="2240096" cy="4582743"/>
          </a:xfrm>
          <a:prstGeom prst="rect">
            <a:avLst/>
          </a:prstGeom>
          <a:noFill/>
          <a:ln>
            <a:noFill/>
          </a:ln>
        </p:spPr>
      </p:pic>
      <p:sp>
        <p:nvSpPr>
          <p:cNvPr id="333" name="Google Shape;333;p16"/>
          <p:cNvSpPr txBox="1"/>
          <p:nvPr/>
        </p:nvSpPr>
        <p:spPr>
          <a:xfrm>
            <a:off x="3898232" y="3193492"/>
            <a:ext cx="447574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Tham khảo giao diện danh sách bài tập của ứng dụng MS Teams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9" name="Google Shape;339;p1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GIAO DIỆN KIỂM TRA VÀ KHẢO SÁT</a:t>
            </a:r>
            <a:endParaRPr/>
          </a:p>
        </p:txBody>
      </p:sp>
      <p:sp>
        <p:nvSpPr>
          <p:cNvPr id="340" name="Google Shape;340;p17"/>
          <p:cNvSpPr txBox="1"/>
          <p:nvPr/>
        </p:nvSpPr>
        <p:spPr>
          <a:xfrm>
            <a:off x="1215317" y="792083"/>
            <a:ext cx="701328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2400">
                <a:solidFill>
                  <a:srgbClr val="C00000"/>
                </a:solidFill>
                <a:latin typeface="Calibri"/>
                <a:ea typeface="Calibri"/>
                <a:cs typeface="Calibri"/>
                <a:sym typeface="Calibri"/>
              </a:rPr>
              <a:t>Giao diện danh sách bài tập</a:t>
            </a:r>
            <a:endParaRPr b="1" i="1" sz="2400">
              <a:solidFill>
                <a:srgbClr val="C00000"/>
              </a:solidFill>
              <a:latin typeface="Calibri"/>
              <a:ea typeface="Calibri"/>
              <a:cs typeface="Calibri"/>
              <a:sym typeface="Calibri"/>
            </a:endParaRPr>
          </a:p>
        </p:txBody>
      </p:sp>
      <p:pic>
        <p:nvPicPr>
          <p:cNvPr id="341" name="Google Shape;341;p17"/>
          <p:cNvPicPr preferRelativeResize="0"/>
          <p:nvPr/>
        </p:nvPicPr>
        <p:blipFill rotWithShape="1">
          <a:blip r:embed="rId3">
            <a:alphaModFix/>
          </a:blip>
          <a:srcRect b="0" l="0" r="0" t="5402"/>
          <a:stretch/>
        </p:blipFill>
        <p:spPr>
          <a:xfrm>
            <a:off x="1138373" y="1515478"/>
            <a:ext cx="2240096" cy="4582743"/>
          </a:xfrm>
          <a:prstGeom prst="rect">
            <a:avLst/>
          </a:prstGeom>
          <a:noFill/>
          <a:ln>
            <a:noFill/>
          </a:ln>
        </p:spPr>
      </p:pic>
      <p:sp>
        <p:nvSpPr>
          <p:cNvPr id="342" name="Google Shape;342;p17"/>
          <p:cNvSpPr txBox="1"/>
          <p:nvPr/>
        </p:nvSpPr>
        <p:spPr>
          <a:xfrm>
            <a:off x="3869357" y="2337157"/>
            <a:ext cx="4475747"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Phần bài tập sẽ có 3 tab:</a:t>
            </a:r>
            <a:endParaRPr/>
          </a:p>
          <a:p>
            <a:pPr indent="-342900" lvl="0" marL="3429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sắp tới (chưa đến hạn và chưa nộp bài)</a:t>
            </a:r>
            <a:endParaRPr/>
          </a:p>
          <a:p>
            <a:pPr indent="-342900" lvl="0" marL="3429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Quá hạn (đã quá hạn chưa nộp bài)</a:t>
            </a:r>
            <a:endParaRPr/>
          </a:p>
          <a:p>
            <a:pPr indent="-342900" lvl="0" marL="34290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Đã hoàn thành (đã nộp bài đúng hạn)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1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349" name="Google Shape;349;p18"/>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Giao diện xem danh sách bài tập và nộp bài tập</a:t>
            </a:r>
            <a:endParaRPr/>
          </a:p>
          <a:p>
            <a:pPr indent="-514350" lvl="0" marL="514350" rtl="0" algn="l">
              <a:lnSpc>
                <a:spcPct val="90000"/>
              </a:lnSpc>
              <a:spcBef>
                <a:spcPts val="1000"/>
              </a:spcBef>
              <a:spcAft>
                <a:spcPts val="0"/>
              </a:spcAft>
              <a:buClr>
                <a:schemeClr val="dk1"/>
              </a:buClr>
              <a:buSzPts val="2800"/>
              <a:buAutoNum type="arabicPeriod"/>
            </a:pPr>
            <a:r>
              <a:rPr b="1" lang="en-US" u="sng"/>
              <a:t>API điểm danh và quản lý điểm danh</a:t>
            </a:r>
            <a:endParaRPr b="1"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9"/>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5" name="Google Shape;355;p19"/>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2. ĐIỂM DANH VÀ QUẢN LÝ ĐIỂM DANH</a:t>
            </a:r>
            <a:endParaRPr/>
          </a:p>
        </p:txBody>
      </p:sp>
      <p:sp>
        <p:nvSpPr>
          <p:cNvPr id="356" name="Google Shape;356;p19"/>
          <p:cNvSpPr txBox="1"/>
          <p:nvPr/>
        </p:nvSpPr>
        <p:spPr>
          <a:xfrm>
            <a:off x="369348" y="1415560"/>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2.1 </a:t>
            </a:r>
            <a:r>
              <a:rPr b="0" i="0" lang="en-US" sz="2800" u="none" cap="none" strike="noStrike">
                <a:solidFill>
                  <a:schemeClr val="dk1"/>
                </a:solidFill>
                <a:latin typeface="Calibri"/>
                <a:ea typeface="Calibri"/>
                <a:cs typeface="Calibri"/>
                <a:sym typeface="Calibri"/>
              </a:rPr>
              <a:t>take_attendance</a:t>
            </a:r>
            <a:endParaRPr b="0" i="0" sz="28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2.2 </a:t>
            </a:r>
            <a:r>
              <a:rPr b="0" i="0" lang="en-US" sz="2800" u="none" cap="none" strike="noStrike">
                <a:solidFill>
                  <a:schemeClr val="dk1"/>
                </a:solidFill>
                <a:latin typeface="Calibri"/>
                <a:ea typeface="Calibri"/>
                <a:cs typeface="Calibri"/>
                <a:sym typeface="Calibri"/>
              </a:rPr>
              <a:t>get_attendance_record</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2.3 </a:t>
            </a:r>
            <a:r>
              <a:rPr b="0" i="0" lang="en-US" sz="2800" u="none" cap="none" strike="noStrike">
                <a:solidFill>
                  <a:schemeClr val="dk1"/>
                </a:solidFill>
                <a:latin typeface="Calibri"/>
                <a:ea typeface="Calibri"/>
                <a:cs typeface="Calibri"/>
                <a:sym typeface="Calibri"/>
              </a:rPr>
              <a:t>set_attendance_status</a:t>
            </a:r>
            <a:endParaRPr b="0" i="0" sz="28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2.4 </a:t>
            </a:r>
            <a:r>
              <a:rPr b="0" i="0" lang="en-US" sz="2800" u="none" cap="none" strike="noStrike">
                <a:solidFill>
                  <a:schemeClr val="dk1"/>
                </a:solidFill>
                <a:latin typeface="Calibri"/>
                <a:ea typeface="Calibri"/>
                <a:cs typeface="Calibri"/>
                <a:sym typeface="Calibri"/>
              </a:rPr>
              <a:t>get_attendance_list</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 name="Google Shape;74;p2"/>
          <p:cNvSpPr txBox="1"/>
          <p:nvPr>
            <p:ph type="title"/>
          </p:nvPr>
        </p:nvSpPr>
        <p:spPr>
          <a:xfrm>
            <a:off x="235077" y="13957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NHẮC LẠI</a:t>
            </a:r>
            <a:endParaRPr/>
          </a:p>
        </p:txBody>
      </p:sp>
      <p:sp>
        <p:nvSpPr>
          <p:cNvPr id="75" name="Google Shape;75;p2"/>
          <p:cNvSpPr txBox="1"/>
          <p:nvPr/>
        </p:nvSpPr>
        <p:spPr>
          <a:xfrm>
            <a:off x="823282" y="1151400"/>
            <a:ext cx="7467277" cy="4555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CE3B29"/>
              </a:buClr>
              <a:buSzPts val="1800"/>
              <a:buFont typeface="Noto Sans Symbols"/>
              <a:buChar char="▪"/>
            </a:pPr>
            <a:r>
              <a:rPr b="0" i="0" lang="en-US" sz="2800" u="none" cap="none" strike="noStrike">
                <a:solidFill>
                  <a:srgbClr val="000000"/>
                </a:solidFill>
                <a:latin typeface="Calibri"/>
                <a:ea typeface="Calibri"/>
                <a:cs typeface="Calibri"/>
                <a:sym typeface="Calibri"/>
              </a:rPr>
              <a:t>Đã nắm được các API kiểm tra và khảo sát</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CE3B29"/>
              </a:buClr>
              <a:buSzPts val="1800"/>
              <a:buFont typeface="Noto Sans Symbols"/>
              <a:buChar char="▪"/>
            </a:pPr>
            <a:r>
              <a:rPr b="0" i="0" lang="en-US" sz="2800" u="none" cap="none" strike="noStrike">
                <a:solidFill>
                  <a:srgbClr val="000000"/>
                </a:solidFill>
                <a:latin typeface="Calibri"/>
                <a:ea typeface="Calibri"/>
                <a:cs typeface="Calibri"/>
                <a:sym typeface="Calibri"/>
              </a:rPr>
              <a:t>Tiếp tục với nhóm API điểm danh và quản lý điểm danh</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2.1 </a:t>
            </a:r>
            <a:r>
              <a:rPr i="1" lang="en-US">
                <a:latin typeface="Calibri"/>
                <a:ea typeface="Calibri"/>
                <a:cs typeface="Calibri"/>
                <a:sym typeface="Calibri"/>
              </a:rPr>
              <a:t>take_attendance</a:t>
            </a:r>
            <a:endParaRPr i="1"/>
          </a:p>
        </p:txBody>
      </p:sp>
      <p:sp>
        <p:nvSpPr>
          <p:cNvPr id="362" name="Google Shape;362;p2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3" name="Google Shape;363;p20"/>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take_attendance</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64" name="Google Shape;364;p20"/>
          <p:cNvSpPr/>
          <p:nvPr/>
        </p:nvSpPr>
        <p:spPr>
          <a:xfrm>
            <a:off x="250937" y="1480245"/>
            <a:ext cx="8673846" cy="452431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API này cho phép giảng viên điểm danh sinh viên trong một lớp học vào một ngày cụ thể.</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Request dạng:</a:t>
            </a:r>
            <a:r>
              <a:rPr b="0" i="0" lang="en-US" sz="2400" u="none" cap="none" strike="noStrike">
                <a:solidFill>
                  <a:schemeClr val="dk1"/>
                </a:solidFill>
                <a:latin typeface="Calibri"/>
                <a:ea typeface="Calibri"/>
                <a:cs typeface="Calibri"/>
                <a:sym typeface="Calibri"/>
              </a:rPr>
              <a:t> POST</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Tham số:</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Mã phiên đăng nhập của giảng viên.</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class_id: ID của lớp học.</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date: Ngày điểm danh (định dạng YYYY-MM-DD).</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attendance_list: Danh sách ID của sinh viên vắng mặt.</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Kết quả đầu ra:</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thành công, trả về thông báo xác nhận điểm danh thành công.</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không thành công, trả về các thông báo lỗi tương ứng.</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2.1 </a:t>
            </a:r>
            <a:r>
              <a:rPr i="1" lang="en-US">
                <a:latin typeface="Calibri"/>
                <a:ea typeface="Calibri"/>
                <a:cs typeface="Calibri"/>
                <a:sym typeface="Calibri"/>
              </a:rPr>
              <a:t>take_attendance</a:t>
            </a:r>
            <a:endParaRPr i="1"/>
          </a:p>
        </p:txBody>
      </p:sp>
      <p:sp>
        <p:nvSpPr>
          <p:cNvPr id="370" name="Google Shape;370;p2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1" name="Google Shape;371;p21"/>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take_attendance</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72" name="Google Shape;372;p21"/>
          <p:cNvSpPr/>
          <p:nvPr/>
        </p:nvSpPr>
        <p:spPr>
          <a:xfrm>
            <a:off x="355599" y="1521639"/>
            <a:ext cx="8673845" cy="452431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1. Trường hợp thành công:</a:t>
            </a:r>
            <a:r>
              <a:rPr b="0" i="0" lang="en-US" sz="2400" u="none" cap="none" strike="noStrike">
                <a:solidFill>
                  <a:schemeClr val="dk1"/>
                </a:solidFill>
                <a:latin typeface="Calibri"/>
                <a:ea typeface="Calibri"/>
                <a:cs typeface="Calibri"/>
                <a:sym typeface="Calibri"/>
              </a:rPr>
              <a:t> Giảng viên nhập đúng mã phiên đăng nhập, ID lớp học, ngày điểm danh hợp lệ, và danh sách sinh viên vắng mặt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điểm danh thành công.</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2. Trường hợp mã phiên đăng nhập sai:</a:t>
            </a:r>
            <a:r>
              <a:rPr b="0" i="0" lang="en-US" sz="2400" u="none" cap="none" strike="noStrike">
                <a:solidFill>
                  <a:schemeClr val="dk1"/>
                </a:solidFill>
                <a:latin typeface="Calibri"/>
                <a:ea typeface="Calibri"/>
                <a:cs typeface="Calibri"/>
                <a:sym typeface="Calibri"/>
              </a:rPr>
              <a:t> Mã phiên đăng nhập trống, quá ngắn, hoặc đã hết hạn.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Hệ thống yêu cầu giảng viên đăng nhập lại.</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3. Trường hợp không có sinh viên nào vắng mặt:</a:t>
            </a:r>
            <a:r>
              <a:rPr b="0" i="0" lang="en-US" sz="2400" u="none" cap="none" strike="noStrike">
                <a:solidFill>
                  <a:schemeClr val="dk1"/>
                </a:solidFill>
                <a:latin typeface="Calibri"/>
                <a:ea typeface="Calibri"/>
                <a:cs typeface="Calibri"/>
                <a:sym typeface="Calibri"/>
              </a:rPr>
              <a:t> Giảng viên không chọn sinh viên nào trong danh sách vắng mặt.</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điểm danh thành công với không có sinh viên vắng mặt.</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2.1 </a:t>
            </a:r>
            <a:r>
              <a:rPr i="1" lang="en-US">
                <a:latin typeface="Calibri"/>
                <a:ea typeface="Calibri"/>
                <a:cs typeface="Calibri"/>
                <a:sym typeface="Calibri"/>
              </a:rPr>
              <a:t>take_attendance</a:t>
            </a:r>
            <a:endParaRPr i="1"/>
          </a:p>
        </p:txBody>
      </p:sp>
      <p:sp>
        <p:nvSpPr>
          <p:cNvPr id="378" name="Google Shape;378;p2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9" name="Google Shape;379;p22"/>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take_attendance</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80" name="Google Shape;380;p22"/>
          <p:cNvSpPr/>
          <p:nvPr/>
        </p:nvSpPr>
        <p:spPr>
          <a:xfrm>
            <a:off x="396240" y="1845354"/>
            <a:ext cx="8310880" cy="267765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4. Trường hợp ngày điểm danh không hợp lệ:</a:t>
            </a:r>
            <a:r>
              <a:rPr b="0" i="0" lang="en-US" sz="2400" u="none" cap="none" strike="noStrike">
                <a:solidFill>
                  <a:schemeClr val="dk1"/>
                </a:solidFill>
                <a:latin typeface="Calibri"/>
                <a:ea typeface="Calibri"/>
                <a:cs typeface="Calibri"/>
                <a:sym typeface="Calibri"/>
              </a:rPr>
              <a:t> Ngày điểm danh ở định dạng sai hoặc nằm ngoài phạm vi lịch học.</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Thông báo lỗi ngày điểm danh không hợp lệ.</a:t>
            </a:r>
            <a:endParaRPr/>
          </a:p>
          <a:p>
            <a:pPr indent="0" lvl="0" marL="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5. </a:t>
            </a:r>
            <a:r>
              <a:rPr b="1" i="0" lang="en-US" sz="2400" u="none" cap="none" strike="noStrike">
                <a:solidFill>
                  <a:schemeClr val="dk1"/>
                </a:solidFill>
                <a:latin typeface="Calibri"/>
                <a:ea typeface="Calibri"/>
                <a:cs typeface="Calibri"/>
                <a:sym typeface="Calibri"/>
              </a:rPr>
              <a:t>Trường hợp ID lớp học không hợp lệ:</a:t>
            </a:r>
            <a:r>
              <a:rPr b="0" i="0" lang="en-US" sz="2400" u="none" cap="none" strike="noStrike">
                <a:solidFill>
                  <a:schemeClr val="dk1"/>
                </a:solidFill>
                <a:latin typeface="Calibri"/>
                <a:ea typeface="Calibri"/>
                <a:cs typeface="Calibri"/>
                <a:sym typeface="Calibri"/>
              </a:rPr>
              <a:t> ID lớp học không tồn tại hoặc giảng viên không có quyền truy cập lớp đó.</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Thông báo lỗi ID lớp học không hợp lệ.</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2.1 </a:t>
            </a:r>
            <a:r>
              <a:rPr i="1" lang="en-US">
                <a:latin typeface="Calibri"/>
                <a:ea typeface="Calibri"/>
                <a:cs typeface="Calibri"/>
                <a:sym typeface="Calibri"/>
              </a:rPr>
              <a:t>take_attendance</a:t>
            </a:r>
            <a:endParaRPr i="1"/>
          </a:p>
        </p:txBody>
      </p:sp>
      <p:sp>
        <p:nvSpPr>
          <p:cNvPr id="386" name="Google Shape;386;p2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7" name="Google Shape;387;p23"/>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take_attendance</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88" name="Google Shape;388;p23"/>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1: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2.2 </a:t>
            </a:r>
            <a:r>
              <a:rPr i="1" lang="en-US">
                <a:latin typeface="Calibri"/>
                <a:ea typeface="Calibri"/>
                <a:cs typeface="Calibri"/>
                <a:sym typeface="Calibri"/>
              </a:rPr>
              <a:t>get_attendance_record</a:t>
            </a:r>
            <a:endParaRPr i="1"/>
          </a:p>
        </p:txBody>
      </p:sp>
      <p:sp>
        <p:nvSpPr>
          <p:cNvPr id="394" name="Google Shape;394;p2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5" name="Google Shape;395;p24"/>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get_attendance_record</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396" name="Google Shape;396;p24"/>
          <p:cNvSpPr/>
          <p:nvPr/>
        </p:nvSpPr>
        <p:spPr>
          <a:xfrm>
            <a:off x="655320" y="1658413"/>
            <a:ext cx="7833360" cy="378565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API này cho phép sinh viên xem lịch sử điểm danh của mình.</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Request dạng:</a:t>
            </a:r>
            <a:r>
              <a:rPr b="0" i="0" lang="en-US" sz="2400" u="none" cap="none" strike="noStrike">
                <a:solidFill>
                  <a:schemeClr val="dk1"/>
                </a:solidFill>
                <a:latin typeface="Calibri"/>
                <a:ea typeface="Calibri"/>
                <a:cs typeface="Calibri"/>
                <a:sym typeface="Calibri"/>
              </a:rPr>
              <a:t> POST</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Tham số:</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Mã phiên đăng nhập của sinh viên.</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class_id: ID của lớp học.</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Kết quả đầu ra:</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Trả về danh sách ngày sinh viên vắng mặt và có mặt trong lớp.</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2.2 </a:t>
            </a:r>
            <a:r>
              <a:rPr i="1" lang="en-US">
                <a:latin typeface="Calibri"/>
                <a:ea typeface="Calibri"/>
                <a:cs typeface="Calibri"/>
                <a:sym typeface="Calibri"/>
              </a:rPr>
              <a:t>get_attendance_record</a:t>
            </a:r>
            <a:endParaRPr i="1"/>
          </a:p>
        </p:txBody>
      </p:sp>
      <p:sp>
        <p:nvSpPr>
          <p:cNvPr id="402" name="Google Shape;402;p2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3" name="Google Shape;403;p25"/>
          <p:cNvSpPr txBox="1"/>
          <p:nvPr/>
        </p:nvSpPr>
        <p:spPr>
          <a:xfrm>
            <a:off x="235077" y="812046"/>
            <a:ext cx="7517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get_attendance_record</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04" name="Google Shape;404;p25"/>
          <p:cNvSpPr/>
          <p:nvPr/>
        </p:nvSpPr>
        <p:spPr>
          <a:xfrm>
            <a:off x="619760" y="1543107"/>
            <a:ext cx="822960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1. Trường hợp thành công:</a:t>
            </a:r>
            <a:r>
              <a:rPr b="0" i="0" lang="en-US" sz="2400" u="none" cap="none" strike="noStrike">
                <a:solidFill>
                  <a:schemeClr val="dk1"/>
                </a:solidFill>
                <a:latin typeface="Calibri"/>
                <a:ea typeface="Calibri"/>
                <a:cs typeface="Calibri"/>
                <a:sym typeface="Calibri"/>
              </a:rPr>
              <a:t> Sinh viên nhập đúng mã phiên đăng nhập và ID lớp học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trả về danh sách ngày điểm danh.</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2. Trường hợp mã phiên đăng nhập sai:</a:t>
            </a:r>
            <a:r>
              <a:rPr b="0" i="0" lang="en-US" sz="2400" u="none" cap="none" strike="noStrike">
                <a:solidFill>
                  <a:schemeClr val="dk1"/>
                </a:solidFill>
                <a:latin typeface="Calibri"/>
                <a:ea typeface="Calibri"/>
                <a:cs typeface="Calibri"/>
                <a:sym typeface="Calibri"/>
              </a:rPr>
              <a:t> Mã phiên đăng nhập trống, quá ngắn, hoặc đã hết hạn.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Hệ thống yêu cầu sinh viên đăng nhập lại.</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3. Trường hợp ID lớp học không hợp lệ:</a:t>
            </a:r>
            <a:r>
              <a:rPr b="0" i="0" lang="en-US" sz="2400" u="none" cap="none" strike="noStrike">
                <a:solidFill>
                  <a:schemeClr val="dk1"/>
                </a:solidFill>
                <a:latin typeface="Calibri"/>
                <a:ea typeface="Calibri"/>
                <a:cs typeface="Calibri"/>
                <a:sym typeface="Calibri"/>
              </a:rPr>
              <a:t> ID lớp học không tồn tại hoặc sinh viên không đăng ký lớp đó.</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Thông báo lỗi ID lớp học không hợp lệ.</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2.2 </a:t>
            </a:r>
            <a:r>
              <a:rPr i="1" lang="en-US">
                <a:latin typeface="Calibri"/>
                <a:ea typeface="Calibri"/>
                <a:cs typeface="Calibri"/>
                <a:sym typeface="Calibri"/>
              </a:rPr>
              <a:t>get_attendance_record</a:t>
            </a:r>
            <a:endParaRPr i="1"/>
          </a:p>
        </p:txBody>
      </p:sp>
      <p:sp>
        <p:nvSpPr>
          <p:cNvPr id="410" name="Google Shape;410;p2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1" name="Google Shape;411;p26"/>
          <p:cNvSpPr txBox="1"/>
          <p:nvPr/>
        </p:nvSpPr>
        <p:spPr>
          <a:xfrm>
            <a:off x="235077" y="812046"/>
            <a:ext cx="7517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get_attendance_record</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12" name="Google Shape;412;p26"/>
          <p:cNvSpPr txBox="1"/>
          <p:nvPr/>
        </p:nvSpPr>
        <p:spPr>
          <a:xfrm>
            <a:off x="584200" y="1660688"/>
            <a:ext cx="7975600"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4.Trường hợp không có lịch sử điểm danh:</a:t>
            </a:r>
            <a:r>
              <a:rPr lang="en-US" sz="2200">
                <a:solidFill>
                  <a:schemeClr val="dk1"/>
                </a:solidFill>
                <a:latin typeface="Calibri"/>
                <a:ea typeface="Calibri"/>
                <a:cs typeface="Calibri"/>
                <a:sym typeface="Calibri"/>
              </a:rPr>
              <a:t> Sinh viên không có bản ghi điểm danh trong lớp.</a:t>
            </a:r>
            <a:endParaRPr/>
          </a:p>
          <a:p>
            <a:pPr indent="0" lvl="1" marL="457200" marR="0" rtl="0" algn="l">
              <a:spcBef>
                <a:spcPts val="0"/>
              </a:spcBef>
              <a:spcAft>
                <a:spcPts val="0"/>
              </a:spcAft>
              <a:buNone/>
            </a:pPr>
            <a:r>
              <a:rPr b="1" i="0" lang="en-US" sz="2200" u="none" cap="none" strike="noStrike">
                <a:solidFill>
                  <a:schemeClr val="dk1"/>
                </a:solidFill>
                <a:latin typeface="Calibri"/>
                <a:ea typeface="Calibri"/>
                <a:cs typeface="Calibri"/>
                <a:sym typeface="Calibri"/>
              </a:rPr>
              <a:t>Kết quả mong đợi:</a:t>
            </a:r>
            <a:r>
              <a:rPr b="0" i="0" lang="en-US" sz="2200" u="none" cap="none" strike="noStrike">
                <a:solidFill>
                  <a:schemeClr val="dk1"/>
                </a:solidFill>
                <a:latin typeface="Calibri"/>
                <a:ea typeface="Calibri"/>
                <a:cs typeface="Calibri"/>
                <a:sym typeface="Calibri"/>
              </a:rPr>
              <a:t> Trả về thông báo không có lịch sử điểm danh.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2.2 </a:t>
            </a:r>
            <a:r>
              <a:rPr i="1" lang="en-US">
                <a:latin typeface="Calibri"/>
                <a:ea typeface="Calibri"/>
                <a:cs typeface="Calibri"/>
                <a:sym typeface="Calibri"/>
              </a:rPr>
              <a:t>get_attendance_record</a:t>
            </a:r>
            <a:endParaRPr i="1"/>
          </a:p>
        </p:txBody>
      </p:sp>
      <p:sp>
        <p:nvSpPr>
          <p:cNvPr id="418" name="Google Shape;418;p2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9" name="Google Shape;419;p27"/>
          <p:cNvSpPr txBox="1"/>
          <p:nvPr/>
        </p:nvSpPr>
        <p:spPr>
          <a:xfrm>
            <a:off x="235077" y="812046"/>
            <a:ext cx="7517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get_attendance_record</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20" name="Google Shape;420;p27"/>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2: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2.3 </a:t>
            </a:r>
            <a:r>
              <a:rPr i="1" lang="en-US">
                <a:latin typeface="Calibri"/>
                <a:ea typeface="Calibri"/>
                <a:cs typeface="Calibri"/>
                <a:sym typeface="Calibri"/>
              </a:rPr>
              <a:t>set_attendance_status</a:t>
            </a:r>
            <a:endParaRPr i="1"/>
          </a:p>
        </p:txBody>
      </p:sp>
      <p:sp>
        <p:nvSpPr>
          <p:cNvPr id="426" name="Google Shape;426;p2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7" name="Google Shape;427;p28"/>
          <p:cNvSpPr txBox="1"/>
          <p:nvPr/>
        </p:nvSpPr>
        <p:spPr>
          <a:xfrm>
            <a:off x="235077" y="812046"/>
            <a:ext cx="7517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set_attendance_status</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28" name="Google Shape;428;p28"/>
          <p:cNvSpPr/>
          <p:nvPr/>
        </p:nvSpPr>
        <p:spPr>
          <a:xfrm>
            <a:off x="699964" y="1568500"/>
            <a:ext cx="7744071"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API này cho phép giảng viên cập nhật trạng thái điểm danh của sinh viên sau khi điểm danh ban đầu.</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Request dạng:</a:t>
            </a:r>
            <a:r>
              <a:rPr b="0" i="0" lang="en-US" sz="2400" u="none" cap="none" strike="noStrike">
                <a:solidFill>
                  <a:schemeClr val="dk1"/>
                </a:solidFill>
                <a:latin typeface="Calibri"/>
                <a:ea typeface="Calibri"/>
                <a:cs typeface="Calibri"/>
                <a:sym typeface="Calibri"/>
              </a:rPr>
              <a:t> POST</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Tham số:</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Mã phiên đăng nhập của giảng viên.</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attendance_id: ID bản ghi điểm danh.</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status: Trạng thái mới của sinh viên (có mặt/vắng mặt).</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Kết quả đầu ra:</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thành công, cập nhật trạng thái thành công.</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không thành công, trả về các thông báo lỗi tương ứng.</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2.3 </a:t>
            </a:r>
            <a:r>
              <a:rPr i="1" lang="en-US">
                <a:latin typeface="Calibri"/>
                <a:ea typeface="Calibri"/>
                <a:cs typeface="Calibri"/>
                <a:sym typeface="Calibri"/>
              </a:rPr>
              <a:t>set_attendance_status</a:t>
            </a:r>
            <a:endParaRPr i="1"/>
          </a:p>
        </p:txBody>
      </p:sp>
      <p:sp>
        <p:nvSpPr>
          <p:cNvPr id="434" name="Google Shape;434;p2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29"/>
          <p:cNvSpPr txBox="1"/>
          <p:nvPr/>
        </p:nvSpPr>
        <p:spPr>
          <a:xfrm>
            <a:off x="235077" y="812046"/>
            <a:ext cx="7517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set_attendance_status</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36" name="Google Shape;436;p29"/>
          <p:cNvSpPr/>
          <p:nvPr/>
        </p:nvSpPr>
        <p:spPr>
          <a:xfrm>
            <a:off x="508000" y="1568500"/>
            <a:ext cx="812800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1.Trường hợp thành công:</a:t>
            </a:r>
            <a:r>
              <a:rPr b="0" i="0" lang="en-US" sz="2400" u="none" cap="none" strike="noStrike">
                <a:solidFill>
                  <a:schemeClr val="dk1"/>
                </a:solidFill>
                <a:latin typeface="Calibri"/>
                <a:ea typeface="Calibri"/>
                <a:cs typeface="Calibri"/>
                <a:sym typeface="Calibri"/>
              </a:rPr>
              <a:t> Giảng viên nhập đúng mã phiên đăng nhập, ID bản ghi điểm danh hợp lệ, và trạng thái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cập nhật trạng thái thành công.</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2.Trường hợp mã phiên đăng nhập sai:</a:t>
            </a:r>
            <a:r>
              <a:rPr b="0" i="0" lang="en-US" sz="2400" u="none" cap="none" strike="noStrike">
                <a:solidFill>
                  <a:schemeClr val="dk1"/>
                </a:solidFill>
                <a:latin typeface="Calibri"/>
                <a:ea typeface="Calibri"/>
                <a:cs typeface="Calibri"/>
                <a:sym typeface="Calibri"/>
              </a:rPr>
              <a:t> Mã phiên đăng nhập trống, quá ngắn, hoặc đã hết hạn.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Hệ thống yêu cầu giảng viên đăng nhập lại.</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3.Trường hợp ID bản ghi không hợp lệ:</a:t>
            </a:r>
            <a:r>
              <a:rPr b="0" i="0" lang="en-US" sz="2400" u="none" cap="none" strike="noStrike">
                <a:solidFill>
                  <a:schemeClr val="dk1"/>
                </a:solidFill>
                <a:latin typeface="Calibri"/>
                <a:ea typeface="Calibri"/>
                <a:cs typeface="Calibri"/>
                <a:sym typeface="Calibri"/>
              </a:rPr>
              <a:t> ID bản ghi điểm danh không tồn tại hoặc giảng viên không có quyền truy cập bản ghi đó.</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Thông báo lỗi ID bản ghi không hợp lệ.</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8543650bc9_0_0"/>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81" name="Google Shape;81;g28543650bc9_0_0"/>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82" name="Google Shape;82;g28543650bc9_0_0"/>
          <p:cNvSpPr/>
          <p:nvPr/>
        </p:nvSpPr>
        <p:spPr>
          <a:xfrm>
            <a:off x="377317" y="800331"/>
            <a:ext cx="8766600" cy="5847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Danh sách 31 API cần được phát triển (dự kiến):</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Authentication</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US" sz="2200" u="none" cap="none" strike="noStrike">
                <a:solidFill>
                  <a:srgbClr val="0000FF"/>
                </a:solidFill>
                <a:latin typeface="Courier New"/>
                <a:ea typeface="Courier New"/>
                <a:cs typeface="Courier New"/>
                <a:sym typeface="Courier New"/>
              </a:rPr>
              <a:t>login, logout, signup, get_verify_code,</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check_verify_code, change_info_after_signup</a:t>
            </a:r>
            <a:r>
              <a:rPr b="0" i="0" lang="en-US" sz="2200" u="none" cap="none" strike="noStrike">
                <a:solidFill>
                  <a:srgbClr val="0000FF"/>
                </a:solidFill>
                <a:latin typeface="Courier New"/>
                <a:ea typeface="Courier New"/>
                <a:cs typeface="Courier New"/>
                <a:sym typeface="Courier New"/>
              </a:rPr>
              <a:t>.</a:t>
            </a:r>
            <a:endParaRPr>
              <a:solidFill>
                <a:srgbClr val="0000FF"/>
              </a:solidFill>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tài khoản</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get_user_info, set_user_info, get_user_classes, set_user_role, deactivate_user, reactivate_user.</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lớp học</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create_class, </a:t>
            </a:r>
            <a:r>
              <a:rPr b="1" i="0" lang="en-US" sz="2200" u="none" cap="none" strike="noStrike">
                <a:solidFill>
                  <a:srgbClr val="0000FF"/>
                </a:solidFill>
                <a:latin typeface="Courier New"/>
                <a:ea typeface="Courier New"/>
                <a:cs typeface="Courier New"/>
                <a:sym typeface="Courier New"/>
              </a:rPr>
              <a:t>edit_class</a:t>
            </a:r>
            <a:r>
              <a:rPr b="0" i="0" lang="en-US" sz="2200" u="none" cap="none" strike="noStrike">
                <a:solidFill>
                  <a:schemeClr val="dk1"/>
                </a:solidFill>
                <a:latin typeface="Courier New"/>
                <a:ea typeface="Courier New"/>
                <a:cs typeface="Courier New"/>
                <a:sym typeface="Courier New"/>
              </a:rPr>
              <a:t>, delete_class, get_class_info, </a:t>
            </a:r>
            <a:r>
              <a:rPr b="1" i="0" lang="en-US" sz="2200" u="none" cap="none" strike="noStrike">
                <a:solidFill>
                  <a:srgbClr val="0000FF"/>
                </a:solidFill>
                <a:latin typeface="Courier New"/>
                <a:ea typeface="Courier New"/>
                <a:cs typeface="Courier New"/>
                <a:sym typeface="Courier New"/>
              </a:rPr>
              <a:t>get_class_list</a:t>
            </a:r>
            <a:r>
              <a:rPr b="0" i="0" lang="en-US" sz="2200" u="none" cap="none" strike="noStrike">
                <a:solidFill>
                  <a:schemeClr val="dk1"/>
                </a:solidFill>
                <a:latin typeface="Courier New"/>
                <a:ea typeface="Courier New"/>
                <a:cs typeface="Courier New"/>
                <a:sym typeface="Courier New"/>
              </a:rPr>
              <a:t>, get_class_schedule.</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bài tập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create_assignment, edit_assignment, delete_assignment, submit_assignment, grade_assignment, get_assignment_info, get_assignment_list.</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2.3 </a:t>
            </a:r>
            <a:r>
              <a:rPr i="1" lang="en-US">
                <a:latin typeface="Calibri"/>
                <a:ea typeface="Calibri"/>
                <a:cs typeface="Calibri"/>
                <a:sym typeface="Calibri"/>
              </a:rPr>
              <a:t>set_attendance_status</a:t>
            </a:r>
            <a:endParaRPr i="1"/>
          </a:p>
        </p:txBody>
      </p:sp>
      <p:sp>
        <p:nvSpPr>
          <p:cNvPr id="442" name="Google Shape;442;p3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3" name="Google Shape;443;p30"/>
          <p:cNvSpPr txBox="1"/>
          <p:nvPr/>
        </p:nvSpPr>
        <p:spPr>
          <a:xfrm>
            <a:off x="235077" y="812046"/>
            <a:ext cx="7517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set_attendance_status</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44" name="Google Shape;444;p30"/>
          <p:cNvSpPr txBox="1"/>
          <p:nvPr/>
        </p:nvSpPr>
        <p:spPr>
          <a:xfrm>
            <a:off x="711200" y="1612247"/>
            <a:ext cx="795528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4.Trường hợp trạng thái không hợp lệ:</a:t>
            </a:r>
            <a:r>
              <a:rPr lang="en-US" sz="2400">
                <a:solidFill>
                  <a:schemeClr val="dk1"/>
                </a:solidFill>
                <a:latin typeface="Calibri"/>
                <a:ea typeface="Calibri"/>
                <a:cs typeface="Calibri"/>
                <a:sym typeface="Calibri"/>
              </a:rPr>
              <a:t> Trạng thái điểm danh không phù hợp với các tùy chọn có sẵn (ví dụ: trạng thái không phải có mặt/vắng mặt).</a:t>
            </a:r>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Kết quả mong đợi:</a:t>
            </a:r>
            <a:r>
              <a:rPr lang="en-US" sz="2400">
                <a:solidFill>
                  <a:schemeClr val="dk1"/>
                </a:solidFill>
                <a:latin typeface="Calibri"/>
                <a:ea typeface="Calibri"/>
                <a:cs typeface="Calibri"/>
                <a:sym typeface="Calibri"/>
              </a:rPr>
              <a:t> Thông báo lỗi trạng thái không hợp lệ.</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2.3 </a:t>
            </a:r>
            <a:r>
              <a:rPr i="1" lang="en-US">
                <a:latin typeface="Calibri"/>
                <a:ea typeface="Calibri"/>
                <a:cs typeface="Calibri"/>
                <a:sym typeface="Calibri"/>
              </a:rPr>
              <a:t>set_attendance_status</a:t>
            </a:r>
            <a:endParaRPr i="1"/>
          </a:p>
        </p:txBody>
      </p:sp>
      <p:sp>
        <p:nvSpPr>
          <p:cNvPr id="450" name="Google Shape;450;p3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1" name="Google Shape;451;p31"/>
          <p:cNvSpPr txBox="1"/>
          <p:nvPr/>
        </p:nvSpPr>
        <p:spPr>
          <a:xfrm>
            <a:off x="235077" y="812046"/>
            <a:ext cx="7517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set_attendance_status</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52" name="Google Shape;452;p31"/>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3: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a:t>
            </a:r>
            <a:r>
              <a:rPr i="1" lang="en-US">
                <a:latin typeface="Calibri"/>
                <a:ea typeface="Calibri"/>
                <a:cs typeface="Calibri"/>
                <a:sym typeface="Calibri"/>
              </a:rPr>
              <a:t>get_attendance_list</a:t>
            </a:r>
            <a:endParaRPr i="1"/>
          </a:p>
        </p:txBody>
      </p:sp>
      <p:sp>
        <p:nvSpPr>
          <p:cNvPr id="458" name="Google Shape;458;p3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9" name="Google Shape;459;p32"/>
          <p:cNvSpPr txBox="1"/>
          <p:nvPr/>
        </p:nvSpPr>
        <p:spPr>
          <a:xfrm>
            <a:off x="235077" y="812046"/>
            <a:ext cx="7517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get_attendance_list</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60" name="Google Shape;460;p32"/>
          <p:cNvSpPr/>
          <p:nvPr/>
        </p:nvSpPr>
        <p:spPr>
          <a:xfrm>
            <a:off x="614680" y="1724105"/>
            <a:ext cx="7914640" cy="378565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API này cho phép giảng viên xem danh sách điểm danh của một lớp học vào một ngày cụ thể.</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Request dạng:</a:t>
            </a:r>
            <a:r>
              <a:rPr b="0" i="0" lang="en-US" sz="2400" u="none" cap="none" strike="noStrike">
                <a:solidFill>
                  <a:schemeClr val="dk1"/>
                </a:solidFill>
                <a:latin typeface="Calibri"/>
                <a:ea typeface="Calibri"/>
                <a:cs typeface="Calibri"/>
                <a:sym typeface="Calibri"/>
              </a:rPr>
              <a:t> POST</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Tham số:</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Mã phiên đăng nhập của giảng viên.</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class_id: ID của lớp học.</a:t>
            </a:r>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date: Ngày điểm danh (định dạng YYYY-MM-DD).</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Kết quả đầu ra:</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Trả về danh sách sinh viên có mặt và vắng mặt trong ngày đó.</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a:t>
            </a:r>
            <a:r>
              <a:rPr i="1" lang="en-US">
                <a:latin typeface="Calibri"/>
                <a:ea typeface="Calibri"/>
                <a:cs typeface="Calibri"/>
                <a:sym typeface="Calibri"/>
              </a:rPr>
              <a:t>get_attendance_list</a:t>
            </a:r>
            <a:endParaRPr i="1"/>
          </a:p>
        </p:txBody>
      </p:sp>
      <p:sp>
        <p:nvSpPr>
          <p:cNvPr id="466" name="Google Shape;466;p3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7" name="Google Shape;467;p33"/>
          <p:cNvSpPr txBox="1"/>
          <p:nvPr/>
        </p:nvSpPr>
        <p:spPr>
          <a:xfrm>
            <a:off x="235077" y="812046"/>
            <a:ext cx="7517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get_attendance_list</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68" name="Google Shape;468;p33"/>
          <p:cNvSpPr/>
          <p:nvPr/>
        </p:nvSpPr>
        <p:spPr>
          <a:xfrm>
            <a:off x="548640" y="1757908"/>
            <a:ext cx="8277606"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1. Trường hợp thành công:</a:t>
            </a:r>
            <a:r>
              <a:rPr b="0" i="0" lang="en-US" sz="2400" u="none" cap="none" strike="noStrike">
                <a:solidFill>
                  <a:schemeClr val="dk1"/>
                </a:solidFill>
                <a:latin typeface="Calibri"/>
                <a:ea typeface="Calibri"/>
                <a:cs typeface="Calibri"/>
                <a:sym typeface="Calibri"/>
              </a:rPr>
              <a:t> Giảng viên nhập đúng mã phiên đăng nhập, ID lớp học và ngày điểm danh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trả về danh sách sinh viên có mặt và vắng mặt.</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2. Trường hợp mã phiên đăng nhập sai:</a:t>
            </a:r>
            <a:r>
              <a:rPr b="0" i="0" lang="en-US" sz="2400" u="none" cap="none" strike="noStrike">
                <a:solidFill>
                  <a:schemeClr val="dk1"/>
                </a:solidFill>
                <a:latin typeface="Calibri"/>
                <a:ea typeface="Calibri"/>
                <a:cs typeface="Calibri"/>
                <a:sym typeface="Calibri"/>
              </a:rPr>
              <a:t> Mã phiên đăng nhập trống, quá ngắn, hoặc đã hết hạn.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Hệ thống yêu cầu giảng viên đăng nhập lại.</a:t>
            </a:r>
            <a:endParaRPr/>
          </a:p>
          <a:p>
            <a:pPr indent="0" lvl="0" marL="0" marR="0" rtl="0" algn="l">
              <a:lnSpc>
                <a:spcPct val="100000"/>
              </a:lnSpc>
              <a:spcBef>
                <a:spcPts val="0"/>
              </a:spcBef>
              <a:spcAft>
                <a:spcPts val="0"/>
              </a:spcAft>
              <a:buNone/>
            </a:pPr>
            <a:r>
              <a:rPr b="1" i="0" lang="en-US" sz="2400" u="none" cap="none" strike="noStrike">
                <a:solidFill>
                  <a:schemeClr val="dk1"/>
                </a:solidFill>
                <a:latin typeface="Calibri"/>
                <a:ea typeface="Calibri"/>
                <a:cs typeface="Calibri"/>
                <a:sym typeface="Calibri"/>
              </a:rPr>
              <a:t>3. Trường hợp ID lớp học không hợp lệ:</a:t>
            </a:r>
            <a:r>
              <a:rPr b="0" i="0" lang="en-US" sz="2400" u="none" cap="none" strike="noStrike">
                <a:solidFill>
                  <a:schemeClr val="dk1"/>
                </a:solidFill>
                <a:latin typeface="Calibri"/>
                <a:ea typeface="Calibri"/>
                <a:cs typeface="Calibri"/>
                <a:sym typeface="Calibri"/>
              </a:rPr>
              <a:t> ID lớp học không tồn tại hoặc giảng viên không có quyền truy cập lớp đó.</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Thông báo lỗi ID lớp học không hợp lệ.</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a:t>
            </a:r>
            <a:r>
              <a:rPr i="1" lang="en-US">
                <a:latin typeface="Calibri"/>
                <a:ea typeface="Calibri"/>
                <a:cs typeface="Calibri"/>
                <a:sym typeface="Calibri"/>
              </a:rPr>
              <a:t>get_attendance_list</a:t>
            </a:r>
            <a:endParaRPr i="1"/>
          </a:p>
        </p:txBody>
      </p:sp>
      <p:sp>
        <p:nvSpPr>
          <p:cNvPr id="474" name="Google Shape;474;p3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5" name="Google Shape;475;p34"/>
          <p:cNvSpPr txBox="1"/>
          <p:nvPr/>
        </p:nvSpPr>
        <p:spPr>
          <a:xfrm>
            <a:off x="235077" y="812046"/>
            <a:ext cx="7517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get_attendance_list</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76" name="Google Shape;476;p34"/>
          <p:cNvSpPr txBox="1"/>
          <p:nvPr/>
        </p:nvSpPr>
        <p:spPr>
          <a:xfrm>
            <a:off x="482600" y="1557258"/>
            <a:ext cx="81788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 Trường hợp ngày điểm danh không hợp lệ:</a:t>
            </a:r>
            <a:r>
              <a:rPr lang="en-US" sz="2400">
                <a:solidFill>
                  <a:schemeClr val="dk1"/>
                </a:solidFill>
                <a:latin typeface="Calibri"/>
                <a:ea typeface="Calibri"/>
                <a:cs typeface="Calibri"/>
                <a:sym typeface="Calibri"/>
              </a:rPr>
              <a:t> Ngày điểm danh không tồn tại hoặc nằm ngoài phạm vi lịch học.</a:t>
            </a:r>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Kết quả mong đợi:</a:t>
            </a:r>
            <a:r>
              <a:rPr lang="en-US" sz="2400">
                <a:solidFill>
                  <a:schemeClr val="dk1"/>
                </a:solidFill>
                <a:latin typeface="Calibri"/>
                <a:ea typeface="Calibri"/>
                <a:cs typeface="Calibri"/>
                <a:sym typeface="Calibri"/>
              </a:rPr>
              <a:t> Thông báo lỗi ngày điểm danh không hợp lệ.</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2.4 </a:t>
            </a:r>
            <a:r>
              <a:rPr i="1" lang="en-US">
                <a:latin typeface="Calibri"/>
                <a:ea typeface="Calibri"/>
                <a:cs typeface="Calibri"/>
                <a:sym typeface="Calibri"/>
              </a:rPr>
              <a:t>get_attendance_list</a:t>
            </a:r>
            <a:endParaRPr i="1"/>
          </a:p>
        </p:txBody>
      </p:sp>
      <p:sp>
        <p:nvSpPr>
          <p:cNvPr id="482" name="Google Shape;482;p3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3" name="Google Shape;483;p35"/>
          <p:cNvSpPr txBox="1"/>
          <p:nvPr/>
        </p:nvSpPr>
        <p:spPr>
          <a:xfrm>
            <a:off x="235077" y="812046"/>
            <a:ext cx="7517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get_attendance_list</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484" name="Google Shape;484;p35"/>
          <p:cNvSpPr/>
          <p:nvPr/>
        </p:nvSpPr>
        <p:spPr>
          <a:xfrm>
            <a:off x="1697418" y="309442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4: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0" name="Google Shape;490;p36"/>
          <p:cNvSpPr txBox="1"/>
          <p:nvPr/>
        </p:nvSpPr>
        <p:spPr>
          <a:xfrm>
            <a:off x="4181094" y="3021991"/>
            <a:ext cx="4197975" cy="8140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800"/>
              <a:buFont typeface="Lato"/>
              <a:buNone/>
            </a:pPr>
            <a:r>
              <a:rPr b="1" lang="en-US" sz="4800">
                <a:solidFill>
                  <a:srgbClr val="C00000"/>
                </a:solidFill>
                <a:latin typeface="Lato"/>
                <a:ea typeface="Lato"/>
                <a:cs typeface="Lato"/>
                <a:sym typeface="Lato"/>
              </a:rPr>
              <a:t>THANK YOU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8543650bc9_0_6"/>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88" name="Google Shape;88;g28543650bc9_0_6"/>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89" name="Google Shape;89;g28543650bc9_0_6"/>
          <p:cNvSpPr/>
          <p:nvPr/>
        </p:nvSpPr>
        <p:spPr>
          <a:xfrm>
            <a:off x="359903" y="938879"/>
            <a:ext cx="8595300" cy="550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5.Điểm danh</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FF0000"/>
              </a:buClr>
              <a:buSzPts val="2200"/>
              <a:buFont typeface="Courier New"/>
              <a:buChar char="•"/>
            </a:pPr>
            <a:r>
              <a:rPr b="1" i="0" lang="en-US" sz="2200" u="none" cap="none" strike="noStrike">
                <a:solidFill>
                  <a:srgbClr val="FF0000"/>
                </a:solidFill>
                <a:latin typeface="Courier New"/>
                <a:ea typeface="Courier New"/>
                <a:cs typeface="Courier New"/>
                <a:sym typeface="Courier New"/>
              </a:rPr>
              <a:t>take_attendance, get_attendance_record, set_attendance_status, get_attendance_list.</a:t>
            </a:r>
            <a:endParaRPr b="1">
              <a:solidFill>
                <a:srgbClr val="FF0000"/>
              </a:solidFill>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6.Xin phép nghỉ học</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request_absence, review_absence_request, get_absence_requests.</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7.Quản lý tài liệu học tập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upload_material, </a:t>
            </a:r>
            <a:r>
              <a:rPr b="1" i="0" lang="en-US" sz="2200" u="none" cap="none" strike="noStrike">
                <a:solidFill>
                  <a:srgbClr val="0000FF"/>
                </a:solidFill>
                <a:latin typeface="Courier New"/>
                <a:ea typeface="Courier New"/>
                <a:cs typeface="Courier New"/>
                <a:sym typeface="Courier New"/>
              </a:rPr>
              <a:t>edit_material</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delete_material</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get_material_info</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get_material_list</a:t>
            </a:r>
            <a:r>
              <a:rPr b="0" i="0" lang="en-US" sz="2200" u="none" cap="none" strike="noStrik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8.Thông báo và giao tiếp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send_notification, get_notifications, mark_notification_as_read, get_conversation, get_list_conversation, delete_message.</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8543650bc9_0_12"/>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95" name="Google Shape;95;g28543650bc9_0_12"/>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96" name="Google Shape;96;g28543650bc9_0_12"/>
          <p:cNvSpPr/>
          <p:nvPr/>
        </p:nvSpPr>
        <p:spPr>
          <a:xfrm>
            <a:off x="436102" y="1097339"/>
            <a:ext cx="7925700" cy="313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9.Khảo sát và form</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create_survey, </a:t>
            </a:r>
            <a:r>
              <a:rPr b="1" i="0" lang="en-US" sz="2200" u="none" cap="none" strike="noStrike">
                <a:solidFill>
                  <a:srgbClr val="0000FF"/>
                </a:solidFill>
                <a:latin typeface="Courier New"/>
                <a:ea typeface="Courier New"/>
                <a:cs typeface="Courier New"/>
                <a:sym typeface="Courier New"/>
              </a:rPr>
              <a:t>edit_survey, delete_survey, submit_survey,</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get_survey_responses</a:t>
            </a:r>
            <a:r>
              <a:rPr b="0" i="0" lang="en-US" sz="2200" u="none" cap="none" strike="noStrike">
                <a:solidFill>
                  <a:srgbClr val="0000FF"/>
                </a:solidFill>
                <a:latin typeface="Courier New"/>
                <a:ea typeface="Courier New"/>
                <a:cs typeface="Courier New"/>
                <a:sym typeface="Courier New"/>
              </a:rPr>
              <a:t>.</a:t>
            </a:r>
            <a:endParaRPr>
              <a:solidFill>
                <a:srgbClr val="0000FF"/>
              </a:solidFill>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10.Hệ thống</a:t>
            </a:r>
            <a:r>
              <a:rPr b="0" i="0" lang="en-US" sz="2200" u="none" cap="none" strike="noStrike">
                <a:solidFill>
                  <a:schemeClr val="dk1"/>
                </a:solidFill>
                <a:latin typeface="Calibri"/>
                <a:ea typeface="Calibri"/>
                <a:cs typeface="Calibri"/>
                <a:sym typeface="Calibri"/>
              </a:rPr>
              <a:t>:</a:t>
            </a:r>
            <a:endParaRPr/>
          </a:p>
          <a:p>
            <a:pPr indent="-139700" lvl="1" marL="457200" marR="0" rtl="0" algn="l">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check_new_version, set_dev_token, get_system_settings, change_password  update_system_settings.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103" name="Google Shape;103;p6"/>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Giao diện xem danh sách bài tập và nộp bài tập</a:t>
            </a:r>
            <a:endParaRPr/>
          </a:p>
          <a:p>
            <a:pPr indent="-514350" lvl="0" marL="514350" rtl="0" algn="l">
              <a:lnSpc>
                <a:spcPct val="90000"/>
              </a:lnSpc>
              <a:spcBef>
                <a:spcPts val="1000"/>
              </a:spcBef>
              <a:spcAft>
                <a:spcPts val="0"/>
              </a:spcAft>
              <a:buClr>
                <a:schemeClr val="dk1"/>
              </a:buClr>
              <a:buSzPts val="2800"/>
              <a:buAutoNum type="arabicPeriod"/>
            </a:pPr>
            <a:r>
              <a:rPr lang="en-US"/>
              <a:t>API điểm danh và quản lý điểm danh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110" name="Google Shape;110;p7"/>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b="1" lang="en-US" u="sng"/>
              <a:t>Giao diện xem danh sách bài tập và nộp bài tập</a:t>
            </a:r>
            <a:endParaRPr b="1" u="sng"/>
          </a:p>
          <a:p>
            <a:pPr indent="-514350" lvl="0" marL="514350" rtl="0" algn="l">
              <a:lnSpc>
                <a:spcPct val="90000"/>
              </a:lnSpc>
              <a:spcBef>
                <a:spcPts val="1000"/>
              </a:spcBef>
              <a:spcAft>
                <a:spcPts val="0"/>
              </a:spcAft>
              <a:buClr>
                <a:schemeClr val="dk1"/>
              </a:buClr>
              <a:buSzPts val="2800"/>
              <a:buAutoNum type="arabicPeriod"/>
            </a:pPr>
            <a:r>
              <a:rPr lang="en-US"/>
              <a:t>API điểm danh và quản lý điểm danh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GIAO DIỆN KIỂM TRA VÀ KHẢO SÁT</a:t>
            </a:r>
            <a:endParaRPr/>
          </a:p>
        </p:txBody>
      </p:sp>
      <p:sp>
        <p:nvSpPr>
          <p:cNvPr id="117" name="Google Shape;117;p8"/>
          <p:cNvSpPr txBox="1"/>
          <p:nvPr/>
        </p:nvSpPr>
        <p:spPr>
          <a:xfrm>
            <a:off x="3312536" y="159571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118" name="Google Shape;118;p8"/>
          <p:cNvPicPr preferRelativeResize="0"/>
          <p:nvPr/>
        </p:nvPicPr>
        <p:blipFill rotWithShape="1">
          <a:blip r:embed="rId3">
            <a:alphaModFix/>
          </a:blip>
          <a:srcRect b="7789" l="27773" r="28467" t="9550"/>
          <a:stretch/>
        </p:blipFill>
        <p:spPr>
          <a:xfrm>
            <a:off x="3165855" y="1429453"/>
            <a:ext cx="2560321" cy="4836160"/>
          </a:xfrm>
          <a:prstGeom prst="rect">
            <a:avLst/>
          </a:prstGeom>
          <a:noFill/>
          <a:ln>
            <a:noFill/>
          </a:ln>
        </p:spPr>
      </p:pic>
      <p:pic>
        <p:nvPicPr>
          <p:cNvPr descr="eHUST by Hung Nguyen" id="119" name="Google Shape;119;p8"/>
          <p:cNvPicPr preferRelativeResize="0"/>
          <p:nvPr/>
        </p:nvPicPr>
        <p:blipFill rotWithShape="1">
          <a:blip r:embed="rId4">
            <a:alphaModFix/>
          </a:blip>
          <a:srcRect b="70091" l="23758" r="26133" t="20320"/>
          <a:stretch/>
        </p:blipFill>
        <p:spPr>
          <a:xfrm>
            <a:off x="4049771" y="1830183"/>
            <a:ext cx="796930" cy="270956"/>
          </a:xfrm>
          <a:prstGeom prst="rect">
            <a:avLst/>
          </a:prstGeom>
          <a:noFill/>
          <a:ln>
            <a:noFill/>
          </a:ln>
        </p:spPr>
      </p:pic>
      <p:sp>
        <p:nvSpPr>
          <p:cNvPr id="120" name="Google Shape;120;p8"/>
          <p:cNvSpPr txBox="1"/>
          <p:nvPr/>
        </p:nvSpPr>
        <p:spPr>
          <a:xfrm>
            <a:off x="3562091" y="261789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Tên bài kiểm tra*</a:t>
            </a:r>
            <a:endParaRPr/>
          </a:p>
        </p:txBody>
      </p:sp>
      <p:sp>
        <p:nvSpPr>
          <p:cNvPr id="121" name="Google Shape;121;p8"/>
          <p:cNvSpPr/>
          <p:nvPr/>
        </p:nvSpPr>
        <p:spPr>
          <a:xfrm flipH="1" rot="10800000">
            <a:off x="3668515" y="295298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22" name="Google Shape;122;p8"/>
          <p:cNvCxnSpPr/>
          <p:nvPr/>
        </p:nvCxnSpPr>
        <p:spPr>
          <a:xfrm rot="10800000">
            <a:off x="3502655" y="195764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123" name="Google Shape;123;p8"/>
          <p:cNvSpPr txBox="1"/>
          <p:nvPr/>
        </p:nvSpPr>
        <p:spPr>
          <a:xfrm>
            <a:off x="3448300" y="205754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CREATE SURVEY</a:t>
            </a:r>
            <a:endParaRPr/>
          </a:p>
        </p:txBody>
      </p:sp>
      <p:sp>
        <p:nvSpPr>
          <p:cNvPr id="124" name="Google Shape;124;p8"/>
          <p:cNvSpPr/>
          <p:nvPr/>
        </p:nvSpPr>
        <p:spPr>
          <a:xfrm>
            <a:off x="4026198" y="517310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125" name="Google Shape;125;p8"/>
          <p:cNvSpPr txBox="1"/>
          <p:nvPr/>
        </p:nvSpPr>
        <p:spPr>
          <a:xfrm>
            <a:off x="3576072" y="2982096"/>
            <a:ext cx="1807460" cy="1107996"/>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Mô tả </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126" name="Google Shape;126;p8"/>
          <p:cNvSpPr txBox="1"/>
          <p:nvPr/>
        </p:nvSpPr>
        <p:spPr>
          <a:xfrm>
            <a:off x="3548110" y="4802457"/>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Bắt đầu</a:t>
            </a:r>
            <a:endParaRPr sz="1100">
              <a:solidFill>
                <a:srgbClr val="C00000"/>
              </a:solidFill>
              <a:latin typeface="Calibri"/>
              <a:ea typeface="Calibri"/>
              <a:cs typeface="Calibri"/>
              <a:sym typeface="Calibri"/>
            </a:endParaRPr>
          </a:p>
        </p:txBody>
      </p:sp>
      <p:sp>
        <p:nvSpPr>
          <p:cNvPr id="127" name="Google Shape;127;p8"/>
          <p:cNvSpPr txBox="1"/>
          <p:nvPr/>
        </p:nvSpPr>
        <p:spPr>
          <a:xfrm>
            <a:off x="4572000" y="4799872"/>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Kết thúc</a:t>
            </a:r>
            <a:endParaRPr sz="1100">
              <a:solidFill>
                <a:srgbClr val="C00000"/>
              </a:solidFill>
              <a:latin typeface="Calibri"/>
              <a:ea typeface="Calibri"/>
              <a:cs typeface="Calibri"/>
              <a:sym typeface="Calibri"/>
            </a:endParaRPr>
          </a:p>
        </p:txBody>
      </p:sp>
      <p:sp>
        <p:nvSpPr>
          <p:cNvPr id="128" name="Google Shape;128;p8"/>
          <p:cNvSpPr/>
          <p:nvPr/>
        </p:nvSpPr>
        <p:spPr>
          <a:xfrm rot="10800000">
            <a:off x="5276084" y="490544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8"/>
          <p:cNvSpPr/>
          <p:nvPr/>
        </p:nvSpPr>
        <p:spPr>
          <a:xfrm rot="10800000">
            <a:off x="4352730" y="491359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8"/>
          <p:cNvSpPr txBox="1"/>
          <p:nvPr/>
        </p:nvSpPr>
        <p:spPr>
          <a:xfrm>
            <a:off x="4256220" y="4125862"/>
            <a:ext cx="44435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Hoặc</a:t>
            </a:r>
            <a:endParaRPr b="1" i="1" sz="1000">
              <a:solidFill>
                <a:srgbClr val="C00000"/>
              </a:solidFill>
              <a:latin typeface="Calibri"/>
              <a:ea typeface="Calibri"/>
              <a:cs typeface="Calibri"/>
              <a:sym typeface="Calibri"/>
            </a:endParaRPr>
          </a:p>
        </p:txBody>
      </p:sp>
      <p:sp>
        <p:nvSpPr>
          <p:cNvPr id="131" name="Google Shape;131;p8"/>
          <p:cNvSpPr/>
          <p:nvPr/>
        </p:nvSpPr>
        <p:spPr>
          <a:xfrm>
            <a:off x="3793199" y="4367753"/>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tài liệu lên</a:t>
            </a:r>
            <a:endParaRPr b="1" i="1" sz="1100">
              <a:solidFill>
                <a:schemeClr val="lt1"/>
              </a:solidFill>
              <a:latin typeface="Calibri"/>
              <a:ea typeface="Calibri"/>
              <a:cs typeface="Calibri"/>
              <a:sym typeface="Calibri"/>
            </a:endParaRPr>
          </a:p>
        </p:txBody>
      </p:sp>
      <p:sp>
        <p:nvSpPr>
          <p:cNvPr id="132" name="Google Shape;132;p8"/>
          <p:cNvSpPr/>
          <p:nvPr/>
        </p:nvSpPr>
        <p:spPr>
          <a:xfrm>
            <a:off x="4941640" y="4499940"/>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8"/>
          <p:cNvSpPr txBox="1"/>
          <p:nvPr/>
        </p:nvSpPr>
        <p:spPr>
          <a:xfrm>
            <a:off x="1466571" y="862165"/>
            <a:ext cx="6210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tạo bài kiểm tra dành cho giảng viên</a:t>
            </a:r>
            <a:endParaRPr b="1" i="1" sz="2400">
              <a:solidFill>
                <a:srgbClr val="C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GIAO DIỆN KIỂM TRA VÀ KHẢO SÁT</a:t>
            </a:r>
            <a:endParaRPr/>
          </a:p>
        </p:txBody>
      </p:sp>
      <p:sp>
        <p:nvSpPr>
          <p:cNvPr id="140" name="Google Shape;140;p9"/>
          <p:cNvSpPr txBox="1"/>
          <p:nvPr/>
        </p:nvSpPr>
        <p:spPr>
          <a:xfrm>
            <a:off x="3312536" y="159571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141" name="Google Shape;141;p9"/>
          <p:cNvPicPr preferRelativeResize="0"/>
          <p:nvPr/>
        </p:nvPicPr>
        <p:blipFill rotWithShape="1">
          <a:blip r:embed="rId3">
            <a:alphaModFix/>
          </a:blip>
          <a:srcRect b="7789" l="27773" r="28467" t="9550"/>
          <a:stretch/>
        </p:blipFill>
        <p:spPr>
          <a:xfrm>
            <a:off x="3165855" y="1429453"/>
            <a:ext cx="2560321" cy="4836160"/>
          </a:xfrm>
          <a:prstGeom prst="rect">
            <a:avLst/>
          </a:prstGeom>
          <a:noFill/>
          <a:ln>
            <a:noFill/>
          </a:ln>
        </p:spPr>
      </p:pic>
      <p:pic>
        <p:nvPicPr>
          <p:cNvPr descr="eHUST by Hung Nguyen" id="142" name="Google Shape;142;p9"/>
          <p:cNvPicPr preferRelativeResize="0"/>
          <p:nvPr/>
        </p:nvPicPr>
        <p:blipFill rotWithShape="1">
          <a:blip r:embed="rId4">
            <a:alphaModFix/>
          </a:blip>
          <a:srcRect b="70091" l="23758" r="26133" t="20320"/>
          <a:stretch/>
        </p:blipFill>
        <p:spPr>
          <a:xfrm>
            <a:off x="4049771" y="1830183"/>
            <a:ext cx="796930" cy="270956"/>
          </a:xfrm>
          <a:prstGeom prst="rect">
            <a:avLst/>
          </a:prstGeom>
          <a:noFill/>
          <a:ln>
            <a:noFill/>
          </a:ln>
        </p:spPr>
      </p:pic>
      <p:sp>
        <p:nvSpPr>
          <p:cNvPr id="143" name="Google Shape;143;p9"/>
          <p:cNvSpPr txBox="1"/>
          <p:nvPr/>
        </p:nvSpPr>
        <p:spPr>
          <a:xfrm>
            <a:off x="3562091" y="261789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Tên bài kiểm tra*</a:t>
            </a:r>
            <a:endParaRPr/>
          </a:p>
        </p:txBody>
      </p:sp>
      <p:sp>
        <p:nvSpPr>
          <p:cNvPr id="144" name="Google Shape;144;p9"/>
          <p:cNvSpPr/>
          <p:nvPr/>
        </p:nvSpPr>
        <p:spPr>
          <a:xfrm flipH="1" rot="10800000">
            <a:off x="3668515" y="295298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5" name="Google Shape;145;p9"/>
          <p:cNvCxnSpPr/>
          <p:nvPr/>
        </p:nvCxnSpPr>
        <p:spPr>
          <a:xfrm rot="10800000">
            <a:off x="3502655" y="195764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146" name="Google Shape;146;p9"/>
          <p:cNvSpPr txBox="1"/>
          <p:nvPr/>
        </p:nvSpPr>
        <p:spPr>
          <a:xfrm>
            <a:off x="3448300" y="205754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CREATE SURVEY</a:t>
            </a:r>
            <a:endParaRPr/>
          </a:p>
        </p:txBody>
      </p:sp>
      <p:sp>
        <p:nvSpPr>
          <p:cNvPr id="147" name="Google Shape;147;p9"/>
          <p:cNvSpPr/>
          <p:nvPr/>
        </p:nvSpPr>
        <p:spPr>
          <a:xfrm>
            <a:off x="4026198" y="517310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148" name="Google Shape;148;p9"/>
          <p:cNvSpPr txBox="1"/>
          <p:nvPr/>
        </p:nvSpPr>
        <p:spPr>
          <a:xfrm>
            <a:off x="3576072" y="2982096"/>
            <a:ext cx="1807460" cy="1107996"/>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Mô tả </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149" name="Google Shape;149;p9"/>
          <p:cNvSpPr txBox="1"/>
          <p:nvPr/>
        </p:nvSpPr>
        <p:spPr>
          <a:xfrm>
            <a:off x="3548110" y="4802457"/>
            <a:ext cx="918464"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Bắt đầu</a:t>
            </a:r>
            <a:endParaRPr sz="1100">
              <a:solidFill>
                <a:srgbClr val="C00000"/>
              </a:solidFill>
              <a:latin typeface="Calibri"/>
              <a:ea typeface="Calibri"/>
              <a:cs typeface="Calibri"/>
              <a:sym typeface="Calibri"/>
            </a:endParaRPr>
          </a:p>
        </p:txBody>
      </p:sp>
      <p:sp>
        <p:nvSpPr>
          <p:cNvPr id="150" name="Google Shape;150;p9"/>
          <p:cNvSpPr txBox="1"/>
          <p:nvPr/>
        </p:nvSpPr>
        <p:spPr>
          <a:xfrm>
            <a:off x="4572000" y="4799872"/>
            <a:ext cx="836360"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Kết thúc</a:t>
            </a:r>
            <a:endParaRPr sz="1100">
              <a:solidFill>
                <a:srgbClr val="C00000"/>
              </a:solidFill>
              <a:latin typeface="Calibri"/>
              <a:ea typeface="Calibri"/>
              <a:cs typeface="Calibri"/>
              <a:sym typeface="Calibri"/>
            </a:endParaRPr>
          </a:p>
        </p:txBody>
      </p:sp>
      <p:sp>
        <p:nvSpPr>
          <p:cNvPr id="151" name="Google Shape;151;p9"/>
          <p:cNvSpPr/>
          <p:nvPr/>
        </p:nvSpPr>
        <p:spPr>
          <a:xfrm rot="10800000">
            <a:off x="5276084" y="490544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9"/>
          <p:cNvSpPr/>
          <p:nvPr/>
        </p:nvSpPr>
        <p:spPr>
          <a:xfrm rot="10800000">
            <a:off x="4352730" y="491359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9"/>
          <p:cNvSpPr txBox="1"/>
          <p:nvPr/>
        </p:nvSpPr>
        <p:spPr>
          <a:xfrm>
            <a:off x="4256220" y="4125862"/>
            <a:ext cx="444352"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Hoặc</a:t>
            </a:r>
            <a:endParaRPr b="1" i="1" sz="1000">
              <a:solidFill>
                <a:srgbClr val="C00000"/>
              </a:solidFill>
              <a:latin typeface="Calibri"/>
              <a:ea typeface="Calibri"/>
              <a:cs typeface="Calibri"/>
              <a:sym typeface="Calibri"/>
            </a:endParaRPr>
          </a:p>
        </p:txBody>
      </p:sp>
      <p:sp>
        <p:nvSpPr>
          <p:cNvPr id="154" name="Google Shape;154;p9"/>
          <p:cNvSpPr/>
          <p:nvPr/>
        </p:nvSpPr>
        <p:spPr>
          <a:xfrm>
            <a:off x="3793199" y="4367753"/>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tài liệu lên</a:t>
            </a:r>
            <a:endParaRPr b="1" i="1" sz="1100">
              <a:solidFill>
                <a:schemeClr val="lt1"/>
              </a:solidFill>
              <a:latin typeface="Calibri"/>
              <a:ea typeface="Calibri"/>
              <a:cs typeface="Calibri"/>
              <a:sym typeface="Calibri"/>
            </a:endParaRPr>
          </a:p>
        </p:txBody>
      </p:sp>
      <p:sp>
        <p:nvSpPr>
          <p:cNvPr id="155" name="Google Shape;155;p9"/>
          <p:cNvSpPr/>
          <p:nvPr/>
        </p:nvSpPr>
        <p:spPr>
          <a:xfrm>
            <a:off x="4941640" y="4499940"/>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9"/>
          <p:cNvSpPr txBox="1"/>
          <p:nvPr/>
        </p:nvSpPr>
        <p:spPr>
          <a:xfrm>
            <a:off x="1466571" y="862165"/>
            <a:ext cx="6210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rgbClr val="C00000"/>
                </a:solidFill>
                <a:latin typeface="Calibri"/>
                <a:ea typeface="Calibri"/>
                <a:cs typeface="Calibri"/>
                <a:sym typeface="Calibri"/>
              </a:rPr>
              <a:t>Giao diện tạo bài kiểm tra dành cho giảng viên</a:t>
            </a:r>
            <a:endParaRPr b="1" i="1" sz="2400">
              <a:solidFill>
                <a:srgbClr val="C00000"/>
              </a:solidFill>
              <a:latin typeface="Calibri"/>
              <a:ea typeface="Calibri"/>
              <a:cs typeface="Calibri"/>
              <a:sym typeface="Calibri"/>
            </a:endParaRPr>
          </a:p>
        </p:txBody>
      </p:sp>
      <p:sp>
        <p:nvSpPr>
          <p:cNvPr id="157" name="Google Shape;157;p9"/>
          <p:cNvSpPr txBox="1"/>
          <p:nvPr/>
        </p:nvSpPr>
        <p:spPr>
          <a:xfrm>
            <a:off x="721895" y="2101139"/>
            <a:ext cx="202805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Đặt tên bài kiểm tra là trường bắt buộc</a:t>
            </a:r>
            <a:endParaRPr sz="2000">
              <a:solidFill>
                <a:schemeClr val="dk1"/>
              </a:solidFill>
              <a:latin typeface="Calibri"/>
              <a:ea typeface="Calibri"/>
              <a:cs typeface="Calibri"/>
              <a:sym typeface="Calibri"/>
            </a:endParaRPr>
          </a:p>
        </p:txBody>
      </p:sp>
      <p:sp>
        <p:nvSpPr>
          <p:cNvPr id="158" name="Google Shape;158;p9"/>
          <p:cNvSpPr txBox="1"/>
          <p:nvPr/>
        </p:nvSpPr>
        <p:spPr>
          <a:xfrm>
            <a:off x="6220027" y="2798372"/>
            <a:ext cx="2202078"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Giảng viên có thể tùy chọn nhập yêu cầu vào phần mô tả hoặc tải tài liệu lên</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cp:coreProperties>
</file>