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9144000"/>
  <p:notesSz cx="6858000" cy="9144000"/>
  <p:embeddedFontLs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iTn+q+ODHoxCuNpz9HuAcsu/Wp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Lato-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Lato-italic.fntdata"/><Relationship Id="rId16" Type="http://schemas.openxmlformats.org/officeDocument/2006/relationships/slide" Target="slides/slide12.xml"/><Relationship Id="rId38" Type="http://schemas.openxmlformats.org/officeDocument/2006/relationships/font" Target="fonts/Lato-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546eaed4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g28546eaed4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8546eaed45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8546eaed45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546eaed4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8546eaed45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4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8" name="Google Shape;58;p4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4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43"/>
          <p:cNvSpPr txBox="1"/>
          <p:nvPr>
            <p:ph idx="1" type="body"/>
          </p:nvPr>
        </p:nvSpPr>
        <p:spPr>
          <a:xfrm>
            <a:off x="234950" y="1164920"/>
            <a:ext cx="8674100" cy="493107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35"/>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36"/>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Google Shape;20;p36"/>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3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3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3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3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3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C00000"/>
                </a:solidFill>
                <a:latin typeface="Lato"/>
                <a:ea typeface="Lato"/>
                <a:cs typeface="Lato"/>
                <a:sym typeface="Lato"/>
              </a:defRPr>
            </a:lvl1pPr>
            <a:lvl2pPr indent="0" lvl="1" marL="0" marR="0" rtl="0" algn="r">
              <a:spcBef>
                <a:spcPts val="0"/>
              </a:spcBef>
              <a:buNone/>
              <a:defRPr b="1" i="0" sz="1200" u="none" cap="none" strike="noStrike">
                <a:solidFill>
                  <a:srgbClr val="C00000"/>
                </a:solidFill>
                <a:latin typeface="Lato"/>
                <a:ea typeface="Lato"/>
                <a:cs typeface="Lato"/>
                <a:sym typeface="Lato"/>
              </a:defRPr>
            </a:lvl2pPr>
            <a:lvl3pPr indent="0" lvl="2" marL="0" marR="0" rtl="0" algn="r">
              <a:spcBef>
                <a:spcPts val="0"/>
              </a:spcBef>
              <a:buNone/>
              <a:defRPr b="1" i="0" sz="1200" u="none" cap="none" strike="noStrike">
                <a:solidFill>
                  <a:srgbClr val="C00000"/>
                </a:solidFill>
                <a:latin typeface="Lato"/>
                <a:ea typeface="Lato"/>
                <a:cs typeface="Lato"/>
                <a:sym typeface="Lato"/>
              </a:defRPr>
            </a:lvl3pPr>
            <a:lvl4pPr indent="0" lvl="3" marL="0" marR="0" rtl="0" algn="r">
              <a:spcBef>
                <a:spcPts val="0"/>
              </a:spcBef>
              <a:buNone/>
              <a:defRPr b="1" i="0" sz="1200" u="none" cap="none" strike="noStrike">
                <a:solidFill>
                  <a:srgbClr val="C00000"/>
                </a:solidFill>
                <a:latin typeface="Lato"/>
                <a:ea typeface="Lato"/>
                <a:cs typeface="Lato"/>
                <a:sym typeface="Lato"/>
              </a:defRPr>
            </a:lvl4pPr>
            <a:lvl5pPr indent="0" lvl="4" marL="0" marR="0" rtl="0" algn="r">
              <a:spcBef>
                <a:spcPts val="0"/>
              </a:spcBef>
              <a:buNone/>
              <a:defRPr b="1" i="0" sz="1200" u="none" cap="none" strike="noStrike">
                <a:solidFill>
                  <a:srgbClr val="C00000"/>
                </a:solidFill>
                <a:latin typeface="Lato"/>
                <a:ea typeface="Lato"/>
                <a:cs typeface="Lato"/>
                <a:sym typeface="Lato"/>
              </a:defRPr>
            </a:lvl5pPr>
            <a:lvl6pPr indent="0" lvl="5" marL="0" marR="0" rtl="0" algn="r">
              <a:spcBef>
                <a:spcPts val="0"/>
              </a:spcBef>
              <a:buNone/>
              <a:defRPr b="1" i="0" sz="1200" u="none" cap="none" strike="noStrike">
                <a:solidFill>
                  <a:srgbClr val="C00000"/>
                </a:solidFill>
                <a:latin typeface="Lato"/>
                <a:ea typeface="Lato"/>
                <a:cs typeface="Lato"/>
                <a:sym typeface="Lato"/>
              </a:defRPr>
            </a:lvl6pPr>
            <a:lvl7pPr indent="0" lvl="6" marL="0" marR="0" rtl="0" algn="r">
              <a:spcBef>
                <a:spcPts val="0"/>
              </a:spcBef>
              <a:buNone/>
              <a:defRPr b="1" i="0" sz="1200" u="none" cap="none" strike="noStrike">
                <a:solidFill>
                  <a:srgbClr val="C00000"/>
                </a:solidFill>
                <a:latin typeface="Lato"/>
                <a:ea typeface="Lato"/>
                <a:cs typeface="Lato"/>
                <a:sym typeface="Lato"/>
              </a:defRPr>
            </a:lvl7pPr>
            <a:lvl8pPr indent="0" lvl="7" marL="0" marR="0" rtl="0" algn="r">
              <a:spcBef>
                <a:spcPts val="0"/>
              </a:spcBef>
              <a:buNone/>
              <a:defRPr b="1" i="0" sz="1200" u="none" cap="none" strike="noStrike">
                <a:solidFill>
                  <a:srgbClr val="C00000"/>
                </a:solidFill>
                <a:latin typeface="Lato"/>
                <a:ea typeface="Lato"/>
                <a:cs typeface="Lato"/>
                <a:sym typeface="Lato"/>
              </a:defRPr>
            </a:lvl8pPr>
            <a:lvl9pPr indent="0" lvl="8" marL="0" marR="0" rtl="0" algn="r">
              <a:spcBef>
                <a:spcPts val="0"/>
              </a:spcBef>
              <a:buNone/>
              <a:defRPr b="1" i="0" sz="1200" u="none" cap="none" strike="noStrike">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37"/>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9" name="Google Shape;29;p37"/>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0" name="Google Shape;30;p3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3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3" name="Google Shape;33;p3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3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35" name="Shape 3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4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8" name="Google Shape;38;p4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4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40"/>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1" name="Google Shape;41;p40"/>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4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4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41"/>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41"/>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4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4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4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1F3864"/>
                </a:solidFill>
                <a:latin typeface="Lato"/>
                <a:ea typeface="Lato"/>
                <a:cs typeface="Lato"/>
                <a:sym typeface="Lato"/>
              </a:defRPr>
            </a:lvl1pPr>
            <a:lvl2pPr indent="0" lvl="1" marL="0" marR="0" rtl="0" algn="r">
              <a:spcBef>
                <a:spcPts val="0"/>
              </a:spcBef>
              <a:buNone/>
              <a:defRPr b="1" sz="1200">
                <a:solidFill>
                  <a:srgbClr val="1F3864"/>
                </a:solidFill>
                <a:latin typeface="Lato"/>
                <a:ea typeface="Lato"/>
                <a:cs typeface="Lato"/>
                <a:sym typeface="Lato"/>
              </a:defRPr>
            </a:lvl2pPr>
            <a:lvl3pPr indent="0" lvl="2" marL="0" marR="0" rtl="0" algn="r">
              <a:spcBef>
                <a:spcPts val="0"/>
              </a:spcBef>
              <a:buNone/>
              <a:defRPr b="1" sz="1200">
                <a:solidFill>
                  <a:srgbClr val="1F3864"/>
                </a:solidFill>
                <a:latin typeface="Lato"/>
                <a:ea typeface="Lato"/>
                <a:cs typeface="Lato"/>
                <a:sym typeface="Lato"/>
              </a:defRPr>
            </a:lvl3pPr>
            <a:lvl4pPr indent="0" lvl="3" marL="0" marR="0" rtl="0" algn="r">
              <a:spcBef>
                <a:spcPts val="0"/>
              </a:spcBef>
              <a:buNone/>
              <a:defRPr b="1" sz="1200">
                <a:solidFill>
                  <a:srgbClr val="1F3864"/>
                </a:solidFill>
                <a:latin typeface="Lato"/>
                <a:ea typeface="Lato"/>
                <a:cs typeface="Lato"/>
                <a:sym typeface="Lato"/>
              </a:defRPr>
            </a:lvl4pPr>
            <a:lvl5pPr indent="0" lvl="4" marL="0" marR="0" rtl="0" algn="r">
              <a:spcBef>
                <a:spcPts val="0"/>
              </a:spcBef>
              <a:buNone/>
              <a:defRPr b="1" sz="1200">
                <a:solidFill>
                  <a:srgbClr val="1F3864"/>
                </a:solidFill>
                <a:latin typeface="Lato"/>
                <a:ea typeface="Lato"/>
                <a:cs typeface="Lato"/>
                <a:sym typeface="Lato"/>
              </a:defRPr>
            </a:lvl5pPr>
            <a:lvl6pPr indent="0" lvl="5" marL="0" marR="0" rtl="0" algn="r">
              <a:spcBef>
                <a:spcPts val="0"/>
              </a:spcBef>
              <a:buNone/>
              <a:defRPr b="1" sz="1200">
                <a:solidFill>
                  <a:srgbClr val="1F3864"/>
                </a:solidFill>
                <a:latin typeface="Lato"/>
                <a:ea typeface="Lato"/>
                <a:cs typeface="Lato"/>
                <a:sym typeface="Lato"/>
              </a:defRPr>
            </a:lvl6pPr>
            <a:lvl7pPr indent="0" lvl="6" marL="0" marR="0" rtl="0" algn="r">
              <a:spcBef>
                <a:spcPts val="0"/>
              </a:spcBef>
              <a:buNone/>
              <a:defRPr b="1" sz="1200">
                <a:solidFill>
                  <a:srgbClr val="1F3864"/>
                </a:solidFill>
                <a:latin typeface="Lato"/>
                <a:ea typeface="Lato"/>
                <a:cs typeface="Lato"/>
                <a:sym typeface="Lato"/>
              </a:defRPr>
            </a:lvl7pPr>
            <a:lvl8pPr indent="0" lvl="7" marL="0" marR="0" rtl="0" algn="r">
              <a:spcBef>
                <a:spcPts val="0"/>
              </a:spcBef>
              <a:buNone/>
              <a:defRPr b="1" sz="1200">
                <a:solidFill>
                  <a:srgbClr val="1F3864"/>
                </a:solidFill>
                <a:latin typeface="Lato"/>
                <a:ea typeface="Lato"/>
                <a:cs typeface="Lato"/>
                <a:sym typeface="Lato"/>
              </a:defRPr>
            </a:lvl8pPr>
            <a:lvl9pPr indent="0" lvl="8" marL="0" marR="0" rtl="0" algn="r">
              <a:spcBef>
                <a:spcPts val="0"/>
              </a:spcBef>
              <a:buNone/>
              <a:defRPr b="1" sz="1200">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4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4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sz="1200">
                <a:solidFill>
                  <a:srgbClr val="C00000"/>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4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sz="1200">
                <a:solidFill>
                  <a:srgbClr val="C00000"/>
                </a:solidFill>
                <a:latin typeface="Lato"/>
                <a:ea typeface="Lato"/>
                <a:cs typeface="Lato"/>
                <a:sym typeface="Lato"/>
              </a:defRPr>
            </a:lvl1pPr>
            <a:lvl2pPr indent="0" lvl="1" marL="0" marR="0" rtl="0" algn="r">
              <a:spcBef>
                <a:spcPts val="0"/>
              </a:spcBef>
              <a:buNone/>
              <a:defRPr b="1" sz="1200">
                <a:solidFill>
                  <a:srgbClr val="C00000"/>
                </a:solidFill>
                <a:latin typeface="Lato"/>
                <a:ea typeface="Lato"/>
                <a:cs typeface="Lato"/>
                <a:sym typeface="Lato"/>
              </a:defRPr>
            </a:lvl2pPr>
            <a:lvl3pPr indent="0" lvl="2" marL="0" marR="0" rtl="0" algn="r">
              <a:spcBef>
                <a:spcPts val="0"/>
              </a:spcBef>
              <a:buNone/>
              <a:defRPr b="1" sz="1200">
                <a:solidFill>
                  <a:srgbClr val="C00000"/>
                </a:solidFill>
                <a:latin typeface="Lato"/>
                <a:ea typeface="Lato"/>
                <a:cs typeface="Lato"/>
                <a:sym typeface="Lato"/>
              </a:defRPr>
            </a:lvl3pPr>
            <a:lvl4pPr indent="0" lvl="3" marL="0" marR="0" rtl="0" algn="r">
              <a:spcBef>
                <a:spcPts val="0"/>
              </a:spcBef>
              <a:buNone/>
              <a:defRPr b="1" sz="1200">
                <a:solidFill>
                  <a:srgbClr val="C00000"/>
                </a:solidFill>
                <a:latin typeface="Lato"/>
                <a:ea typeface="Lato"/>
                <a:cs typeface="Lato"/>
                <a:sym typeface="Lato"/>
              </a:defRPr>
            </a:lvl4pPr>
            <a:lvl5pPr indent="0" lvl="4" marL="0" marR="0" rtl="0" algn="r">
              <a:spcBef>
                <a:spcPts val="0"/>
              </a:spcBef>
              <a:buNone/>
              <a:defRPr b="1" sz="1200">
                <a:solidFill>
                  <a:srgbClr val="C00000"/>
                </a:solidFill>
                <a:latin typeface="Lato"/>
                <a:ea typeface="Lato"/>
                <a:cs typeface="Lato"/>
                <a:sym typeface="Lato"/>
              </a:defRPr>
            </a:lvl5pPr>
            <a:lvl6pPr indent="0" lvl="5" marL="0" marR="0" rtl="0" algn="r">
              <a:spcBef>
                <a:spcPts val="0"/>
              </a:spcBef>
              <a:buNone/>
              <a:defRPr b="1" sz="1200">
                <a:solidFill>
                  <a:srgbClr val="C00000"/>
                </a:solidFill>
                <a:latin typeface="Lato"/>
                <a:ea typeface="Lato"/>
                <a:cs typeface="Lato"/>
                <a:sym typeface="Lato"/>
              </a:defRPr>
            </a:lvl6pPr>
            <a:lvl7pPr indent="0" lvl="6" marL="0" marR="0" rtl="0" algn="r">
              <a:spcBef>
                <a:spcPts val="0"/>
              </a:spcBef>
              <a:buNone/>
              <a:defRPr b="1" sz="1200">
                <a:solidFill>
                  <a:srgbClr val="C00000"/>
                </a:solidFill>
                <a:latin typeface="Lato"/>
                <a:ea typeface="Lato"/>
                <a:cs typeface="Lato"/>
                <a:sym typeface="Lato"/>
              </a:defRPr>
            </a:lvl7pPr>
            <a:lvl8pPr indent="0" lvl="7" marL="0" marR="0" rtl="0" algn="r">
              <a:spcBef>
                <a:spcPts val="0"/>
              </a:spcBef>
              <a:buNone/>
              <a:defRPr b="1" sz="1200">
                <a:solidFill>
                  <a:srgbClr val="C00000"/>
                </a:solidFill>
                <a:latin typeface="Lato"/>
                <a:ea typeface="Lato"/>
                <a:cs typeface="Lato"/>
                <a:sym typeface="Lato"/>
              </a:defRPr>
            </a:lvl8pPr>
            <a:lvl9pPr indent="0" lvl="8" marL="0" marR="0" rtl="0" algn="r">
              <a:spcBef>
                <a:spcPts val="0"/>
              </a:spcBef>
              <a:buNone/>
              <a:defRPr b="1" sz="1200">
                <a:solidFill>
                  <a:srgbClr val="C00000"/>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4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42"/>
          <p:cNvSpPr txBox="1"/>
          <p:nvPr>
            <p:ph idx="1" type="body"/>
          </p:nvPr>
        </p:nvSpPr>
        <p:spPr>
          <a:xfrm>
            <a:off x="234950" y="1227550"/>
            <a:ext cx="8674100" cy="4868449"/>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67" name="Google Shape;67;p1"/>
          <p:cNvSpPr txBox="1"/>
          <p:nvPr/>
        </p:nvSpPr>
        <p:spPr>
          <a:xfrm>
            <a:off x="413012" y="207619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3600"/>
              <a:buFont typeface="Lato"/>
              <a:buNone/>
            </a:pPr>
            <a:r>
              <a:rPr b="1" i="0" lang="en-US" sz="3600" u="none" cap="none" strike="noStrike">
                <a:solidFill>
                  <a:srgbClr val="C00000"/>
                </a:solidFill>
                <a:latin typeface="Lato"/>
                <a:ea typeface="Lato"/>
                <a:cs typeface="Lato"/>
                <a:sym typeface="Lato"/>
              </a:rPr>
              <a:t>KẾ HOẠCH LÀM VIỆC </a:t>
            </a:r>
            <a:endParaRPr/>
          </a:p>
        </p:txBody>
      </p:sp>
      <p:sp>
        <p:nvSpPr>
          <p:cNvPr id="68" name="Google Shape;68;p1"/>
          <p:cNvSpPr txBox="1"/>
          <p:nvPr/>
        </p:nvSpPr>
        <p:spPr>
          <a:xfrm>
            <a:off x="1801518" y="3084220"/>
            <a:ext cx="7342482" cy="848793"/>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C00000"/>
              </a:buClr>
              <a:buSzPts val="7200"/>
              <a:buFont typeface="Lato"/>
              <a:buNone/>
            </a:pPr>
            <a:r>
              <a:rPr b="1" i="0" lang="en-US" sz="7200" u="none" cap="none" strike="noStrike">
                <a:solidFill>
                  <a:srgbClr val="C00000"/>
                </a:solidFill>
                <a:latin typeface="Lato"/>
                <a:ea typeface="Lato"/>
                <a:cs typeface="Lato"/>
                <a:sym typeface="Lato"/>
              </a:rPr>
              <a:t>TUẦN 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1.1 </a:t>
            </a:r>
            <a:r>
              <a:rPr i="1" lang="en-US">
                <a:latin typeface="Calibri"/>
                <a:ea typeface="Calibri"/>
                <a:cs typeface="Calibri"/>
                <a:sym typeface="Calibri"/>
              </a:rPr>
              <a:t>request_absence</a:t>
            </a:r>
            <a:endParaRPr i="1"/>
          </a:p>
        </p:txBody>
      </p:sp>
      <p:sp>
        <p:nvSpPr>
          <p:cNvPr id="131" name="Google Shape;131;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2" name="Google Shape;132;p10"/>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request_absence</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b="0" i="1" sz="28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33" name="Google Shape;133;p10"/>
          <p:cNvSpPr/>
          <p:nvPr/>
        </p:nvSpPr>
        <p:spPr>
          <a:xfrm>
            <a:off x="250937" y="1378994"/>
            <a:ext cx="8673846"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1. Người dùng truyền đúng mã phiên đăng nhập, ID lớp học, ngày, và lý do xin vắng mặt.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gửi ID yêu cầu xin vắng mặt.</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2. Người dùng gửi sai mã phiên đăng nhập (mã bị trống, quá ngắn, hoặc mã phiên đăng nhập cũ), còn các tham số khác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Lỗi mã phiên đăng nhập, ứng dụng đẩy người dùng sang trang đăng nhập.</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3. Người dùng truyền đúng mã phiên đăng nhập, nhưng lý do xin vắng mặt bị thiếu hoặc rỗng.</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Lý do vắng mặt không hợp lệ, thông báo lỗi về lý do.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1.1 </a:t>
            </a:r>
            <a:r>
              <a:rPr i="1" lang="en-US">
                <a:latin typeface="Calibri"/>
                <a:ea typeface="Calibri"/>
                <a:cs typeface="Calibri"/>
                <a:sym typeface="Calibri"/>
              </a:rPr>
              <a:t>request_absence</a:t>
            </a:r>
            <a:endParaRPr i="1"/>
          </a:p>
        </p:txBody>
      </p:sp>
      <p:sp>
        <p:nvSpPr>
          <p:cNvPr id="139" name="Google Shape;139;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0" name="Google Shape;140;p11"/>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request_absence</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b="0" i="1" sz="28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1" name="Google Shape;141;p11"/>
          <p:cNvSpPr/>
          <p:nvPr/>
        </p:nvSpPr>
        <p:spPr>
          <a:xfrm>
            <a:off x="580882" y="1378994"/>
            <a:ext cx="8197357" cy="378565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4. Người dùng truyền đúng mã phiên đăng nhập và các tham số khác, nhưng lớp học không tồn tại.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1003 | ID lớp học không hợp lệ.</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5. Người dùng truyền đúng mã phiên đăng nhập và các tham số khác, nhưng ngày vắng mặt không hợp lệ (ví dụ, ngày trong quá khứ).</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1004 | Ngày không hợp lệ, thông báo lỗi về ngày.</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1.1 </a:t>
            </a:r>
            <a:r>
              <a:rPr i="1" lang="en-US">
                <a:latin typeface="Calibri"/>
                <a:ea typeface="Calibri"/>
                <a:cs typeface="Calibri"/>
                <a:sym typeface="Calibri"/>
              </a:rPr>
              <a:t>request_absence</a:t>
            </a:r>
            <a:endParaRPr i="1"/>
          </a:p>
        </p:txBody>
      </p:sp>
      <p:sp>
        <p:nvSpPr>
          <p:cNvPr id="147" name="Google Shape;147;p1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12"/>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Các test case cho request_absence</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b="0" i="1" sz="28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49" name="Google Shape;149;p12"/>
          <p:cNvSpPr txBox="1"/>
          <p:nvPr/>
        </p:nvSpPr>
        <p:spPr>
          <a:xfrm>
            <a:off x="741680" y="1495088"/>
            <a:ext cx="766064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6. Người dùng truyền đúng mã phiên đăng nhập và các tham số khác, nhưng không đủ số lượng coins để gửi yêu cầu.</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Kết quả mong đợi:</a:t>
            </a:r>
            <a:r>
              <a:rPr lang="en-US" sz="2400">
                <a:solidFill>
                  <a:schemeClr val="dk1"/>
                </a:solidFill>
                <a:latin typeface="Calibri"/>
                <a:ea typeface="Calibri"/>
                <a:cs typeface="Calibri"/>
                <a:sym typeface="Calibri"/>
              </a:rPr>
              <a:t> Không đủ coins để gửi yêu cầu, thông báo lỗi về số lượng coins.</a:t>
            </a:r>
            <a:endParaRPr/>
          </a:p>
        </p:txBody>
      </p:sp>
      <p:sp>
        <p:nvSpPr>
          <p:cNvPr id="150" name="Google Shape;150;p12"/>
          <p:cNvSpPr/>
          <p:nvPr/>
        </p:nvSpPr>
        <p:spPr>
          <a:xfrm>
            <a:off x="1697418" y="394878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1: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1.2 </a:t>
            </a:r>
            <a:r>
              <a:rPr i="1" lang="en-US">
                <a:latin typeface="Calibri"/>
                <a:ea typeface="Calibri"/>
                <a:cs typeface="Calibri"/>
                <a:sym typeface="Calibri"/>
              </a:rPr>
              <a:t>review_absence_request</a:t>
            </a:r>
            <a:endParaRPr i="1"/>
          </a:p>
        </p:txBody>
      </p:sp>
      <p:sp>
        <p:nvSpPr>
          <p:cNvPr id="156" name="Google Shape;156;p1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p13"/>
          <p:cNvSpPr txBox="1"/>
          <p:nvPr/>
        </p:nvSpPr>
        <p:spPr>
          <a:xfrm>
            <a:off x="235077" y="855680"/>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review_absence_request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158" name="Google Shape;158;p13"/>
          <p:cNvSpPr/>
          <p:nvPr/>
        </p:nvSpPr>
        <p:spPr>
          <a:xfrm>
            <a:off x="589280" y="1635988"/>
            <a:ext cx="796544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thực hiện việc xét duyệt yêu cầu xin vắng mặt của sinh viên bởi giảng viên.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Request dạng POST</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giảng viên</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request_id: ID của yêu cầu xin vắng mặt</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status: Trạng thái xét duyệt (chấp nhận hoặc từ chối)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Mã thông báo thành công.</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Các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1.2 </a:t>
            </a:r>
            <a:r>
              <a:rPr i="1" lang="en-US">
                <a:latin typeface="Calibri"/>
                <a:ea typeface="Calibri"/>
                <a:cs typeface="Calibri"/>
                <a:sym typeface="Calibri"/>
              </a:rPr>
              <a:t>review_absence_request</a:t>
            </a:r>
            <a:endParaRPr i="1"/>
          </a:p>
        </p:txBody>
      </p:sp>
      <p:sp>
        <p:nvSpPr>
          <p:cNvPr id="164" name="Google Shape;164;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5" name="Google Shape;165;p14"/>
          <p:cNvSpPr txBox="1"/>
          <p:nvPr/>
        </p:nvSpPr>
        <p:spPr>
          <a:xfrm>
            <a:off x="235077" y="855680"/>
            <a:ext cx="7263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review_absence_request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166" name="Google Shape;166;p14"/>
          <p:cNvSpPr/>
          <p:nvPr/>
        </p:nvSpPr>
        <p:spPr>
          <a:xfrm>
            <a:off x="452120" y="1676628"/>
            <a:ext cx="823976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1. Giảng viên truyền đúng mã phiên đăng nhập, ID yêu cầu và trạng thái xét duyệt.</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2. Giảng viên gửi sai mã phiên đăng nhập (mã bị trống, quá ngắn, hoặc mã phiên đăng nhập cũ), còn các tham số khác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Lỗi mã phiên đăng nhập, đẩy người dùng sang trang đăng nhập.</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3. Giảng viên truyền đúng mã phiên đăng nhập, nhưng yêu cầu xin vắng mặt không tồn tại.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ID yêu cầu không hợp lệ.</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1.2 </a:t>
            </a:r>
            <a:r>
              <a:rPr i="1" lang="en-US">
                <a:latin typeface="Calibri"/>
                <a:ea typeface="Calibri"/>
                <a:cs typeface="Calibri"/>
                <a:sym typeface="Calibri"/>
              </a:rPr>
              <a:t>review_absence_request</a:t>
            </a:r>
            <a:endParaRPr i="1"/>
          </a:p>
        </p:txBody>
      </p:sp>
      <p:sp>
        <p:nvSpPr>
          <p:cNvPr id="172" name="Google Shape;172;p1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15"/>
          <p:cNvSpPr txBox="1"/>
          <p:nvPr/>
        </p:nvSpPr>
        <p:spPr>
          <a:xfrm>
            <a:off x="235077" y="855680"/>
            <a:ext cx="7263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review_absence_request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174" name="Google Shape;174;p15"/>
          <p:cNvSpPr/>
          <p:nvPr/>
        </p:nvSpPr>
        <p:spPr>
          <a:xfrm>
            <a:off x="629920" y="1705541"/>
            <a:ext cx="8168640" cy="26776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4. Giảng viên truyền đúng mã phiên đăng nhập và các tham số khác, nhưng trạng thái xét duyệt không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Trạng thái xét duyệt không hợp lệ.</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5. Giảng viên truyền đúng mã phiên đăng nhập, ID yêu cầu và trạng thái xét duyệt, nhưng không có quyền xét duyệt yêu cầu này.</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Không có quyền xét duyệt yêu cầu.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1.2 </a:t>
            </a:r>
            <a:r>
              <a:rPr i="1" lang="en-US">
                <a:latin typeface="Calibri"/>
                <a:ea typeface="Calibri"/>
                <a:cs typeface="Calibri"/>
                <a:sym typeface="Calibri"/>
              </a:rPr>
              <a:t>review_absence_request</a:t>
            </a:r>
            <a:endParaRPr i="1"/>
          </a:p>
        </p:txBody>
      </p:sp>
      <p:sp>
        <p:nvSpPr>
          <p:cNvPr id="180" name="Google Shape;180;p1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16"/>
          <p:cNvSpPr txBox="1"/>
          <p:nvPr/>
        </p:nvSpPr>
        <p:spPr>
          <a:xfrm>
            <a:off x="235077" y="855680"/>
            <a:ext cx="726300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review_absence_request</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182" name="Google Shape;182;p16"/>
          <p:cNvSpPr/>
          <p:nvPr/>
        </p:nvSpPr>
        <p:spPr>
          <a:xfrm>
            <a:off x="1697418" y="286074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2: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get_absence_requests</a:t>
            </a:r>
            <a:endParaRPr i="1">
              <a:latin typeface="Calibri"/>
              <a:ea typeface="Calibri"/>
              <a:cs typeface="Calibri"/>
              <a:sym typeface="Calibri"/>
            </a:endParaRPr>
          </a:p>
        </p:txBody>
      </p:sp>
      <p:sp>
        <p:nvSpPr>
          <p:cNvPr id="188" name="Google Shape;188;p1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7"/>
          <p:cNvSpPr txBox="1"/>
          <p:nvPr/>
        </p:nvSpPr>
        <p:spPr>
          <a:xfrm>
            <a:off x="235077" y="855680"/>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Mô tả get_absence_requests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190" name="Google Shape;190;p17"/>
          <p:cNvSpPr/>
          <p:nvPr/>
        </p:nvSpPr>
        <p:spPr>
          <a:xfrm>
            <a:off x="589280" y="1635988"/>
            <a:ext cx="7965440" cy="415498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thực hiện việc xét duyệt yêu cầu xin vắng mặt của sinh viên bởi giảng viên.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Request dạng POST</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giảng viên</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request_id: ID của yêu cầu xin vắng mặt</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status: Trạng thái xét duyệt (chấp nhận hoặc từ chối)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Mã thông báo thành công.</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Các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get_absence_requests</a:t>
            </a:r>
            <a:endParaRPr i="1">
              <a:latin typeface="Calibri"/>
              <a:ea typeface="Calibri"/>
              <a:cs typeface="Calibri"/>
              <a:sym typeface="Calibri"/>
            </a:endParaRPr>
          </a:p>
        </p:txBody>
      </p:sp>
      <p:sp>
        <p:nvSpPr>
          <p:cNvPr id="196" name="Google Shape;196;p1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8"/>
          <p:cNvSpPr txBox="1"/>
          <p:nvPr/>
        </p:nvSpPr>
        <p:spPr>
          <a:xfrm>
            <a:off x="235077" y="855680"/>
            <a:ext cx="687692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get_absence_requests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198" name="Google Shape;198;p18"/>
          <p:cNvSpPr/>
          <p:nvPr/>
        </p:nvSpPr>
        <p:spPr>
          <a:xfrm>
            <a:off x="497839" y="1596617"/>
            <a:ext cx="8299323" cy="452431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1.Giảng viên truyền đúng mã phiên đăng nhập, ID lớp học và ngày yêu cầu.</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1000 | OK (Thông báo thành công), gửi danh sách yêu cầu xin vắng mặt.</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2.Giảng viên gửi sai mã phiên đăng nhập (mã bị trống, quá ngắn, hoặc mã phiên đăng nhập cũ), còn các tham số khác hợp lệ.</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Lỗi mã phiên đăng nhập, đẩy người dùng sang trang đăng nhập.</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3.Giảng viên truyền đúng mã phiên đăng nhập, nhưng không có yêu cầu xin vắng mặt nào cho lớp học và ngày yêu cầu.</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Không có yêu cầu nào.</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get_absence_requests</a:t>
            </a:r>
            <a:endParaRPr i="1">
              <a:latin typeface="Calibri"/>
              <a:ea typeface="Calibri"/>
              <a:cs typeface="Calibri"/>
              <a:sym typeface="Calibri"/>
            </a:endParaRPr>
          </a:p>
        </p:txBody>
      </p:sp>
      <p:sp>
        <p:nvSpPr>
          <p:cNvPr id="204" name="Google Shape;204;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5" name="Google Shape;205;p19"/>
          <p:cNvSpPr txBox="1"/>
          <p:nvPr/>
        </p:nvSpPr>
        <p:spPr>
          <a:xfrm>
            <a:off x="235077" y="855680"/>
            <a:ext cx="687692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get_absence_requests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206" name="Google Shape;206;p19"/>
          <p:cNvSpPr/>
          <p:nvPr/>
        </p:nvSpPr>
        <p:spPr>
          <a:xfrm>
            <a:off x="589280" y="1524866"/>
            <a:ext cx="8046720"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4. Giảng viên truyền đúng mã phiên đăng nhập và các tham số khác, nhưng lớp học không tồn tại.</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ID lớp học không hợp lệ.</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5. Giảng viên truyền đúng mã phiên đăng nhập và các tham số khác, nhưng ngày yêu cầu không hợp lệ (ví dụ, ngày trong quá khứ).</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Ngày không hợp lệ.</a:t>
            </a:r>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6. Giảng viên truyền đúng mã phiên đăng nhập và các tham số khác, nhưng không có quyền truy cập yêu cầu xin vắng mặt cho lớp học này.</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Không có quyền truy cập yêu cầu xin vắng mặt.</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 name="Google Shape;74;p2"/>
          <p:cNvSpPr txBox="1"/>
          <p:nvPr>
            <p:ph type="title"/>
          </p:nvPr>
        </p:nvSpPr>
        <p:spPr>
          <a:xfrm>
            <a:off x="235077" y="13957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NHẮC LẠI</a:t>
            </a:r>
            <a:endParaRPr/>
          </a:p>
        </p:txBody>
      </p:sp>
      <p:sp>
        <p:nvSpPr>
          <p:cNvPr id="75" name="Google Shape;75;p2"/>
          <p:cNvSpPr txBox="1"/>
          <p:nvPr/>
        </p:nvSpPr>
        <p:spPr>
          <a:xfrm>
            <a:off x="823282" y="1151400"/>
            <a:ext cx="7467277" cy="45552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Đã nắm được các API điểm danh và quản lý điểm danh</a:t>
            </a:r>
            <a:endParaRPr b="0" i="0" sz="2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Clr>
                <a:srgbClr val="CE3B29"/>
              </a:buClr>
              <a:buSzPts val="1800"/>
              <a:buFont typeface="Noto Sans Symbols"/>
              <a:buChar char="▪"/>
            </a:pPr>
            <a:r>
              <a:rPr b="0" i="0" lang="en-US" sz="2800" u="none" cap="none" strike="noStrike">
                <a:solidFill>
                  <a:srgbClr val="000000"/>
                </a:solidFill>
                <a:latin typeface="Calibri"/>
                <a:ea typeface="Calibri"/>
                <a:cs typeface="Calibri"/>
                <a:sym typeface="Calibri"/>
              </a:rPr>
              <a:t>Tiếp tục với nhóm API xin phép nghỉ học và yêu cầu xin phép nghỉ học</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get_absence_requests</a:t>
            </a:r>
            <a:endParaRPr i="1">
              <a:latin typeface="Calibri"/>
              <a:ea typeface="Calibri"/>
              <a:cs typeface="Calibri"/>
              <a:sym typeface="Calibri"/>
            </a:endParaRPr>
          </a:p>
        </p:txBody>
      </p:sp>
      <p:sp>
        <p:nvSpPr>
          <p:cNvPr id="212" name="Google Shape;212;p2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3" name="Google Shape;213;p20"/>
          <p:cNvSpPr txBox="1"/>
          <p:nvPr/>
        </p:nvSpPr>
        <p:spPr>
          <a:xfrm>
            <a:off x="235077" y="855680"/>
            <a:ext cx="687692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get_absence_requests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214" name="Google Shape;214;p20"/>
          <p:cNvSpPr/>
          <p:nvPr/>
        </p:nvSpPr>
        <p:spPr>
          <a:xfrm>
            <a:off x="436880" y="1139154"/>
            <a:ext cx="8707120" cy="26776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400" u="none" cap="none" strike="noStrike">
                <a:solidFill>
                  <a:schemeClr val="dk1"/>
                </a:solidFill>
                <a:latin typeface="Calibri"/>
                <a:ea typeface="Calibri"/>
                <a:cs typeface="Calibri"/>
                <a:sym typeface="Calibri"/>
              </a:rPr>
              <a:t>7. Giảng viên truyền đúng mã phiên đăng nhập và các tham số khác, nhưng dữ liệu trả về có định dạng không đúng (ví dụ, dữ liệu bị lỗi hoặc không đầy đủ).</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mong đợi:</a:t>
            </a:r>
            <a:r>
              <a:rPr b="0" i="0" lang="en-US" sz="2400" u="none" cap="none" strike="noStrike">
                <a:solidFill>
                  <a:schemeClr val="dk1"/>
                </a:solidFill>
                <a:latin typeface="Calibri"/>
                <a:ea typeface="Calibri"/>
                <a:cs typeface="Calibri"/>
                <a:sym typeface="Calibri"/>
              </a:rPr>
              <a:t> Dữ liệu trả về không hợp lệ, thông báo lỗi dữ liệu.</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Calibri"/>
              <a:buNone/>
            </a:pPr>
            <a:r>
              <a:rPr i="1" lang="en-US">
                <a:latin typeface="Calibri"/>
                <a:ea typeface="Calibri"/>
                <a:cs typeface="Calibri"/>
                <a:sym typeface="Calibri"/>
              </a:rPr>
              <a:t>1.3 get_absence_requests</a:t>
            </a:r>
            <a:endParaRPr i="1">
              <a:latin typeface="Calibri"/>
              <a:ea typeface="Calibri"/>
              <a:cs typeface="Calibri"/>
              <a:sym typeface="Calibri"/>
            </a:endParaRPr>
          </a:p>
        </p:txBody>
      </p:sp>
      <p:sp>
        <p:nvSpPr>
          <p:cNvPr id="220" name="Google Shape;220;p2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1"/>
          <p:cNvSpPr txBox="1"/>
          <p:nvPr/>
        </p:nvSpPr>
        <p:spPr>
          <a:xfrm>
            <a:off x="235077" y="855680"/>
            <a:ext cx="687692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a:solidFill>
                  <a:srgbClr val="C00000"/>
                </a:solidFill>
                <a:latin typeface="Calibri"/>
                <a:ea typeface="Calibri"/>
                <a:cs typeface="Calibri"/>
                <a:sym typeface="Calibri"/>
              </a:rPr>
              <a:t>Các test case cho get_absence_requests</a:t>
            </a:r>
            <a:endParaRPr b="1" i="1" sz="2800">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i="1" sz="2800">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i="1" sz="2800">
              <a:solidFill>
                <a:srgbClr val="000000"/>
              </a:solidFill>
              <a:latin typeface="Calibri"/>
              <a:ea typeface="Calibri"/>
              <a:cs typeface="Calibri"/>
              <a:sym typeface="Calibri"/>
            </a:endParaRPr>
          </a:p>
        </p:txBody>
      </p:sp>
      <p:sp>
        <p:nvSpPr>
          <p:cNvPr id="222" name="Google Shape;222;p21"/>
          <p:cNvSpPr/>
          <p:nvPr/>
        </p:nvSpPr>
        <p:spPr>
          <a:xfrm>
            <a:off x="1697418" y="2860740"/>
            <a:ext cx="5749163" cy="1136520"/>
          </a:xfrm>
          <a:prstGeom prst="roundRect">
            <a:avLst>
              <a:gd fmla="val 16667" name="adj"/>
            </a:avLst>
          </a:prstGeom>
          <a:solidFill>
            <a:srgbClr val="C00000"/>
          </a:solidFill>
          <a:ln cap="flat" cmpd="sng" w="19050">
            <a:solidFill>
              <a:srgbClr val="171616"/>
            </a:solidFill>
            <a:prstDash val="solid"/>
            <a:miter lim="800000"/>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0000"/>
              </a:buClr>
              <a:buSzPts val="2500"/>
              <a:buFont typeface="Calibri"/>
              <a:buNone/>
            </a:pPr>
            <a:r>
              <a:rPr b="1" i="0" lang="en-US" sz="2500" u="none" cap="none" strike="noStrike">
                <a:solidFill>
                  <a:schemeClr val="lt1"/>
                </a:solidFill>
                <a:latin typeface="Calibri"/>
                <a:ea typeface="Calibri"/>
                <a:cs typeface="Calibri"/>
                <a:sym typeface="Calibri"/>
              </a:rPr>
              <a:t>CÂU HỎI 3: THEO EM CÒN CÓ NHỮNG TEST CASE NÀO CÓ THỂ THỰC HIỆN?</a:t>
            </a:r>
            <a:endParaRPr b="1" i="0" sz="25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2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229" name="Google Shape;229;p22"/>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API xem xét nghỉ học, quản lý yêu cầu nghỉ học</a:t>
            </a:r>
            <a:endParaRPr/>
          </a:p>
          <a:p>
            <a:pPr indent="-514350" lvl="0" marL="514350" rtl="0" algn="l">
              <a:lnSpc>
                <a:spcPct val="90000"/>
              </a:lnSpc>
              <a:spcBef>
                <a:spcPts val="1000"/>
              </a:spcBef>
              <a:spcAft>
                <a:spcPts val="0"/>
              </a:spcAft>
              <a:buClr>
                <a:schemeClr val="dk1"/>
              </a:buClr>
              <a:buSzPts val="2800"/>
              <a:buAutoNum type="arabicPeriod"/>
            </a:pPr>
            <a:r>
              <a:rPr b="1" lang="en-US"/>
              <a:t>Giao diện xem danh sách điểm danh và yêu cầu nghỉ học</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2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ĐIỂM DANH</a:t>
            </a:r>
            <a:endParaRPr/>
          </a:p>
        </p:txBody>
      </p:sp>
      <p:pic>
        <p:nvPicPr>
          <p:cNvPr id="236" name="Google Shape;236;p23"/>
          <p:cNvPicPr preferRelativeResize="0"/>
          <p:nvPr/>
        </p:nvPicPr>
        <p:blipFill rotWithShape="1">
          <a:blip r:embed="rId3">
            <a:alphaModFix/>
          </a:blip>
          <a:srcRect b="0" l="0" r="0" t="0"/>
          <a:stretch/>
        </p:blipFill>
        <p:spPr>
          <a:xfrm>
            <a:off x="0" y="1146408"/>
            <a:ext cx="9144000" cy="3793023"/>
          </a:xfrm>
          <a:prstGeom prst="rect">
            <a:avLst/>
          </a:prstGeom>
          <a:noFill/>
          <a:ln>
            <a:noFill/>
          </a:ln>
        </p:spPr>
      </p:pic>
      <p:sp>
        <p:nvSpPr>
          <p:cNvPr id="237" name="Google Shape;237;p23"/>
          <p:cNvSpPr txBox="1"/>
          <p:nvPr/>
        </p:nvSpPr>
        <p:spPr>
          <a:xfrm>
            <a:off x="853440" y="5273040"/>
            <a:ext cx="7640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Chọn lớp học vào mục điểm danh sẽ hiện ra giao diện tham khảo như trên</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3" name="Google Shape;243;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ĐIỂM DANH</a:t>
            </a:r>
            <a:endParaRPr/>
          </a:p>
        </p:txBody>
      </p:sp>
      <p:pic>
        <p:nvPicPr>
          <p:cNvPr id="244" name="Google Shape;244;p24"/>
          <p:cNvPicPr preferRelativeResize="0"/>
          <p:nvPr/>
        </p:nvPicPr>
        <p:blipFill rotWithShape="1">
          <a:blip r:embed="rId3">
            <a:alphaModFix/>
          </a:blip>
          <a:srcRect b="0" l="0" r="0" t="0"/>
          <a:stretch/>
        </p:blipFill>
        <p:spPr>
          <a:xfrm>
            <a:off x="0" y="913351"/>
            <a:ext cx="9144000" cy="3793023"/>
          </a:xfrm>
          <a:prstGeom prst="rect">
            <a:avLst/>
          </a:prstGeom>
          <a:noFill/>
          <a:ln>
            <a:noFill/>
          </a:ln>
        </p:spPr>
      </p:pic>
      <p:sp>
        <p:nvSpPr>
          <p:cNvPr id="245" name="Google Shape;245;p24"/>
          <p:cNvSpPr txBox="1"/>
          <p:nvPr/>
        </p:nvSpPr>
        <p:spPr>
          <a:xfrm>
            <a:off x="731520" y="4766464"/>
            <a:ext cx="79248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Tuy nhiên theo đại học Bách Khoa và giao diện trên web ctt dành cho giảng viên (do không tìm được nguồn trên google và do vai trò không phải giảng viên nên không có hình ảnh giao diện, ta tham khảo giao diện trên) sẽ không có cột trễ, mà chỉ có phần có mặt hoặc vắng</a:t>
            </a:r>
            <a:endParaRPr sz="20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1" name="Google Shape;251;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ĐIỂM DANH</a:t>
            </a:r>
            <a:endParaRPr/>
          </a:p>
        </p:txBody>
      </p:sp>
      <p:pic>
        <p:nvPicPr>
          <p:cNvPr id="252" name="Google Shape;252;p25"/>
          <p:cNvPicPr preferRelativeResize="0"/>
          <p:nvPr/>
        </p:nvPicPr>
        <p:blipFill rotWithShape="1">
          <a:blip r:embed="rId3">
            <a:alphaModFix/>
          </a:blip>
          <a:srcRect b="0" l="0" r="0" t="0"/>
          <a:stretch/>
        </p:blipFill>
        <p:spPr>
          <a:xfrm>
            <a:off x="0" y="913351"/>
            <a:ext cx="9144000" cy="3793023"/>
          </a:xfrm>
          <a:prstGeom prst="rect">
            <a:avLst/>
          </a:prstGeom>
          <a:noFill/>
          <a:ln>
            <a:noFill/>
          </a:ln>
        </p:spPr>
      </p:pic>
      <p:sp>
        <p:nvSpPr>
          <p:cNvPr id="253" name="Google Shape;253;p25"/>
          <p:cNvSpPr txBox="1"/>
          <p:nvPr/>
        </p:nvSpPr>
        <p:spPr>
          <a:xfrm>
            <a:off x="731520" y="4766464"/>
            <a:ext cx="801624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Phần có mặt hoặc vắng có thể thay đổi giao diện một chút cho thuận lợi đối với giảng viên, ta có thể gộp 2 cột có mặt hoặc vắng thành 1 cột, cột này đang có tất cả dấu tick V, đến tên ai vắng mặt, giảng viên click vào dấu tick V màu xanh sẽ chuyển thành dấu X màu đỏ, tức là sinh viên đó vắng mặt</a:t>
            </a:r>
            <a:endParaRPr sz="20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9" name="Google Shape;259;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2. GIAO DIỆN ĐIỂM DANH</a:t>
            </a:r>
            <a:endParaRPr/>
          </a:p>
        </p:txBody>
      </p:sp>
      <p:pic>
        <p:nvPicPr>
          <p:cNvPr id="260" name="Google Shape;260;p26"/>
          <p:cNvPicPr preferRelativeResize="0"/>
          <p:nvPr/>
        </p:nvPicPr>
        <p:blipFill rotWithShape="1">
          <a:blip r:embed="rId3">
            <a:alphaModFix/>
          </a:blip>
          <a:srcRect b="0" l="0" r="0" t="0"/>
          <a:stretch/>
        </p:blipFill>
        <p:spPr>
          <a:xfrm>
            <a:off x="0" y="913351"/>
            <a:ext cx="9144000" cy="3793023"/>
          </a:xfrm>
          <a:prstGeom prst="rect">
            <a:avLst/>
          </a:prstGeom>
          <a:noFill/>
          <a:ln>
            <a:noFill/>
          </a:ln>
        </p:spPr>
      </p:pic>
      <p:sp>
        <p:nvSpPr>
          <p:cNvPr id="261" name="Google Shape;261;p26"/>
          <p:cNvSpPr txBox="1"/>
          <p:nvPr/>
        </p:nvSpPr>
        <p:spPr>
          <a:xfrm>
            <a:off x="731520" y="4766464"/>
            <a:ext cx="801624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Sau khi điểm danh, giảng viên sẽ ấn vào nút submit để lưu lại kết quả điểm danh, kết quả điểm danh ngay lập tức sẽ được thông báo tới phần thông báo của mỗi sinh viên về trạng thái có mặt hoặc vắng của môn học</a:t>
            </a:r>
            <a:endParaRPr sz="20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2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GIAO DIỆN XIN NGHỈ HỌC</a:t>
            </a:r>
            <a:endParaRPr/>
          </a:p>
        </p:txBody>
      </p:sp>
      <p:sp>
        <p:nvSpPr>
          <p:cNvPr id="268" name="Google Shape;268;p27"/>
          <p:cNvSpPr txBox="1"/>
          <p:nvPr/>
        </p:nvSpPr>
        <p:spPr>
          <a:xfrm>
            <a:off x="5902450" y="2720486"/>
            <a:ext cx="3041904"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Giao diện xin nghỉ học có phần tải lên file, đây có thể là giấy tờ của bệnh viện chứng thực lý do nghỉ học của sinh viên.</a:t>
            </a:r>
            <a:endParaRPr/>
          </a:p>
        </p:txBody>
      </p:sp>
      <p:sp>
        <p:nvSpPr>
          <p:cNvPr id="269" name="Google Shape;269;p27"/>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70" name="Google Shape;270;p27"/>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271" name="Google Shape;271;p27"/>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272" name="Google Shape;272;p27"/>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Tiêu đề</a:t>
            </a:r>
            <a:endParaRPr sz="1100">
              <a:solidFill>
                <a:srgbClr val="C00000"/>
              </a:solidFill>
              <a:latin typeface="Calibri"/>
              <a:ea typeface="Calibri"/>
              <a:cs typeface="Calibri"/>
              <a:sym typeface="Calibri"/>
            </a:endParaRPr>
          </a:p>
        </p:txBody>
      </p:sp>
      <p:sp>
        <p:nvSpPr>
          <p:cNvPr id="273" name="Google Shape;273;p27"/>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74" name="Google Shape;274;p27"/>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75" name="Google Shape;275;p27"/>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NGHỈ PHÉP</a:t>
            </a:r>
            <a:endParaRPr/>
          </a:p>
        </p:txBody>
      </p:sp>
      <p:sp>
        <p:nvSpPr>
          <p:cNvPr id="276" name="Google Shape;276;p27"/>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277" name="Google Shape;277;p27"/>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Lý do</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78" name="Google Shape;278;p27"/>
          <p:cNvSpPr txBox="1"/>
          <p:nvPr/>
        </p:nvSpPr>
        <p:spPr>
          <a:xfrm>
            <a:off x="3681173" y="4778843"/>
            <a:ext cx="1592632"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Ngày nghỉ phép</a:t>
            </a:r>
            <a:endParaRPr sz="1100">
              <a:solidFill>
                <a:srgbClr val="C00000"/>
              </a:solidFill>
              <a:latin typeface="Calibri"/>
              <a:ea typeface="Calibri"/>
              <a:cs typeface="Calibri"/>
              <a:sym typeface="Calibri"/>
            </a:endParaRPr>
          </a:p>
        </p:txBody>
      </p:sp>
      <p:sp>
        <p:nvSpPr>
          <p:cNvPr id="279" name="Google Shape;279;p27"/>
          <p:cNvSpPr/>
          <p:nvPr/>
        </p:nvSpPr>
        <p:spPr>
          <a:xfrm rot="10800000">
            <a:off x="5122953" y="487567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7"/>
          <p:cNvSpPr txBox="1"/>
          <p:nvPr/>
        </p:nvSpPr>
        <p:spPr>
          <a:xfrm>
            <a:off x="4256220" y="4125862"/>
            <a:ext cx="31931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Và</a:t>
            </a:r>
            <a:endParaRPr b="1" i="1" sz="1000">
              <a:solidFill>
                <a:srgbClr val="C00000"/>
              </a:solidFill>
              <a:latin typeface="Calibri"/>
              <a:ea typeface="Calibri"/>
              <a:cs typeface="Calibri"/>
              <a:sym typeface="Calibri"/>
            </a:endParaRPr>
          </a:p>
        </p:txBody>
      </p:sp>
      <p:sp>
        <p:nvSpPr>
          <p:cNvPr id="281" name="Google Shape;281;p27"/>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minh chứng</a:t>
            </a:r>
            <a:endParaRPr b="1" i="1" sz="1100">
              <a:solidFill>
                <a:schemeClr val="lt1"/>
              </a:solidFill>
              <a:latin typeface="Calibri"/>
              <a:ea typeface="Calibri"/>
              <a:cs typeface="Calibri"/>
              <a:sym typeface="Calibri"/>
            </a:endParaRPr>
          </a:p>
        </p:txBody>
      </p:sp>
      <p:sp>
        <p:nvSpPr>
          <p:cNvPr id="282" name="Google Shape;282;p27"/>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GIAO DIỆN XIN NGHỈ HỌC</a:t>
            </a:r>
            <a:endParaRPr/>
          </a:p>
        </p:txBody>
      </p:sp>
      <p:sp>
        <p:nvSpPr>
          <p:cNvPr id="289" name="Google Shape;289;p28"/>
          <p:cNvSpPr txBox="1"/>
          <p:nvPr/>
        </p:nvSpPr>
        <p:spPr>
          <a:xfrm>
            <a:off x="5867019" y="2403748"/>
            <a:ext cx="3041904"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Và theo quy định của đại học Bách Khoa, cần có minh chứng mới được nghỉ phép nên phần tải minh chứng là bắt buộc, sau đó sinh viên chọn ngày nghỉ phép và submit lên hệ thống</a:t>
            </a:r>
            <a:endParaRPr sz="2000">
              <a:solidFill>
                <a:schemeClr val="dk1"/>
              </a:solidFill>
              <a:latin typeface="Calibri"/>
              <a:ea typeface="Calibri"/>
              <a:cs typeface="Calibri"/>
              <a:sym typeface="Calibri"/>
            </a:endParaRPr>
          </a:p>
        </p:txBody>
      </p:sp>
      <p:sp>
        <p:nvSpPr>
          <p:cNvPr id="290" name="Google Shape;290;p28"/>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291" name="Google Shape;291;p28"/>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292" name="Google Shape;292;p28"/>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293" name="Google Shape;293;p28"/>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Tiêu đề</a:t>
            </a:r>
            <a:endParaRPr sz="1100">
              <a:solidFill>
                <a:srgbClr val="C00000"/>
              </a:solidFill>
              <a:latin typeface="Calibri"/>
              <a:ea typeface="Calibri"/>
              <a:cs typeface="Calibri"/>
              <a:sym typeface="Calibri"/>
            </a:endParaRPr>
          </a:p>
        </p:txBody>
      </p:sp>
      <p:sp>
        <p:nvSpPr>
          <p:cNvPr id="294" name="Google Shape;294;p28"/>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95" name="Google Shape;295;p28"/>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296" name="Google Shape;296;p28"/>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NGHỈ PHÉP</a:t>
            </a:r>
            <a:endParaRPr/>
          </a:p>
        </p:txBody>
      </p:sp>
      <p:sp>
        <p:nvSpPr>
          <p:cNvPr id="297" name="Google Shape;297;p28"/>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298" name="Google Shape;298;p28"/>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Lý do</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299" name="Google Shape;299;p28"/>
          <p:cNvSpPr txBox="1"/>
          <p:nvPr/>
        </p:nvSpPr>
        <p:spPr>
          <a:xfrm>
            <a:off x="3681173" y="4778843"/>
            <a:ext cx="1592632"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Ngày nghỉ phép</a:t>
            </a:r>
            <a:endParaRPr sz="1100">
              <a:solidFill>
                <a:srgbClr val="C00000"/>
              </a:solidFill>
              <a:latin typeface="Calibri"/>
              <a:ea typeface="Calibri"/>
              <a:cs typeface="Calibri"/>
              <a:sym typeface="Calibri"/>
            </a:endParaRPr>
          </a:p>
        </p:txBody>
      </p:sp>
      <p:sp>
        <p:nvSpPr>
          <p:cNvPr id="300" name="Google Shape;300;p28"/>
          <p:cNvSpPr/>
          <p:nvPr/>
        </p:nvSpPr>
        <p:spPr>
          <a:xfrm rot="10800000">
            <a:off x="5122953" y="487567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28"/>
          <p:cNvSpPr txBox="1"/>
          <p:nvPr/>
        </p:nvSpPr>
        <p:spPr>
          <a:xfrm>
            <a:off x="4256220" y="4125862"/>
            <a:ext cx="31931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Và</a:t>
            </a:r>
            <a:endParaRPr b="1" i="1" sz="1000">
              <a:solidFill>
                <a:srgbClr val="C00000"/>
              </a:solidFill>
              <a:latin typeface="Calibri"/>
              <a:ea typeface="Calibri"/>
              <a:cs typeface="Calibri"/>
              <a:sym typeface="Calibri"/>
            </a:endParaRPr>
          </a:p>
        </p:txBody>
      </p:sp>
      <p:sp>
        <p:nvSpPr>
          <p:cNvPr id="302" name="Google Shape;302;p28"/>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minh chứng</a:t>
            </a:r>
            <a:endParaRPr b="1" i="1" sz="1100">
              <a:solidFill>
                <a:schemeClr val="lt1"/>
              </a:solidFill>
              <a:latin typeface="Calibri"/>
              <a:ea typeface="Calibri"/>
              <a:cs typeface="Calibri"/>
              <a:sym typeface="Calibri"/>
            </a:endParaRPr>
          </a:p>
        </p:txBody>
      </p:sp>
      <p:sp>
        <p:nvSpPr>
          <p:cNvPr id="303" name="Google Shape;303;p28"/>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2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GIAO DIỆN XIN NGHỈ HỌC</a:t>
            </a:r>
            <a:endParaRPr/>
          </a:p>
        </p:txBody>
      </p:sp>
      <p:sp>
        <p:nvSpPr>
          <p:cNvPr id="310" name="Google Shape;310;p29"/>
          <p:cNvSpPr txBox="1"/>
          <p:nvPr/>
        </p:nvSpPr>
        <p:spPr>
          <a:xfrm>
            <a:off x="5867019" y="2403748"/>
            <a:ext cx="3041904"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Phần chọn để đi vào giao diện nghỉ phép nằm trong mỗi lớp học cho nên ở đây không có chọn lớp học hay môn học, yêu cầu nghỉ phép sẽ được gửi đến giảng viên của lớp học đó</a:t>
            </a:r>
            <a:endParaRPr sz="2000">
              <a:solidFill>
                <a:schemeClr val="dk1"/>
              </a:solidFill>
              <a:latin typeface="Calibri"/>
              <a:ea typeface="Calibri"/>
              <a:cs typeface="Calibri"/>
              <a:sym typeface="Calibri"/>
            </a:endParaRPr>
          </a:p>
        </p:txBody>
      </p:sp>
      <p:sp>
        <p:nvSpPr>
          <p:cNvPr id="311" name="Google Shape;311;p29"/>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12" name="Google Shape;312;p29"/>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313" name="Google Shape;313;p29"/>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314" name="Google Shape;314;p29"/>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Tiêu đề</a:t>
            </a:r>
            <a:endParaRPr sz="1100">
              <a:solidFill>
                <a:srgbClr val="C00000"/>
              </a:solidFill>
              <a:latin typeface="Calibri"/>
              <a:ea typeface="Calibri"/>
              <a:cs typeface="Calibri"/>
              <a:sym typeface="Calibri"/>
            </a:endParaRPr>
          </a:p>
        </p:txBody>
      </p:sp>
      <p:sp>
        <p:nvSpPr>
          <p:cNvPr id="315" name="Google Shape;315;p29"/>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16" name="Google Shape;316;p29"/>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17" name="Google Shape;317;p29"/>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NGHỈ PHÉP</a:t>
            </a:r>
            <a:endParaRPr/>
          </a:p>
        </p:txBody>
      </p:sp>
      <p:sp>
        <p:nvSpPr>
          <p:cNvPr id="318" name="Google Shape;318;p29"/>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319" name="Google Shape;319;p29"/>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Lý do</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320" name="Google Shape;320;p29"/>
          <p:cNvSpPr txBox="1"/>
          <p:nvPr/>
        </p:nvSpPr>
        <p:spPr>
          <a:xfrm>
            <a:off x="3681173" y="4778843"/>
            <a:ext cx="1592632"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Ngày nghỉ phép</a:t>
            </a:r>
            <a:endParaRPr sz="1100">
              <a:solidFill>
                <a:srgbClr val="C00000"/>
              </a:solidFill>
              <a:latin typeface="Calibri"/>
              <a:ea typeface="Calibri"/>
              <a:cs typeface="Calibri"/>
              <a:sym typeface="Calibri"/>
            </a:endParaRPr>
          </a:p>
        </p:txBody>
      </p:sp>
      <p:sp>
        <p:nvSpPr>
          <p:cNvPr id="321" name="Google Shape;321;p29"/>
          <p:cNvSpPr/>
          <p:nvPr/>
        </p:nvSpPr>
        <p:spPr>
          <a:xfrm rot="10800000">
            <a:off x="5122953" y="487567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2" name="Google Shape;322;p29"/>
          <p:cNvSpPr txBox="1"/>
          <p:nvPr/>
        </p:nvSpPr>
        <p:spPr>
          <a:xfrm>
            <a:off x="4256220" y="4125862"/>
            <a:ext cx="31931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Và</a:t>
            </a:r>
            <a:endParaRPr b="1" i="1" sz="1000">
              <a:solidFill>
                <a:srgbClr val="C00000"/>
              </a:solidFill>
              <a:latin typeface="Calibri"/>
              <a:ea typeface="Calibri"/>
              <a:cs typeface="Calibri"/>
              <a:sym typeface="Calibri"/>
            </a:endParaRPr>
          </a:p>
        </p:txBody>
      </p:sp>
      <p:sp>
        <p:nvSpPr>
          <p:cNvPr id="323" name="Google Shape;323;p29"/>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minh chứng</a:t>
            </a:r>
            <a:endParaRPr b="1" i="1" sz="1100">
              <a:solidFill>
                <a:schemeClr val="lt1"/>
              </a:solidFill>
              <a:latin typeface="Calibri"/>
              <a:ea typeface="Calibri"/>
              <a:cs typeface="Calibri"/>
              <a:sym typeface="Calibri"/>
            </a:endParaRPr>
          </a:p>
        </p:txBody>
      </p:sp>
      <p:sp>
        <p:nvSpPr>
          <p:cNvPr id="324" name="Google Shape;324;p29"/>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8546eaed45_0_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1" name="Google Shape;81;g28546eaed45_0_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2" name="Google Shape;82;g28546eaed45_0_0"/>
          <p:cNvSpPr/>
          <p:nvPr/>
        </p:nvSpPr>
        <p:spPr>
          <a:xfrm>
            <a:off x="377317" y="800331"/>
            <a:ext cx="8766600" cy="5847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rPr b="0" i="0" lang="en-US" sz="2200" u="none" cap="none" strike="noStrike">
                <a:solidFill>
                  <a:schemeClr val="dk1"/>
                </a:solidFill>
                <a:latin typeface="Calibri"/>
                <a:ea typeface="Calibri"/>
                <a:cs typeface="Calibri"/>
                <a:sym typeface="Calibri"/>
              </a:rPr>
              <a:t>Danh sách 31 API cần được phát triển (dự kiến):</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Authentication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login, logout, signup, get_verify_code,</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check_verify_code, change_info_after_signup</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tài khoản</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get_user_info, set_user_info, get_user_classes, set_user_role, deactivate_user, reactivate_user.</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lớp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create_class, </a:t>
            </a:r>
            <a:r>
              <a:rPr b="1" i="0" lang="en-US" sz="2200" u="none" cap="none" strike="noStrike">
                <a:solidFill>
                  <a:srgbClr val="0000FF"/>
                </a:solidFill>
                <a:latin typeface="Courier New"/>
                <a:ea typeface="Courier New"/>
                <a:cs typeface="Courier New"/>
                <a:sym typeface="Courier New"/>
              </a:rPr>
              <a:t>edit_class</a:t>
            </a:r>
            <a:r>
              <a:rPr b="0" i="0" lang="en-US" sz="2200" u="none" cap="none" strike="noStrike">
                <a:solidFill>
                  <a:schemeClr val="dk1"/>
                </a:solidFill>
                <a:latin typeface="Courier New"/>
                <a:ea typeface="Courier New"/>
                <a:cs typeface="Courier New"/>
                <a:sym typeface="Courier New"/>
              </a:rPr>
              <a:t>, delete_class, get_class_info, </a:t>
            </a:r>
            <a:r>
              <a:rPr b="1" i="0" lang="en-US" sz="2200" u="none" cap="none" strike="noStrike">
                <a:solidFill>
                  <a:srgbClr val="0000FF"/>
                </a:solidFill>
                <a:latin typeface="Courier New"/>
                <a:ea typeface="Courier New"/>
                <a:cs typeface="Courier New"/>
                <a:sym typeface="Courier New"/>
              </a:rPr>
              <a:t>get_class_list</a:t>
            </a:r>
            <a:r>
              <a:rPr b="0" i="0" lang="en-US" sz="2200" u="none" cap="none" strike="noStrike">
                <a:solidFill>
                  <a:schemeClr val="dk1"/>
                </a:solidFill>
                <a:latin typeface="Courier New"/>
                <a:ea typeface="Courier New"/>
                <a:cs typeface="Courier New"/>
                <a:sym typeface="Courier New"/>
              </a:rPr>
              <a:t>, get_class_schedule.</a:t>
            </a:r>
            <a:endParaRPr/>
          </a:p>
          <a:p>
            <a:pPr indent="-139700" lvl="0" marL="0" marR="0" rtl="0" algn="l">
              <a:lnSpc>
                <a:spcPct val="100000"/>
              </a:lnSpc>
              <a:spcBef>
                <a:spcPts val="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Quản lý bài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create_assignment, edit_assignment, delete_assignment, submit_assignment, grade_assignment, get_assignment_info, get_assignment_list.</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3. GIAO DIỆN XIN NGHỈ HỌC</a:t>
            </a:r>
            <a:endParaRPr/>
          </a:p>
        </p:txBody>
      </p:sp>
      <p:sp>
        <p:nvSpPr>
          <p:cNvPr id="331" name="Google Shape;331;p30"/>
          <p:cNvSpPr txBox="1"/>
          <p:nvPr/>
        </p:nvSpPr>
        <p:spPr>
          <a:xfrm>
            <a:off x="5867019" y="2403748"/>
            <a:ext cx="3041904"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Giảng viên xem yêu cầu nghỉ phép của sinh viên, sau đó chấp nhận hoặc từ chối yêu cầu, sau đó kết quả ngay lập tức sẽ được trả về phần thông báo của sinh viên</a:t>
            </a:r>
            <a:endParaRPr sz="2000">
              <a:solidFill>
                <a:schemeClr val="dk1"/>
              </a:solidFill>
              <a:latin typeface="Calibri"/>
              <a:ea typeface="Calibri"/>
              <a:cs typeface="Calibri"/>
              <a:sym typeface="Calibri"/>
            </a:endParaRPr>
          </a:p>
        </p:txBody>
      </p:sp>
      <p:sp>
        <p:nvSpPr>
          <p:cNvPr id="332" name="Google Shape;332;p30"/>
          <p:cNvSpPr txBox="1"/>
          <p:nvPr/>
        </p:nvSpPr>
        <p:spPr>
          <a:xfrm>
            <a:off x="3312536" y="1595719"/>
            <a:ext cx="2331721" cy="808029"/>
          </a:xfrm>
          <a:prstGeom prst="rect">
            <a:avLst/>
          </a:prstGeom>
          <a:solidFill>
            <a:srgbClr val="BE1625"/>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ình ảnh Iphone PNG, Vector, PSD, và biểu tượng để tải về miễn phí | pngtree" id="333" name="Google Shape;333;p30"/>
          <p:cNvPicPr preferRelativeResize="0"/>
          <p:nvPr/>
        </p:nvPicPr>
        <p:blipFill rotWithShape="1">
          <a:blip r:embed="rId3">
            <a:alphaModFix/>
          </a:blip>
          <a:srcRect b="7789" l="27773" r="28467" t="9550"/>
          <a:stretch/>
        </p:blipFill>
        <p:spPr>
          <a:xfrm>
            <a:off x="3165855" y="1429453"/>
            <a:ext cx="2560321" cy="4836160"/>
          </a:xfrm>
          <a:prstGeom prst="rect">
            <a:avLst/>
          </a:prstGeom>
          <a:noFill/>
          <a:ln>
            <a:noFill/>
          </a:ln>
        </p:spPr>
      </p:pic>
      <p:pic>
        <p:nvPicPr>
          <p:cNvPr descr="eHUST by Hung Nguyen" id="334" name="Google Shape;334;p30"/>
          <p:cNvPicPr preferRelativeResize="0"/>
          <p:nvPr/>
        </p:nvPicPr>
        <p:blipFill rotWithShape="1">
          <a:blip r:embed="rId4">
            <a:alphaModFix/>
          </a:blip>
          <a:srcRect b="70091" l="23758" r="26133" t="20320"/>
          <a:stretch/>
        </p:blipFill>
        <p:spPr>
          <a:xfrm>
            <a:off x="4049771" y="1830183"/>
            <a:ext cx="796930" cy="270956"/>
          </a:xfrm>
          <a:prstGeom prst="rect">
            <a:avLst/>
          </a:prstGeom>
          <a:noFill/>
          <a:ln>
            <a:noFill/>
          </a:ln>
        </p:spPr>
      </p:pic>
      <p:sp>
        <p:nvSpPr>
          <p:cNvPr id="335" name="Google Shape;335;p30"/>
          <p:cNvSpPr txBox="1"/>
          <p:nvPr/>
        </p:nvSpPr>
        <p:spPr>
          <a:xfrm>
            <a:off x="3562091" y="2617892"/>
            <a:ext cx="1813316"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Tiêu đề</a:t>
            </a:r>
            <a:endParaRPr sz="1100">
              <a:solidFill>
                <a:srgbClr val="C00000"/>
              </a:solidFill>
              <a:latin typeface="Calibri"/>
              <a:ea typeface="Calibri"/>
              <a:cs typeface="Calibri"/>
              <a:sym typeface="Calibri"/>
            </a:endParaRPr>
          </a:p>
        </p:txBody>
      </p:sp>
      <p:sp>
        <p:nvSpPr>
          <p:cNvPr id="336" name="Google Shape;336;p30"/>
          <p:cNvSpPr/>
          <p:nvPr/>
        </p:nvSpPr>
        <p:spPr>
          <a:xfrm flipH="1" rot="10800000">
            <a:off x="3668515" y="2952981"/>
            <a:ext cx="213944" cy="18288"/>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7" name="Google Shape;337;p30"/>
          <p:cNvCxnSpPr/>
          <p:nvPr/>
        </p:nvCxnSpPr>
        <p:spPr>
          <a:xfrm rot="10800000">
            <a:off x="3502655" y="1957645"/>
            <a:ext cx="146834" cy="0"/>
          </a:xfrm>
          <a:prstGeom prst="straightConnector1">
            <a:avLst/>
          </a:prstGeom>
          <a:noFill/>
          <a:ln cap="flat" cmpd="sng" w="9525">
            <a:solidFill>
              <a:schemeClr val="lt1"/>
            </a:solidFill>
            <a:prstDash val="solid"/>
            <a:miter lim="800000"/>
            <a:headEnd len="sm" w="sm" type="none"/>
            <a:tailEnd len="med" w="med" type="triangle"/>
          </a:ln>
        </p:spPr>
      </p:cxnSp>
      <p:sp>
        <p:nvSpPr>
          <p:cNvPr id="338" name="Google Shape;338;p30"/>
          <p:cNvSpPr txBox="1"/>
          <p:nvPr/>
        </p:nvSpPr>
        <p:spPr>
          <a:xfrm>
            <a:off x="3448300" y="2057540"/>
            <a:ext cx="20462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venir"/>
                <a:ea typeface="Avenir"/>
                <a:cs typeface="Avenir"/>
                <a:sym typeface="Avenir"/>
              </a:rPr>
              <a:t>NGHỈ PHÉP</a:t>
            </a:r>
            <a:endParaRPr/>
          </a:p>
        </p:txBody>
      </p:sp>
      <p:sp>
        <p:nvSpPr>
          <p:cNvPr id="339" name="Google Shape;339;p30"/>
          <p:cNvSpPr/>
          <p:nvPr/>
        </p:nvSpPr>
        <p:spPr>
          <a:xfrm>
            <a:off x="4026198" y="5173106"/>
            <a:ext cx="918464" cy="289441"/>
          </a:xfrm>
          <a:prstGeom prst="roundRect">
            <a:avLst>
              <a:gd fmla="val 16667" name="adj"/>
            </a:avLst>
          </a:prstGeom>
          <a:solidFill>
            <a:srgbClr val="C00000"/>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100">
                <a:solidFill>
                  <a:schemeClr val="lt1"/>
                </a:solidFill>
                <a:latin typeface="Calibri"/>
                <a:ea typeface="Calibri"/>
                <a:cs typeface="Calibri"/>
                <a:sym typeface="Calibri"/>
              </a:rPr>
              <a:t>Submit</a:t>
            </a:r>
            <a:endParaRPr/>
          </a:p>
        </p:txBody>
      </p:sp>
      <p:sp>
        <p:nvSpPr>
          <p:cNvPr id="340" name="Google Shape;340;p30"/>
          <p:cNvSpPr txBox="1"/>
          <p:nvPr/>
        </p:nvSpPr>
        <p:spPr>
          <a:xfrm>
            <a:off x="3576072" y="2982096"/>
            <a:ext cx="1807460" cy="1107996"/>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Lý do</a:t>
            </a:r>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a:p>
            <a:pPr indent="0" lvl="0" marL="0" marR="0" rtl="0" algn="l">
              <a:spcBef>
                <a:spcPts val="0"/>
              </a:spcBef>
              <a:spcAft>
                <a:spcPts val="0"/>
              </a:spcAft>
              <a:buNone/>
            </a:pPr>
            <a:r>
              <a:t/>
            </a:r>
            <a:endParaRPr sz="1100">
              <a:solidFill>
                <a:srgbClr val="C00000"/>
              </a:solidFill>
              <a:latin typeface="Calibri"/>
              <a:ea typeface="Calibri"/>
              <a:cs typeface="Calibri"/>
              <a:sym typeface="Calibri"/>
            </a:endParaRPr>
          </a:p>
        </p:txBody>
      </p:sp>
      <p:sp>
        <p:nvSpPr>
          <p:cNvPr id="341" name="Google Shape;341;p30"/>
          <p:cNvSpPr txBox="1"/>
          <p:nvPr/>
        </p:nvSpPr>
        <p:spPr>
          <a:xfrm>
            <a:off x="3681173" y="4778843"/>
            <a:ext cx="1592632" cy="261610"/>
          </a:xfrm>
          <a:prstGeom prst="rect">
            <a:avLst/>
          </a:prstGeom>
          <a:solidFill>
            <a:srgbClr val="F2F2F2"/>
          </a:solidFill>
          <a:ln cap="flat" cmpd="sng" w="9525">
            <a:solidFill>
              <a:srgbClr val="C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rgbClr val="C00000"/>
                </a:solidFill>
                <a:latin typeface="Calibri"/>
                <a:ea typeface="Calibri"/>
                <a:cs typeface="Calibri"/>
                <a:sym typeface="Calibri"/>
              </a:rPr>
              <a:t>Ngày nghỉ phép</a:t>
            </a:r>
            <a:endParaRPr sz="1100">
              <a:solidFill>
                <a:srgbClr val="C00000"/>
              </a:solidFill>
              <a:latin typeface="Calibri"/>
              <a:ea typeface="Calibri"/>
              <a:cs typeface="Calibri"/>
              <a:sym typeface="Calibri"/>
            </a:endParaRPr>
          </a:p>
        </p:txBody>
      </p:sp>
      <p:sp>
        <p:nvSpPr>
          <p:cNvPr id="342" name="Google Shape;342;p30"/>
          <p:cNvSpPr/>
          <p:nvPr/>
        </p:nvSpPr>
        <p:spPr>
          <a:xfrm rot="10800000">
            <a:off x="5122953" y="4875670"/>
            <a:ext cx="50800" cy="73153"/>
          </a:xfrm>
          <a:prstGeom prst="triangle">
            <a:avLst>
              <a:gd fmla="val 50000"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3" name="Google Shape;343;p30"/>
          <p:cNvSpPr txBox="1"/>
          <p:nvPr/>
        </p:nvSpPr>
        <p:spPr>
          <a:xfrm>
            <a:off x="4256220" y="4125862"/>
            <a:ext cx="319318"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000">
                <a:solidFill>
                  <a:srgbClr val="C00000"/>
                </a:solidFill>
                <a:latin typeface="Calibri"/>
                <a:ea typeface="Calibri"/>
                <a:cs typeface="Calibri"/>
                <a:sym typeface="Calibri"/>
              </a:rPr>
              <a:t>Và</a:t>
            </a:r>
            <a:endParaRPr b="1" i="1" sz="1000">
              <a:solidFill>
                <a:srgbClr val="C00000"/>
              </a:solidFill>
              <a:latin typeface="Calibri"/>
              <a:ea typeface="Calibri"/>
              <a:cs typeface="Calibri"/>
              <a:sym typeface="Calibri"/>
            </a:endParaRPr>
          </a:p>
        </p:txBody>
      </p:sp>
      <p:sp>
        <p:nvSpPr>
          <p:cNvPr id="344" name="Google Shape;344;p30"/>
          <p:cNvSpPr/>
          <p:nvPr/>
        </p:nvSpPr>
        <p:spPr>
          <a:xfrm>
            <a:off x="3793199" y="4367753"/>
            <a:ext cx="1370394" cy="342573"/>
          </a:xfrm>
          <a:prstGeom prst="roundRect">
            <a:avLst>
              <a:gd fmla="val 41238" name="adj"/>
            </a:avLst>
          </a:prstGeom>
          <a:solidFill>
            <a:srgbClr val="D3310B"/>
          </a:solid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1100">
                <a:solidFill>
                  <a:schemeClr val="lt1"/>
                </a:solidFill>
                <a:latin typeface="Calibri"/>
                <a:ea typeface="Calibri"/>
                <a:cs typeface="Calibri"/>
                <a:sym typeface="Calibri"/>
              </a:rPr>
              <a:t>Tải  minh chứng</a:t>
            </a:r>
            <a:endParaRPr b="1" i="1" sz="1100">
              <a:solidFill>
                <a:schemeClr val="lt1"/>
              </a:solidFill>
              <a:latin typeface="Calibri"/>
              <a:ea typeface="Calibri"/>
              <a:cs typeface="Calibri"/>
              <a:sym typeface="Calibri"/>
            </a:endParaRPr>
          </a:p>
        </p:txBody>
      </p:sp>
      <p:sp>
        <p:nvSpPr>
          <p:cNvPr id="345" name="Google Shape;345;p30"/>
          <p:cNvSpPr/>
          <p:nvPr/>
        </p:nvSpPr>
        <p:spPr>
          <a:xfrm>
            <a:off x="4941640" y="4499940"/>
            <a:ext cx="67087" cy="68781"/>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31"/>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lang="en-US" sz="4800">
                <a:solidFill>
                  <a:srgbClr val="C00000"/>
                </a:solidFill>
                <a:latin typeface="Lato"/>
                <a:ea typeface="Lato"/>
                <a:cs typeface="Lato"/>
                <a:sym typeface="Lato"/>
              </a:rPr>
              <a:t>THANK YOU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8546eaed45_0_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88" name="Google Shape;88;g28546eaed45_0_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89" name="Google Shape;89;g28546eaed45_0_6"/>
          <p:cNvSpPr/>
          <p:nvPr/>
        </p:nvSpPr>
        <p:spPr>
          <a:xfrm>
            <a:off x="359903" y="938879"/>
            <a:ext cx="8595300" cy="550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5.Điểm danh</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0000FF"/>
              </a:buClr>
              <a:buSzPts val="2200"/>
              <a:buFont typeface="Courier New"/>
              <a:buChar char="•"/>
            </a:pPr>
            <a:r>
              <a:rPr b="1" i="0" lang="en-US" sz="2200" u="none" cap="none" strike="noStrike">
                <a:solidFill>
                  <a:srgbClr val="0000FF"/>
                </a:solidFill>
                <a:latin typeface="Courier New"/>
                <a:ea typeface="Courier New"/>
                <a:cs typeface="Courier New"/>
                <a:sym typeface="Courier New"/>
              </a:rPr>
              <a:t>take_attendance, get_attendance_record, set_attendance_status, get_attendance_list.</a:t>
            </a:r>
            <a:endParaRPr b="1">
              <a:solidFill>
                <a:srgbClr val="0000FF"/>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6.Xin phép nghỉ học</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rgbClr val="FF0000"/>
              </a:buClr>
              <a:buSzPts val="2200"/>
              <a:buFont typeface="Courier New"/>
              <a:buChar char="•"/>
            </a:pPr>
            <a:r>
              <a:rPr b="1" i="0" lang="en-US" sz="2200" u="none" cap="none" strike="noStrike">
                <a:solidFill>
                  <a:srgbClr val="FF0000"/>
                </a:solidFill>
                <a:latin typeface="Courier New"/>
                <a:ea typeface="Courier New"/>
                <a:cs typeface="Courier New"/>
                <a:sym typeface="Courier New"/>
              </a:rPr>
              <a:t>request_absence, review_absence_request, get_absence_requests.</a:t>
            </a:r>
            <a:endParaRPr b="1">
              <a:solidFill>
                <a:srgbClr val="FF0000"/>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7.Quản lý tài liệu học tập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upload_material, </a:t>
            </a:r>
            <a:r>
              <a:rPr b="1" i="0" lang="en-US" sz="2200" u="none" cap="none" strike="noStrike">
                <a:solidFill>
                  <a:srgbClr val="0000FF"/>
                </a:solidFill>
                <a:latin typeface="Courier New"/>
                <a:ea typeface="Courier New"/>
                <a:cs typeface="Courier New"/>
                <a:sym typeface="Courier New"/>
              </a:rPr>
              <a:t>edit_material</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delete_material</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get_material_info</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get_material_list</a:t>
            </a:r>
            <a:r>
              <a:rPr b="0" i="0" lang="en-US" sz="22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8.Thông báo và giao tiếp</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send_notification, get_notifications, mark_notification_as_read, get_conversation, get_list_conversation, delete_message.</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8546eaed45_0_12"/>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DANH SÁCH API</a:t>
            </a:r>
            <a:endParaRPr/>
          </a:p>
        </p:txBody>
      </p:sp>
      <p:sp>
        <p:nvSpPr>
          <p:cNvPr id="95" name="Google Shape;95;g28546eaed45_0_12"/>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96" name="Google Shape;96;g28546eaed45_0_12"/>
          <p:cNvSpPr/>
          <p:nvPr/>
        </p:nvSpPr>
        <p:spPr>
          <a:xfrm>
            <a:off x="436102" y="1097339"/>
            <a:ext cx="7925700" cy="313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9.Khảo sát và form</a:t>
            </a:r>
            <a:r>
              <a:rPr b="0" i="0" lang="en-US" sz="2200" u="none" cap="none" strike="noStrike">
                <a:solidFill>
                  <a:schemeClr val="dk1"/>
                </a:solidFill>
                <a:latin typeface="Calibri"/>
                <a:ea typeface="Calibri"/>
                <a:cs typeface="Calibri"/>
                <a:sym typeface="Calibri"/>
              </a:rPr>
              <a:t>:</a:t>
            </a:r>
            <a:endParaRPr/>
          </a:p>
          <a:p>
            <a:pPr indent="-139700" lvl="1" marL="457200" marR="0" rtl="0" algn="l">
              <a:lnSpc>
                <a:spcPct val="100000"/>
              </a:lnSpc>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create_survey, </a:t>
            </a:r>
            <a:r>
              <a:rPr b="1" i="0" lang="en-US" sz="2200" u="none" cap="none" strike="noStrike">
                <a:solidFill>
                  <a:srgbClr val="0000FF"/>
                </a:solidFill>
                <a:latin typeface="Courier New"/>
                <a:ea typeface="Courier New"/>
                <a:cs typeface="Courier New"/>
                <a:sym typeface="Courier New"/>
              </a:rPr>
              <a:t>edit_survey, delete_survey, submit_survey,</a:t>
            </a:r>
            <a:r>
              <a:rPr b="0" i="0" lang="en-US" sz="2200" u="none" cap="none" strike="noStrike">
                <a:solidFill>
                  <a:srgbClr val="0000FF"/>
                </a:solidFill>
                <a:latin typeface="Courier New"/>
                <a:ea typeface="Courier New"/>
                <a:cs typeface="Courier New"/>
                <a:sym typeface="Courier New"/>
              </a:rPr>
              <a:t> </a:t>
            </a:r>
            <a:r>
              <a:rPr b="1" i="0" lang="en-US" sz="2200" u="none" cap="none" strike="noStrike">
                <a:solidFill>
                  <a:srgbClr val="0000FF"/>
                </a:solidFill>
                <a:latin typeface="Courier New"/>
                <a:ea typeface="Courier New"/>
                <a:cs typeface="Courier New"/>
                <a:sym typeface="Courier New"/>
              </a:rPr>
              <a:t>get_survey_responses</a:t>
            </a:r>
            <a:r>
              <a:rPr b="0" i="0" lang="en-US" sz="2200" u="none" cap="none" strike="noStrike">
                <a:solidFill>
                  <a:srgbClr val="0000FF"/>
                </a:solidFill>
                <a:latin typeface="Courier New"/>
                <a:ea typeface="Courier New"/>
                <a:cs typeface="Courier New"/>
                <a:sym typeface="Courier New"/>
              </a:rPr>
              <a:t>.</a:t>
            </a:r>
            <a:endParaRPr>
              <a:solidFill>
                <a:srgbClr val="0000FF"/>
              </a:solidFill>
            </a:endParaRPr>
          </a:p>
          <a:p>
            <a:pPr indent="0" lvl="0" marL="0" marR="0" rtl="0" algn="l">
              <a:lnSpc>
                <a:spcPct val="100000"/>
              </a:lnSpc>
              <a:spcBef>
                <a:spcPts val="0"/>
              </a:spcBef>
              <a:spcAft>
                <a:spcPts val="0"/>
              </a:spcAft>
              <a:buNone/>
            </a:pPr>
            <a:r>
              <a:rPr b="1" i="0" lang="en-US" sz="2200" u="none" cap="none" strike="noStrike">
                <a:solidFill>
                  <a:schemeClr val="dk1"/>
                </a:solidFill>
                <a:latin typeface="Calibri"/>
                <a:ea typeface="Calibri"/>
                <a:cs typeface="Calibri"/>
                <a:sym typeface="Calibri"/>
              </a:rPr>
              <a:t>10.Hệ thống</a:t>
            </a:r>
            <a:r>
              <a:rPr b="0" i="0" lang="en-US" sz="2200" u="none" cap="none" strike="noStrike">
                <a:solidFill>
                  <a:schemeClr val="dk1"/>
                </a:solidFill>
                <a:latin typeface="Calibri"/>
                <a:ea typeface="Calibri"/>
                <a:cs typeface="Calibri"/>
                <a:sym typeface="Calibri"/>
              </a:rPr>
              <a:t>:</a:t>
            </a:r>
            <a:endParaRPr/>
          </a:p>
          <a:p>
            <a:pPr indent="-139700" lvl="1" marL="457200" marR="0" rtl="0" algn="l">
              <a:spcBef>
                <a:spcPts val="0"/>
              </a:spcBef>
              <a:spcAft>
                <a:spcPts val="0"/>
              </a:spcAft>
              <a:buClr>
                <a:schemeClr val="dk1"/>
              </a:buClr>
              <a:buSzPts val="2200"/>
              <a:buFont typeface="Courier New"/>
              <a:buChar char="•"/>
            </a:pPr>
            <a:r>
              <a:rPr b="0" i="0" lang="en-US" sz="2200" u="none" cap="none" strike="noStrike">
                <a:solidFill>
                  <a:schemeClr val="dk1"/>
                </a:solidFill>
                <a:latin typeface="Courier New"/>
                <a:ea typeface="Courier New"/>
                <a:cs typeface="Courier New"/>
                <a:sym typeface="Courier New"/>
              </a:rPr>
              <a:t>check_new_version, set_dev_token, get_system_settings, change_password  update_system_settings.</a:t>
            </a:r>
            <a:endParaRPr/>
          </a:p>
          <a:p>
            <a:pPr indent="0" lvl="0" marL="0" marR="0" rtl="0" algn="l">
              <a:lnSpc>
                <a:spcPct val="100000"/>
              </a:lnSpc>
              <a:spcBef>
                <a:spcPts val="0"/>
              </a:spcBef>
              <a:spcAft>
                <a:spcPts val="0"/>
              </a:spcAft>
              <a:buClr>
                <a:schemeClr val="dk1"/>
              </a:buClr>
              <a:buSzPts val="2200"/>
              <a:buFont typeface="Calibri"/>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2" name="Google Shape;102;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03" name="Google Shape;103;p6"/>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lang="en-US"/>
              <a:t>API xem xét nghỉ học, quản lý yêu cầu nghỉ học</a:t>
            </a:r>
            <a:endParaRPr/>
          </a:p>
          <a:p>
            <a:pPr indent="-514350" lvl="0" marL="514350" rtl="0" algn="l">
              <a:lnSpc>
                <a:spcPct val="90000"/>
              </a:lnSpc>
              <a:spcBef>
                <a:spcPts val="1000"/>
              </a:spcBef>
              <a:spcAft>
                <a:spcPts val="0"/>
              </a:spcAft>
              <a:buClr>
                <a:schemeClr val="dk1"/>
              </a:buClr>
              <a:buSzPts val="2800"/>
              <a:buAutoNum type="arabicPeriod"/>
            </a:pPr>
            <a:r>
              <a:rPr lang="en-US"/>
              <a:t>Giao diện xem danh sách điểm danh và yêu cầu nghỉ học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800"/>
              <a:buFont typeface="Lato"/>
              <a:buNone/>
            </a:pPr>
            <a:r>
              <a:rPr lang="en-US"/>
              <a:t>MỤC LỤC</a:t>
            </a:r>
            <a:endParaRPr/>
          </a:p>
        </p:txBody>
      </p:sp>
      <p:sp>
        <p:nvSpPr>
          <p:cNvPr id="110" name="Google Shape;110;p7"/>
          <p:cNvSpPr txBox="1"/>
          <p:nvPr>
            <p:ph idx="1" type="body"/>
          </p:nvPr>
        </p:nvSpPr>
        <p:spPr>
          <a:xfrm>
            <a:off x="219217" y="1918366"/>
            <a:ext cx="8705566" cy="3012377"/>
          </a:xfrm>
          <a:prstGeom prst="rect">
            <a:avLst/>
          </a:prstGeom>
          <a:noFill/>
          <a:ln>
            <a:noFill/>
          </a:ln>
        </p:spPr>
        <p:txBody>
          <a:bodyPr anchorCtr="0" anchor="t" bIns="45700" lIns="91425" spcFirstLastPara="1" rIns="91425" wrap="square" tIns="45700">
            <a:noAutofit/>
          </a:bodyPr>
          <a:lstStyle/>
          <a:p>
            <a:pPr indent="-514350" lvl="0" marL="514350" rtl="0" algn="l">
              <a:lnSpc>
                <a:spcPct val="90000"/>
              </a:lnSpc>
              <a:spcBef>
                <a:spcPts val="0"/>
              </a:spcBef>
              <a:spcAft>
                <a:spcPts val="0"/>
              </a:spcAft>
              <a:buClr>
                <a:schemeClr val="dk1"/>
              </a:buClr>
              <a:buSzPts val="2800"/>
              <a:buAutoNum type="arabicPeriod"/>
            </a:pPr>
            <a:r>
              <a:rPr b="1" lang="en-US" u="sng"/>
              <a:t>API xem xét nghỉ học, quản lý yêu cầu nghỉ học</a:t>
            </a:r>
            <a:endParaRPr b="1" u="sng"/>
          </a:p>
          <a:p>
            <a:pPr indent="-514350" lvl="0" marL="514350" rtl="0" algn="l">
              <a:lnSpc>
                <a:spcPct val="90000"/>
              </a:lnSpc>
              <a:spcBef>
                <a:spcPts val="1000"/>
              </a:spcBef>
              <a:spcAft>
                <a:spcPts val="0"/>
              </a:spcAft>
              <a:buClr>
                <a:schemeClr val="dk1"/>
              </a:buClr>
              <a:buSzPts val="2800"/>
              <a:buAutoNum type="arabicPeriod"/>
            </a:pPr>
            <a:r>
              <a:rPr lang="en-US"/>
              <a:t>Giao diện xem danh sách điểm danh và yêu cầu nghỉ học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idx="12" type="sldNum"/>
          </p:nvPr>
        </p:nvSpPr>
        <p:spPr>
          <a:xfrm>
            <a:off x="6867383" y="6492878"/>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6" name="Google Shape;116;p8"/>
          <p:cNvSpPr txBox="1"/>
          <p:nvPr>
            <p:ph type="title"/>
          </p:nvPr>
        </p:nvSpPr>
        <p:spPr>
          <a:xfrm>
            <a:off x="254052" y="112543"/>
            <a:ext cx="8635896" cy="4360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t>1. XEM XÉT NGHỈ HỌC, QUẢN LÝ YÊU CẦU </a:t>
            </a:r>
            <a:endParaRPr/>
          </a:p>
        </p:txBody>
      </p:sp>
      <p:sp>
        <p:nvSpPr>
          <p:cNvPr id="117" name="Google Shape;117;p8"/>
          <p:cNvSpPr txBox="1"/>
          <p:nvPr/>
        </p:nvSpPr>
        <p:spPr>
          <a:xfrm>
            <a:off x="369348" y="1415560"/>
            <a:ext cx="8520600" cy="45552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1.1 </a:t>
            </a:r>
            <a:r>
              <a:rPr b="0" i="0" lang="en-US" sz="2800" u="none" cap="none" strike="noStrike">
                <a:solidFill>
                  <a:schemeClr val="dk1"/>
                </a:solidFill>
                <a:latin typeface="Calibri"/>
                <a:ea typeface="Calibri"/>
                <a:cs typeface="Calibri"/>
                <a:sym typeface="Calibri"/>
              </a:rPr>
              <a:t>request_absence </a:t>
            </a:r>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1.2 </a:t>
            </a:r>
            <a:r>
              <a:rPr b="0" i="0" lang="en-US" sz="2800" u="none" cap="none" strike="noStrike">
                <a:solidFill>
                  <a:schemeClr val="dk1"/>
                </a:solidFill>
                <a:latin typeface="Calibri"/>
                <a:ea typeface="Calibri"/>
                <a:cs typeface="Calibri"/>
                <a:sym typeface="Calibri"/>
              </a:rPr>
              <a:t>review_absence_request </a:t>
            </a:r>
            <a:endParaRPr/>
          </a:p>
          <a:p>
            <a:pPr indent="0" lvl="0" marL="0" marR="0" rtl="0" algn="l">
              <a:lnSpc>
                <a:spcPct val="90000"/>
              </a:lnSpc>
              <a:spcBef>
                <a:spcPts val="0"/>
              </a:spcBef>
              <a:spcAft>
                <a:spcPts val="0"/>
              </a:spcAft>
              <a:buClr>
                <a:srgbClr val="CE3B29"/>
              </a:buClr>
              <a:buSzPts val="1800"/>
              <a:buFont typeface="Noto Sans Symbols"/>
              <a:buNone/>
            </a:pPr>
            <a:r>
              <a:rPr b="0" i="0" lang="en-US" sz="2800" u="none" cap="none" strike="noStrike">
                <a:solidFill>
                  <a:srgbClr val="000000"/>
                </a:solidFill>
                <a:latin typeface="Calibri"/>
                <a:ea typeface="Calibri"/>
                <a:cs typeface="Calibri"/>
                <a:sym typeface="Calibri"/>
              </a:rPr>
              <a:t>1.3 </a:t>
            </a:r>
            <a:r>
              <a:rPr b="0" i="0" lang="en-US" sz="2800" u="none" cap="none" strike="noStrike">
                <a:solidFill>
                  <a:schemeClr val="dk1"/>
                </a:solidFill>
                <a:latin typeface="Calibri"/>
                <a:ea typeface="Calibri"/>
                <a:cs typeface="Calibri"/>
                <a:sym typeface="Calibri"/>
              </a:rPr>
              <a:t>get_absence_requests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i="1" lang="en-US"/>
              <a:t>1.1 </a:t>
            </a:r>
            <a:r>
              <a:rPr i="1" lang="en-US">
                <a:latin typeface="Calibri"/>
                <a:ea typeface="Calibri"/>
                <a:cs typeface="Calibri"/>
                <a:sym typeface="Calibri"/>
              </a:rPr>
              <a:t>request_absence</a:t>
            </a:r>
            <a:endParaRPr i="1"/>
          </a:p>
        </p:txBody>
      </p:sp>
      <p:sp>
        <p:nvSpPr>
          <p:cNvPr id="123" name="Google Shape;123;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9"/>
          <p:cNvSpPr txBox="1"/>
          <p:nvPr/>
        </p:nvSpPr>
        <p:spPr>
          <a:xfrm>
            <a:off x="235077" y="812046"/>
            <a:ext cx="5749163" cy="566948"/>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C00000"/>
              </a:buClr>
              <a:buSzPts val="1800"/>
              <a:buFont typeface="Arial"/>
              <a:buNone/>
            </a:pPr>
            <a:r>
              <a:rPr b="1" i="1" lang="en-US" sz="2800" u="none" cap="none" strike="noStrike">
                <a:solidFill>
                  <a:srgbClr val="C00000"/>
                </a:solidFill>
                <a:latin typeface="Calibri"/>
                <a:ea typeface="Calibri"/>
                <a:cs typeface="Calibri"/>
                <a:sym typeface="Calibri"/>
              </a:rPr>
              <a:t>Mô tả request_absence</a:t>
            </a:r>
            <a:endParaRPr b="1" i="1" sz="2800" u="none" cap="none" strike="noStrike">
              <a:solidFill>
                <a:srgbClr val="C00000"/>
              </a:solidFill>
              <a:latin typeface="Calibri"/>
              <a:ea typeface="Calibri"/>
              <a:cs typeface="Calibri"/>
              <a:sym typeface="Calibri"/>
            </a:endParaRPr>
          </a:p>
          <a:p>
            <a:pPr indent="0" lvl="0" marL="0" marR="0" rtl="0" algn="l">
              <a:lnSpc>
                <a:spcPct val="90000"/>
              </a:lnSpc>
              <a:spcBef>
                <a:spcPts val="1600"/>
              </a:spcBef>
              <a:spcAft>
                <a:spcPts val="0"/>
              </a:spcAft>
              <a:buClr>
                <a:schemeClr val="dk1"/>
              </a:buClr>
              <a:buSzPts val="1100"/>
              <a:buFont typeface="Arial"/>
              <a:buNone/>
            </a:pPr>
            <a:r>
              <a:t/>
            </a:r>
            <a:endParaRPr b="0" i="1" sz="2800" u="none" cap="none" strike="noStrike">
              <a:solidFill>
                <a:srgbClr val="000000"/>
              </a:solidFill>
              <a:latin typeface="Calibri"/>
              <a:ea typeface="Calibri"/>
              <a:cs typeface="Calibri"/>
              <a:sym typeface="Calibri"/>
            </a:endParaRPr>
          </a:p>
          <a:p>
            <a:pPr indent="0" lvl="0" marL="0" marR="0" rtl="0" algn="l">
              <a:lnSpc>
                <a:spcPct val="90000"/>
              </a:lnSpc>
              <a:spcBef>
                <a:spcPts val="1600"/>
              </a:spcBef>
              <a:spcAft>
                <a:spcPts val="1600"/>
              </a:spcAft>
              <a:buClr>
                <a:schemeClr val="dk1"/>
              </a:buClr>
              <a:buSzPts val="1800"/>
              <a:buFont typeface="Arial"/>
              <a:buNone/>
            </a:pPr>
            <a:r>
              <a:t/>
            </a:r>
            <a:endParaRPr b="0" i="1" sz="2800" u="none" cap="none" strike="noStrike">
              <a:solidFill>
                <a:srgbClr val="000000"/>
              </a:solidFill>
              <a:latin typeface="Calibri"/>
              <a:ea typeface="Calibri"/>
              <a:cs typeface="Calibri"/>
              <a:sym typeface="Calibri"/>
            </a:endParaRPr>
          </a:p>
        </p:txBody>
      </p:sp>
      <p:sp>
        <p:nvSpPr>
          <p:cNvPr id="125" name="Google Shape;125;p9"/>
          <p:cNvSpPr/>
          <p:nvPr/>
        </p:nvSpPr>
        <p:spPr>
          <a:xfrm>
            <a:off x="685800" y="1378994"/>
            <a:ext cx="7772400" cy="489364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cap="none" strike="noStrike">
                <a:solidFill>
                  <a:schemeClr val="dk1"/>
                </a:solidFill>
                <a:latin typeface="Calibri"/>
                <a:ea typeface="Calibri"/>
                <a:cs typeface="Calibri"/>
                <a:sym typeface="Calibri"/>
              </a:rPr>
              <a:t>Mô tả:</a:t>
            </a:r>
            <a:r>
              <a:rPr b="0" i="0" lang="en-US" sz="2400" u="none" cap="none" strike="noStrike">
                <a:solidFill>
                  <a:schemeClr val="dk1"/>
                </a:solidFill>
                <a:latin typeface="Calibri"/>
                <a:ea typeface="Calibri"/>
                <a:cs typeface="Calibri"/>
                <a:sym typeface="Calibri"/>
              </a:rPr>
              <a:t> API thực hiện việc gửi yêu cầu xin vắng mặt của sinh viên.</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Request dạng POST</a:t>
            </a:r>
            <a:endParaRPr b="0" i="0" sz="2400" u="none" cap="none" strike="noStrike">
              <a:solidFill>
                <a:schemeClr val="dk1"/>
              </a:solidFill>
              <a:latin typeface="Calibri"/>
              <a:ea typeface="Calibri"/>
              <a:cs typeface="Calibri"/>
              <a:sym typeface="Calibri"/>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Tham số:</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token: Mã phiên đăng nhập của sinh viên</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class_id: ID của lớp học</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date: Ngày xin vắng mặt</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reason: Lý do xin vắng mặt (bắt buộc)</a:t>
            </a:r>
            <a:endParaRPr/>
          </a:p>
          <a:p>
            <a:pPr indent="-152400" lvl="0" marL="0" marR="0" rtl="0" algn="l">
              <a:lnSpc>
                <a:spcPct val="100000"/>
              </a:lnSpc>
              <a:spcBef>
                <a:spcPts val="0"/>
              </a:spcBef>
              <a:spcAft>
                <a:spcPts val="0"/>
              </a:spcAft>
              <a:buClr>
                <a:schemeClr val="dk1"/>
              </a:buClr>
              <a:buSzPts val="2400"/>
              <a:buFont typeface="Calibri"/>
              <a:buChar char="•"/>
            </a:pPr>
            <a:r>
              <a:rPr b="1" i="0" lang="en-US" sz="2400" u="none" cap="none" strike="noStrike">
                <a:solidFill>
                  <a:schemeClr val="dk1"/>
                </a:solidFill>
                <a:latin typeface="Calibri"/>
                <a:ea typeface="Calibri"/>
                <a:cs typeface="Calibri"/>
                <a:sym typeface="Calibri"/>
              </a:rPr>
              <a:t>Kết quả đầu ra:</a:t>
            </a:r>
            <a:endParaRPr b="0" i="0" sz="2400" u="none" cap="none" strike="noStrike">
              <a:solidFill>
                <a:schemeClr val="dk1"/>
              </a:solidFill>
              <a:latin typeface="Calibri"/>
              <a:ea typeface="Calibri"/>
              <a:cs typeface="Calibri"/>
              <a:sym typeface="Calibri"/>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thành công: Mã thông báo thành công và ID của yêu cầu xin vắng mặt.</a:t>
            </a:r>
            <a:endParaRPr/>
          </a:p>
          <a:p>
            <a:pPr indent="-152400" lvl="1" marL="457200" marR="0" rtl="0" algn="l">
              <a:lnSpc>
                <a:spcPct val="100000"/>
              </a:lnSpc>
              <a:spcBef>
                <a:spcPts val="0"/>
              </a:spcBef>
              <a:spcAft>
                <a:spcPts val="0"/>
              </a:spcAft>
              <a:buClr>
                <a:schemeClr val="dk1"/>
              </a:buClr>
              <a:buSzPts val="2400"/>
              <a:buFont typeface="Calibri"/>
              <a:buChar char="•"/>
            </a:pPr>
            <a:r>
              <a:rPr b="0" i="0" lang="en-US" sz="2400" u="none" cap="none" strike="noStrike">
                <a:solidFill>
                  <a:schemeClr val="dk1"/>
                </a:solidFill>
                <a:latin typeface="Calibri"/>
                <a:ea typeface="Calibri"/>
                <a:cs typeface="Calibri"/>
                <a:sym typeface="Calibri"/>
              </a:rPr>
              <a:t>Nếu không thành công: Các thông báo lỗi tương ứng.</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2021-05-28T04:32:29Z</dcterms:created>
  <dc:creator>Phong TT &amp; QTTH</dc:creator>
</cp:coreProperties>
</file>