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9144000"/>
  <p:notesSz cx="6858000" cy="9144000"/>
  <p:embeddedFontLs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GpnBUwsfmVu8FmfeivJ08R/1W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Lato-bold.fntdata"/><Relationship Id="rId10" Type="http://schemas.openxmlformats.org/officeDocument/2006/relationships/slide" Target="slides/slide6.xml"/><Relationship Id="rId32" Type="http://schemas.openxmlformats.org/officeDocument/2006/relationships/font" Target="fonts/Lato-regular.fntdata"/><Relationship Id="rId13" Type="http://schemas.openxmlformats.org/officeDocument/2006/relationships/slide" Target="slides/slide9.xml"/><Relationship Id="rId35" Type="http://schemas.openxmlformats.org/officeDocument/2006/relationships/font" Target="fonts/Lato-boldItalic.fntdata"/><Relationship Id="rId12" Type="http://schemas.openxmlformats.org/officeDocument/2006/relationships/slide" Target="slides/slide8.xml"/><Relationship Id="rId34" Type="http://schemas.openxmlformats.org/officeDocument/2006/relationships/font" Target="fonts/Lato-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823c501c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f823c501c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823c501c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f823c501ce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823c501c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f823c501ce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3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3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3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60" name="Google Shape;60;p3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38"/>
          <p:cNvSpPr txBox="1"/>
          <p:nvPr>
            <p:ph idx="1" type="body"/>
          </p:nvPr>
        </p:nvSpPr>
        <p:spPr>
          <a:xfrm>
            <a:off x="234950" y="1164920"/>
            <a:ext cx="8674100" cy="493107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3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0"/>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1"/>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1"/>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3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32"/>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2"/>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28" name="Google Shape;28;p32"/>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32"/>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3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33"/>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3"/>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3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35"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3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3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3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40" name="Google Shape;40;p35"/>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35"/>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3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3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36"/>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36"/>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3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3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3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37"/>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37"/>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3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54" name="Google Shape;54;p3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37"/>
          <p:cNvSpPr txBox="1"/>
          <p:nvPr>
            <p:ph idx="1" type="body"/>
          </p:nvPr>
        </p:nvSpPr>
        <p:spPr>
          <a:xfrm>
            <a:off x="234950" y="1227550"/>
            <a:ext cx="8674100" cy="486844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67" name="Google Shape;67;p1"/>
          <p:cNvSpPr txBox="1"/>
          <p:nvPr/>
        </p:nvSpPr>
        <p:spPr>
          <a:xfrm>
            <a:off x="413012" y="2076196"/>
            <a:ext cx="7342482"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3600"/>
              <a:buFont typeface="Lato"/>
              <a:buNone/>
            </a:pPr>
            <a:r>
              <a:rPr b="1" i="0" lang="en-GB" sz="3600" u="none" cap="none" strike="noStrike">
                <a:solidFill>
                  <a:srgbClr val="C00000"/>
                </a:solidFill>
                <a:latin typeface="Lato"/>
                <a:ea typeface="Lato"/>
                <a:cs typeface="Lato"/>
                <a:sym typeface="Lato"/>
              </a:rPr>
              <a:t>KẾ HOẠCH LÀM VIỆC </a:t>
            </a:r>
            <a:endParaRPr/>
          </a:p>
        </p:txBody>
      </p:sp>
      <p:sp>
        <p:nvSpPr>
          <p:cNvPr id="68" name="Google Shape;68;p1"/>
          <p:cNvSpPr txBox="1"/>
          <p:nvPr/>
        </p:nvSpPr>
        <p:spPr>
          <a:xfrm>
            <a:off x="1801518" y="3084220"/>
            <a:ext cx="7342482" cy="84879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7200"/>
              <a:buFont typeface="Lato"/>
              <a:buNone/>
            </a:pPr>
            <a:r>
              <a:rPr b="1" i="0" lang="en-GB" sz="7200" u="none" cap="none" strike="noStrike">
                <a:solidFill>
                  <a:srgbClr val="C00000"/>
                </a:solidFill>
                <a:latin typeface="Lato"/>
                <a:ea typeface="Lato"/>
                <a:cs typeface="Lato"/>
                <a:sym typeface="Lato"/>
              </a:rPr>
              <a:t>TUẦN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1.1 change_password</a:t>
            </a:r>
            <a:endParaRPr i="1">
              <a:latin typeface="Calibri"/>
              <a:ea typeface="Calibri"/>
              <a:cs typeface="Calibri"/>
              <a:sym typeface="Calibri"/>
            </a:endParaRPr>
          </a:p>
        </p:txBody>
      </p:sp>
      <p:sp>
        <p:nvSpPr>
          <p:cNvPr id="131" name="Google Shape;131;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32" name="Google Shape;132;p10"/>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change_password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33" name="Google Shape;133;p10"/>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API thực hiện việc đổi mật khẩu của người dùng</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Request dạng POST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Tham số: </a:t>
            </a:r>
            <a:r>
              <a:rPr b="1" i="0" lang="en-GB" sz="2400" u="none" cap="none" strike="noStrike">
                <a:solidFill>
                  <a:srgbClr val="000000"/>
                </a:solidFill>
                <a:latin typeface="Calibri"/>
                <a:ea typeface="Calibri"/>
                <a:cs typeface="Calibri"/>
                <a:sym typeface="Calibri"/>
              </a:rPr>
              <a:t>token, </a:t>
            </a:r>
            <a:r>
              <a:rPr b="0" i="0" lang="en-GB" sz="2400" u="none" cap="none" strike="noStrike">
                <a:solidFill>
                  <a:srgbClr val="000000"/>
                </a:solidFill>
                <a:latin typeface="Calibri"/>
                <a:ea typeface="Calibri"/>
                <a:cs typeface="Calibri"/>
                <a:sym typeface="Calibri"/>
              </a:rPr>
              <a:t>mật khẩu cũ và mới</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đầu ra: Nếu thành công thì mã thông báo thành công được trả về. Nếu không thành công thì sẽ có các thông báo lỗi tương ứng</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1.1 change_password</a:t>
            </a:r>
            <a:endParaRPr i="1">
              <a:latin typeface="Calibri"/>
              <a:ea typeface="Calibri"/>
              <a:cs typeface="Calibri"/>
              <a:sym typeface="Calibri"/>
            </a:endParaRPr>
          </a:p>
        </p:txBody>
      </p:sp>
      <p:sp>
        <p:nvSpPr>
          <p:cNvPr id="139" name="Google Shape;139;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40" name="Google Shape;140;p11"/>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change_password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41" name="Google Shape;141;p11"/>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90000"/>
              </a:lnSpc>
              <a:spcBef>
                <a:spcPts val="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1. Người dùng truyền đúng mã phiên đăng nhập và các tham số khác</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1000 | OK (Thông báo thành công), gửi cho ứng dụng các thông tin cần thiết. Ứng dụng KHÔNG lưu mật khẩu mới vào trong thiết bị</a:t>
            </a:r>
            <a:endParaRPr b="0" i="0" sz="2400" u="none" cap="none" strike="noStrike">
              <a:solidFill>
                <a:srgbClr val="000000"/>
              </a:solidFill>
              <a:latin typeface="Calibri"/>
              <a:ea typeface="Calibri"/>
              <a:cs typeface="Calibri"/>
              <a:sym typeface="Calibri"/>
            </a:endParaRPr>
          </a:p>
          <a:p>
            <a:pPr indent="0" lvl="0" marL="114300" marR="0" rtl="0" algn="l">
              <a:lnSpc>
                <a:spcPct val="90000"/>
              </a:lnSpc>
              <a:spcBef>
                <a:spcPts val="160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2. Người dùng gửi sai mã phiên đăng nhập (mã bị trống hoặc quá ngắn hoặc mã phiên đăng nhập cũ).</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1.1 change_password</a:t>
            </a:r>
            <a:endParaRPr i="1">
              <a:latin typeface="Calibri"/>
              <a:ea typeface="Calibri"/>
              <a:cs typeface="Calibri"/>
              <a:sym typeface="Calibri"/>
            </a:endParaRPr>
          </a:p>
        </p:txBody>
      </p:sp>
      <p:sp>
        <p:nvSpPr>
          <p:cNvPr id="147" name="Google Shape;147;p1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48" name="Google Shape;148;p12"/>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change_password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49" name="Google Shape;149;p12"/>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3.    Người dùng truyền đúng mã phiên đăng nhập nhưng hệ thống không thể thiết lập việc xử lý yêu cầu (do lỗi truy cập CSDL chẳng hạn)</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thông báo cho người dùng, chẳng hạn như “Không thể kết nối Internet”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4.    Người dùng truyền đúng mã phiên đăng nhập. Nhưng người dùng đã bị khóa tài khoản (do hệ thống khóa đi).</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Xem lại test case 3 của change_info_after_signup</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1.1 change_password</a:t>
            </a:r>
            <a:endParaRPr i="1">
              <a:latin typeface="Calibri"/>
              <a:ea typeface="Calibri"/>
              <a:cs typeface="Calibri"/>
              <a:sym typeface="Calibri"/>
            </a:endParaRPr>
          </a:p>
        </p:txBody>
      </p:sp>
      <p:sp>
        <p:nvSpPr>
          <p:cNvPr id="155" name="Google Shape;155;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56" name="Google Shape;156;p13"/>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change_password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57" name="Google Shape;157;p13"/>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5.    Người dùng truyền đúng mã phiên đăng nhập, và các tham số khác nhưng mật khẩu cũ không đúng. </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tự kiểm tra mật khẩu trước khi gửi (không chứa ký tự đặc biệt, đảm bảo đủ dài). Nếu không có gì sai thì vẫn gửi lên và khi hệ thống báo lỗi về cho ứng dụng, ứng dụng phải báo là mật khẩu cũ không đúng.</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6.    Người dùng truyền đúng mã phiên đăng nhập, và các tham số khác đầy đủ nhưng trong giao diện thì người dùng nhập hai mật khẩu cũ khác nhau</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phải tự kiểm tra để đảm bảo hai mật khẩu cũ giống nhau.</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1.1 change_password</a:t>
            </a:r>
            <a:endParaRPr i="1">
              <a:latin typeface="Calibri"/>
              <a:ea typeface="Calibri"/>
              <a:cs typeface="Calibri"/>
              <a:sym typeface="Calibri"/>
            </a:endParaRPr>
          </a:p>
        </p:txBody>
      </p:sp>
      <p:sp>
        <p:nvSpPr>
          <p:cNvPr id="163" name="Google Shape;163;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64" name="Google Shape;164;p14"/>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change_password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65" name="Google Shape;165;p14"/>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7.    Người dùng truyền đúng mã phiên đăng nhập, và các tham số khác nhưng mật khẩu mới không hợp lệ (không đảm bảo dài ngắn hoặc chứa ký tự đặc biệt hoặc giống mật khẩu cũ). </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tự kiểm tra mật khẩu trước khi gửi. Nếu lỡ gửi lên thì hệ thống PHẢI báo lỗi về cho ứng dụng, ứng dụng phải báo là mật khẩu mới không đúng (hoặc báo là một trong hai mật khẩu không hợp lệ).</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8.    Người dùng truyền đúng mã phiên đăng nhập, và các tham số khác đầy đủ nhưng mật khẩu mới gần giống mật khẩu cũ. Xâu con chung dài nhất của hai mật khẩu chiếm 80% trở lên kích thước của mật khẩu mới.</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1.1 change_password</a:t>
            </a:r>
            <a:endParaRPr i="1">
              <a:latin typeface="Calibri"/>
              <a:ea typeface="Calibri"/>
              <a:cs typeface="Calibri"/>
              <a:sym typeface="Calibri"/>
            </a:endParaRPr>
          </a:p>
        </p:txBody>
      </p:sp>
      <p:sp>
        <p:nvSpPr>
          <p:cNvPr id="171" name="Google Shape;171;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72" name="Google Shape;172;p15"/>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change_password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73" name="Google Shape;173;p15"/>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GB" sz="2500" u="none" cap="none" strike="noStrike">
                <a:solidFill>
                  <a:schemeClr val="lt1"/>
                </a:solidFill>
                <a:latin typeface="Calibri"/>
                <a:ea typeface="Calibri"/>
                <a:cs typeface="Calibri"/>
                <a:sym typeface="Calibri"/>
              </a:rPr>
              <a:t>CÂU HỎI 1: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79" name="Google Shape;179;p1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MỤC LỤC</a:t>
            </a:r>
            <a:endParaRPr/>
          </a:p>
        </p:txBody>
      </p:sp>
      <p:sp>
        <p:nvSpPr>
          <p:cNvPr id="180" name="Google Shape;180;p16"/>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GB"/>
              <a:t>API đổi mật khẩu và quản lý cài đặt tài khoản</a:t>
            </a:r>
            <a:endParaRPr/>
          </a:p>
          <a:p>
            <a:pPr indent="-514350" lvl="0" marL="514350" rtl="0" algn="l">
              <a:lnSpc>
                <a:spcPct val="90000"/>
              </a:lnSpc>
              <a:spcBef>
                <a:spcPts val="1000"/>
              </a:spcBef>
              <a:spcAft>
                <a:spcPts val="0"/>
              </a:spcAft>
              <a:buClr>
                <a:schemeClr val="dk1"/>
              </a:buClr>
              <a:buSzPts val="2800"/>
              <a:buAutoNum type="arabicPeriod"/>
            </a:pPr>
            <a:r>
              <a:rPr b="1" lang="en-GB" u="sng"/>
              <a:t>API các cài đặt hệ thống</a:t>
            </a:r>
            <a:endParaRPr b="1" u="sng"/>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check_new_version</a:t>
            </a:r>
            <a:endParaRPr i="1">
              <a:latin typeface="Calibri"/>
              <a:ea typeface="Calibri"/>
              <a:cs typeface="Calibri"/>
              <a:sym typeface="Calibri"/>
            </a:endParaRPr>
          </a:p>
        </p:txBody>
      </p:sp>
      <p:sp>
        <p:nvSpPr>
          <p:cNvPr id="186" name="Google Shape;186;p1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87" name="Google Shape;187;p17"/>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check_new_version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pic>
        <p:nvPicPr>
          <p:cNvPr id="188" name="Google Shape;188;p17"/>
          <p:cNvPicPr preferRelativeResize="0"/>
          <p:nvPr/>
        </p:nvPicPr>
        <p:blipFill rotWithShape="1">
          <a:blip r:embed="rId3">
            <a:alphaModFix/>
          </a:blip>
          <a:srcRect b="0" l="0" r="0" t="0"/>
          <a:stretch/>
        </p:blipFill>
        <p:spPr>
          <a:xfrm>
            <a:off x="1349743" y="1378994"/>
            <a:ext cx="6686817" cy="49238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check_new_version</a:t>
            </a:r>
            <a:endParaRPr i="1">
              <a:latin typeface="Calibri"/>
              <a:ea typeface="Calibri"/>
              <a:cs typeface="Calibri"/>
              <a:sym typeface="Calibri"/>
            </a:endParaRPr>
          </a:p>
        </p:txBody>
      </p:sp>
      <p:sp>
        <p:nvSpPr>
          <p:cNvPr id="194" name="Google Shape;194;p1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95" name="Google Shape;195;p18"/>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check_new_version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96" name="Google Shape;196;p18"/>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API thực hiện việc kiểm tra phiên bản của ứng dụng, kiểm tra số thông báo đẩy chưa đọc, số tin nhắn chưa đọc và trạng thái của tài khoản</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Request dạng POST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Tham số: </a:t>
            </a:r>
            <a:r>
              <a:rPr b="1" i="0" lang="en-GB" sz="2400" u="none" cap="none" strike="noStrike">
                <a:solidFill>
                  <a:srgbClr val="000000"/>
                </a:solidFill>
                <a:latin typeface="Calibri"/>
                <a:ea typeface="Calibri"/>
                <a:cs typeface="Calibri"/>
                <a:sym typeface="Calibri"/>
              </a:rPr>
              <a:t>token, </a:t>
            </a:r>
            <a:r>
              <a:rPr b="0" i="0" lang="en-GB" sz="2400" u="none" cap="none" strike="noStrike">
                <a:solidFill>
                  <a:srgbClr val="000000"/>
                </a:solidFill>
                <a:latin typeface="Calibri"/>
                <a:ea typeface="Calibri"/>
                <a:cs typeface="Calibri"/>
                <a:sym typeface="Calibri"/>
              </a:rPr>
              <a:t>last_update (phiên bản mới nhất của ứng dụng) vốn đã được lưu sẵn trong thiết bị. Giá trị này không bị xóa dù người dùng đăng xuất.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đầu ra: Nếu thành công thì mã thông báo thành công và các dữ liệu khác được trả về. Nếu không thành công thì sẽ có các thông báo lỗi tương ứng</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check_new_version</a:t>
            </a:r>
            <a:endParaRPr i="1">
              <a:latin typeface="Calibri"/>
              <a:ea typeface="Calibri"/>
              <a:cs typeface="Calibri"/>
              <a:sym typeface="Calibri"/>
            </a:endParaRPr>
          </a:p>
        </p:txBody>
      </p:sp>
      <p:sp>
        <p:nvSpPr>
          <p:cNvPr id="202" name="Google Shape;202;p1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03" name="Google Shape;203;p19"/>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check_new_version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04" name="Google Shape;204;p19"/>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114300" marR="0" rtl="0" algn="l">
              <a:lnSpc>
                <a:spcPct val="90000"/>
              </a:lnSpc>
              <a:spcBef>
                <a:spcPts val="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1. Người dùng truyền đúng mã phiên đăng nhập và các tham số khác</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1000 | OK (Thông báo thành công), gửi cho ứng dụng các thông tin cần thiết. Ứng dụng lưu/cập nhật nội dung của biến version vào trong trường last_update của thiết bị</a:t>
            </a:r>
            <a:endParaRPr b="0" i="0" sz="2400" u="none" cap="none" strike="noStrike">
              <a:solidFill>
                <a:srgbClr val="000000"/>
              </a:solidFill>
              <a:latin typeface="Calibri"/>
              <a:ea typeface="Calibri"/>
              <a:cs typeface="Calibri"/>
              <a:sym typeface="Calibri"/>
            </a:endParaRPr>
          </a:p>
          <a:p>
            <a:pPr indent="0" lvl="0" marL="114300" marR="0" rtl="0" algn="l">
              <a:lnSpc>
                <a:spcPct val="90000"/>
              </a:lnSpc>
              <a:spcBef>
                <a:spcPts val="1600"/>
              </a:spcBef>
              <a:spcAft>
                <a:spcPts val="0"/>
              </a:spcAft>
              <a:buClr>
                <a:srgbClr val="000000"/>
              </a:buClr>
              <a:buSzPts val="1800"/>
              <a:buFont typeface="Noto Sans Symbols"/>
              <a:buNone/>
            </a:pPr>
            <a:r>
              <a:rPr b="0" i="0" lang="en-GB" sz="2400" u="none" cap="none" strike="noStrike">
                <a:solidFill>
                  <a:srgbClr val="000000"/>
                </a:solidFill>
                <a:latin typeface="Calibri"/>
                <a:ea typeface="Calibri"/>
                <a:cs typeface="Calibri"/>
                <a:sym typeface="Calibri"/>
              </a:rPr>
              <a:t>2. Người dùng gửi sai mã phiên đăng nhập (mã bị trống hoặc quá ngắn hoặc mã phiên đăng nhập cũ).</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74" name="Google Shape;74;p2"/>
          <p:cNvSpPr txBox="1"/>
          <p:nvPr>
            <p:ph type="title"/>
          </p:nvPr>
        </p:nvSpPr>
        <p:spPr>
          <a:xfrm>
            <a:off x="235077" y="13957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NHẮC LẠI</a:t>
            </a:r>
            <a:endParaRPr/>
          </a:p>
        </p:txBody>
      </p:sp>
      <p:sp>
        <p:nvSpPr>
          <p:cNvPr id="75" name="Google Shape;75;p2"/>
          <p:cNvSpPr txBox="1"/>
          <p:nvPr/>
        </p:nvSpPr>
        <p:spPr>
          <a:xfrm>
            <a:off x="823282" y="1151400"/>
            <a:ext cx="7467277" cy="4555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CE3B29"/>
              </a:buClr>
              <a:buSzPts val="1800"/>
              <a:buFont typeface="Noto Sans Symbols"/>
              <a:buChar char="▪"/>
            </a:pPr>
            <a:r>
              <a:rPr b="0" i="0" lang="en-GB" sz="2800" u="none" cap="none" strike="noStrike">
                <a:solidFill>
                  <a:srgbClr val="000000"/>
                </a:solidFill>
                <a:latin typeface="Calibri"/>
                <a:ea typeface="Calibri"/>
                <a:cs typeface="Calibri"/>
                <a:sym typeface="Calibri"/>
              </a:rPr>
              <a:t>Đã nắm được các API gửi thông báo, xem thông báo</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CE3B29"/>
              </a:buClr>
              <a:buSzPts val="1800"/>
              <a:buFont typeface="Noto Sans Symbols"/>
              <a:buChar char="▪"/>
            </a:pPr>
            <a:r>
              <a:rPr b="0" i="0" lang="en-GB" sz="2800" u="none" cap="none" strike="noStrike">
                <a:solidFill>
                  <a:srgbClr val="000000"/>
                </a:solidFill>
                <a:latin typeface="Calibri"/>
                <a:ea typeface="Calibri"/>
                <a:cs typeface="Calibri"/>
                <a:sym typeface="Calibri"/>
              </a:rPr>
              <a:t>Tiếp tục với nhóm API đổi mật khẩu và quản lý cài đặt tài khoản</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check_new_version</a:t>
            </a:r>
            <a:endParaRPr i="1">
              <a:latin typeface="Calibri"/>
              <a:ea typeface="Calibri"/>
              <a:cs typeface="Calibri"/>
              <a:sym typeface="Calibri"/>
            </a:endParaRPr>
          </a:p>
        </p:txBody>
      </p:sp>
      <p:sp>
        <p:nvSpPr>
          <p:cNvPr id="210" name="Google Shape;210;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11" name="Google Shape;211;p20"/>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check_new_version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12" name="Google Shape;212;p20"/>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3.    Người dùng truyền đúng mã phiên đăng nhập nhưng hệ thống không thể thiết lập việc xử lý yêu cầu (do lỗi truy cập CSDL chẳng hạn)</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thông báo cho người dùng, chẳng hạn như “Không thể kết nối Internet”</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4.    Người dùng truyền đúng mã phiên đăng nhập. Nhưng người dùng đã bị khóa tài khoản (do hệ thống khóa đi).</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sẽ phải đẩy người dùng sang trang đăng nhập.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check_new_version</a:t>
            </a:r>
            <a:endParaRPr i="1">
              <a:latin typeface="Calibri"/>
              <a:ea typeface="Calibri"/>
              <a:cs typeface="Calibri"/>
              <a:sym typeface="Calibri"/>
            </a:endParaRPr>
          </a:p>
        </p:txBody>
      </p:sp>
      <p:sp>
        <p:nvSpPr>
          <p:cNvPr id="218" name="Google Shape;218;p2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19" name="Google Shape;219;p21"/>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check_new_version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20" name="Google Shape;220;p21"/>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5.    Người dùng truyền đúng mã phiên đăng nhập, và các tham số khác nhưng </a:t>
            </a:r>
            <a:r>
              <a:rPr b="1" i="0" lang="en-GB" sz="2400" u="none" cap="none" strike="noStrike">
                <a:solidFill>
                  <a:srgbClr val="000000"/>
                </a:solidFill>
                <a:latin typeface="Calibri"/>
                <a:ea typeface="Calibri"/>
                <a:cs typeface="Calibri"/>
                <a:sym typeface="Calibri"/>
              </a:rPr>
              <a:t>last_update </a:t>
            </a:r>
            <a:r>
              <a:rPr b="0" i="0" lang="en-GB" sz="2400" u="none" cap="none" strike="noStrike">
                <a:solidFill>
                  <a:srgbClr val="000000"/>
                </a:solidFill>
                <a:latin typeface="Calibri"/>
                <a:ea typeface="Calibri"/>
                <a:cs typeface="Calibri"/>
                <a:sym typeface="Calibri"/>
              </a:rPr>
              <a:t>lại không có. </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Hệ thống phải báo lỗi cho lập trình viên (hoặc công ty quản lý) vì đây là lỗi nghiêm trọng: không có giá trị này trong mã nguồn. Các trường khác cần phải về hợp lệ (yêu cầu người dùng phải tải bản mới về).</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6.    Người dùng truyền đúng mã phiên đăng nhập, và các tham số khác đầy đủ nhưng phiên bản </a:t>
            </a:r>
            <a:r>
              <a:rPr b="1" i="0" lang="en-GB" sz="2400" u="none" cap="none" strike="noStrike">
                <a:solidFill>
                  <a:srgbClr val="000000"/>
                </a:solidFill>
                <a:latin typeface="Calibri"/>
                <a:ea typeface="Calibri"/>
                <a:cs typeface="Calibri"/>
                <a:sym typeface="Calibri"/>
              </a:rPr>
              <a:t>last_update </a:t>
            </a:r>
            <a:r>
              <a:rPr b="0" i="0" lang="en-GB" sz="2400" u="none" cap="none" strike="noStrike">
                <a:solidFill>
                  <a:srgbClr val="000000"/>
                </a:solidFill>
                <a:latin typeface="Calibri"/>
                <a:ea typeface="Calibri"/>
                <a:cs typeface="Calibri"/>
                <a:sym typeface="Calibri"/>
              </a:rPr>
              <a:t>không tồn tại.</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hệ thống có thể báo lỗi hoặc vẫn gửi về các thông tin khác. Nếu báo lỗi thì ứng dụng căn cứ tình hình mà hiện thông báo lỗi cho người dùng.</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check_new_version</a:t>
            </a:r>
            <a:endParaRPr i="1">
              <a:latin typeface="Calibri"/>
              <a:ea typeface="Calibri"/>
              <a:cs typeface="Calibri"/>
              <a:sym typeface="Calibri"/>
            </a:endParaRPr>
          </a:p>
        </p:txBody>
      </p:sp>
      <p:sp>
        <p:nvSpPr>
          <p:cNvPr id="226" name="Google Shape;226;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27" name="Google Shape;227;p22"/>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check_new_version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28" name="Google Shape;228;p22"/>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7.    Người dùng truyền đúng mã phiên đăng nhập, và các tham số khác đầy đủ nhưng hệ thống báo người dùng đã bị khóa (trường active = 0).</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phải đẩy người dùng sang trang đăng nhập với thông báo bạn đã bị khóa tài khoản.</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8.    Người dùng truyền đúng mã phiên đăng nhập, và các tham số khác đầy đủ nhưng hệ thống báo sai ID của người dùng hoặc sai giá trị active (giá trị đúng là 0 hoặc 1).</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vẫn hoạt động bình thường.</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check_new_version</a:t>
            </a:r>
            <a:endParaRPr i="1">
              <a:latin typeface="Calibri"/>
              <a:ea typeface="Calibri"/>
              <a:cs typeface="Calibri"/>
              <a:sym typeface="Calibri"/>
            </a:endParaRPr>
          </a:p>
        </p:txBody>
      </p:sp>
      <p:sp>
        <p:nvSpPr>
          <p:cNvPr id="234" name="Google Shape;234;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35" name="Google Shape;235;p23"/>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check_new_version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36" name="Google Shape;236;p23"/>
          <p:cNvSpPr txBox="1"/>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9.    Người dùng truyền đúng mã phiên đăng nhập, và các tham số khác đầy đủ nhưng hệ thống báo sai giá trị badge (âm hoặc sai định dạng).</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coi như giá trị đó bằng 0.</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10.    Người dùng truyền đúng mã phiên đăng nhập, và các tham số khác đầy đủ và hệ thống báo giá trị badge hợp lệ.</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hiển thị một hình tròn đỏ ở trên hình cái chuông, trong đó có hiển thị số badge. Nếu số đó lớn hơn 100 thì ghi 99+. Chú ý vòng tròn đỏ phải to dần nếu cần hiển thị 1, 2, hoặc 3 ký tự.</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rgbClr val="CE3B29"/>
              </a:buClr>
              <a:buSzPts val="1800"/>
              <a:buFont typeface="Noto Sans Symbols"/>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check_new_version</a:t>
            </a:r>
            <a:endParaRPr i="1">
              <a:latin typeface="Calibri"/>
              <a:ea typeface="Calibri"/>
              <a:cs typeface="Calibri"/>
              <a:sym typeface="Calibri"/>
            </a:endParaRPr>
          </a:p>
        </p:txBody>
      </p:sp>
      <p:sp>
        <p:nvSpPr>
          <p:cNvPr id="242" name="Google Shape;242;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43" name="Google Shape;243;p24"/>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check_new_version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44" name="Google Shape;244;p24"/>
          <p:cNvSpPr txBox="1"/>
          <p:nvPr/>
        </p:nvSpPr>
        <p:spPr>
          <a:xfrm>
            <a:off x="235077" y="1285480"/>
            <a:ext cx="8520600" cy="3840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11.    Người dùng truyền đúng mã phiên đăng nhập, và các tham số khác đầy đủ và hệ thống báo giá trị </a:t>
            </a:r>
            <a:r>
              <a:rPr b="1" i="0" lang="en-GB" sz="2400" u="none" cap="none" strike="noStrike">
                <a:solidFill>
                  <a:srgbClr val="000000"/>
                </a:solidFill>
                <a:latin typeface="Calibri"/>
                <a:ea typeface="Calibri"/>
                <a:cs typeface="Calibri"/>
                <a:sym typeface="Calibri"/>
              </a:rPr>
              <a:t>unread_message </a:t>
            </a:r>
            <a:r>
              <a:rPr b="0" i="0" lang="en-GB" sz="2400" u="none" cap="none" strike="noStrike">
                <a:solidFill>
                  <a:srgbClr val="000000"/>
                </a:solidFill>
                <a:latin typeface="Calibri"/>
                <a:ea typeface="Calibri"/>
                <a:cs typeface="Calibri"/>
                <a:sym typeface="Calibri"/>
              </a:rPr>
              <a:t>hợp lệ.</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Ứng dụng hiển thị một hình tròn đỏ ở trên hình biểu tượng chat, trong đó có hiển thị số tin nhắn chưa đọc. Nếu số đó lớn hơn 100 thì ghi 99+. Chú ý vòng tròn đỏ phải to hơn nếu con số badge là 99+</a:t>
            </a:r>
            <a:endParaRPr b="0" i="0" sz="24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12.    Người dùng truyền đúng mã phiên đăng nhập, và các tham số khác và hệ thống gửi về có giá trị </a:t>
            </a:r>
            <a:r>
              <a:rPr b="1" i="0" lang="en-GB" sz="2400" u="none" cap="none" strike="noStrike">
                <a:solidFill>
                  <a:srgbClr val="000000"/>
                </a:solidFill>
                <a:latin typeface="Calibri"/>
                <a:ea typeface="Calibri"/>
                <a:cs typeface="Calibri"/>
                <a:sym typeface="Calibri"/>
              </a:rPr>
              <a:t>now </a:t>
            </a:r>
            <a:r>
              <a:rPr b="0" i="0" lang="en-GB" sz="2400" u="none" cap="none" strike="noStrike">
                <a:solidFill>
                  <a:srgbClr val="000000"/>
                </a:solidFill>
                <a:latin typeface="Calibri"/>
                <a:ea typeface="Calibri"/>
                <a:cs typeface="Calibri"/>
                <a:sym typeface="Calibri"/>
              </a:rPr>
              <a:t>hợp lệ (không trống và không chứa ký tự đặc biệt khác dấu chấm). Giá trị now sau là hợp lệ: 0.1.0.9A (chẳng hạn)</a:t>
            </a:r>
            <a:endParaRPr b="0" i="0" sz="2400" u="none" cap="none" strike="noStrike">
              <a:solidFill>
                <a:srgbClr val="000000"/>
              </a:solidFill>
              <a:latin typeface="Calibri"/>
              <a:ea typeface="Calibri"/>
              <a:cs typeface="Calibri"/>
              <a:sym typeface="Calibri"/>
            </a:endParaRPr>
          </a:p>
          <a:p>
            <a:pPr indent="0" lvl="0" marL="457200" marR="0" rtl="0" algn="l">
              <a:lnSpc>
                <a:spcPct val="90000"/>
              </a:lnSpc>
              <a:spcBef>
                <a:spcPts val="1600"/>
              </a:spcBef>
              <a:spcAft>
                <a:spcPts val="1600"/>
              </a:spcAft>
              <a:buClr>
                <a:srgbClr val="CE3B29"/>
              </a:buClr>
              <a:buSzPts val="1800"/>
              <a:buFont typeface="Noto Sans Symbols"/>
              <a:buNone/>
            </a:pPr>
            <a:r>
              <a:rPr b="0" i="0" lang="en-GB" sz="2400" u="none" cap="none" strike="noStrike">
                <a:solidFill>
                  <a:srgbClr val="000000"/>
                </a:solidFill>
                <a:latin typeface="Calibri"/>
                <a:ea typeface="Calibri"/>
                <a:cs typeface="Calibri"/>
                <a:sym typeface="Calibri"/>
              </a:rPr>
              <a:t>Kết quả mong đợi: giá trị </a:t>
            </a:r>
            <a:r>
              <a:rPr b="1" i="0" lang="en-GB" sz="2400" u="none" cap="none" strike="noStrike">
                <a:solidFill>
                  <a:srgbClr val="000000"/>
                </a:solidFill>
                <a:latin typeface="Calibri"/>
                <a:ea typeface="Calibri"/>
                <a:cs typeface="Calibri"/>
                <a:sym typeface="Calibri"/>
              </a:rPr>
              <a:t>now </a:t>
            </a:r>
            <a:r>
              <a:rPr b="0" i="0" lang="en-GB" sz="2400" u="none" cap="none" strike="noStrike">
                <a:solidFill>
                  <a:srgbClr val="000000"/>
                </a:solidFill>
                <a:latin typeface="Calibri"/>
                <a:ea typeface="Calibri"/>
                <a:cs typeface="Calibri"/>
                <a:sym typeface="Calibri"/>
              </a:rPr>
              <a:t>là giá trị mà hệ thống cho rằng đấy mới là phiên bản thực sự của ứng dụng. Ứng dụng cần cập nhật.</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2 check_new_version</a:t>
            </a:r>
            <a:endParaRPr i="1">
              <a:latin typeface="Calibri"/>
              <a:ea typeface="Calibri"/>
              <a:cs typeface="Calibri"/>
              <a:sym typeface="Calibri"/>
            </a:endParaRPr>
          </a:p>
        </p:txBody>
      </p:sp>
      <p:sp>
        <p:nvSpPr>
          <p:cNvPr id="250" name="Google Shape;250;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51" name="Google Shape;251;p25"/>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Các test case cho check_new_version</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252" name="Google Shape;252;p25"/>
          <p:cNvSpPr/>
          <p:nvPr/>
        </p:nvSpPr>
        <p:spPr>
          <a:xfrm>
            <a:off x="1773269" y="2982979"/>
            <a:ext cx="5597462"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GB" sz="2500" u="none" cap="none" strike="noStrike">
                <a:solidFill>
                  <a:schemeClr val="lt1"/>
                </a:solidFill>
                <a:latin typeface="Calibri"/>
                <a:ea typeface="Calibri"/>
                <a:cs typeface="Calibri"/>
                <a:sym typeface="Calibri"/>
              </a:rPr>
              <a:t>CÂU HỎI: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58" name="Google Shape;258;p26"/>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i="0" lang="en-GB" sz="4800" u="none" cap="none" strike="noStrike">
                <a:solidFill>
                  <a:srgbClr val="C00000"/>
                </a:solidFill>
                <a:latin typeface="Lato"/>
                <a:ea typeface="Lato"/>
                <a:cs typeface="Lato"/>
                <a:sym typeface="Lato"/>
              </a:rPr>
              <a:t>THANK YOU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f823c501ce_0_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DANH SÁCH API</a:t>
            </a:r>
            <a:endParaRPr/>
          </a:p>
        </p:txBody>
      </p:sp>
      <p:sp>
        <p:nvSpPr>
          <p:cNvPr id="81" name="Google Shape;81;g2f823c501ce_0_0"/>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82" name="Google Shape;82;g2f823c501ce_0_0"/>
          <p:cNvSpPr/>
          <p:nvPr/>
        </p:nvSpPr>
        <p:spPr>
          <a:xfrm>
            <a:off x="377317" y="800331"/>
            <a:ext cx="8766600" cy="584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rPr b="0" i="0" lang="en-GB" sz="2200" u="none" cap="none" strike="noStrike">
                <a:solidFill>
                  <a:schemeClr val="dk1"/>
                </a:solidFill>
                <a:latin typeface="Calibri"/>
                <a:ea typeface="Calibri"/>
                <a:cs typeface="Calibri"/>
                <a:sym typeface="Calibri"/>
              </a:rPr>
              <a:t>Danh sách 31 API cần được phát triển (dự kiến):</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GB" sz="2200" u="none" cap="none" strike="noStrike">
                <a:solidFill>
                  <a:schemeClr val="dk1"/>
                </a:solidFill>
                <a:latin typeface="Calibri"/>
                <a:ea typeface="Calibri"/>
                <a:cs typeface="Calibri"/>
                <a:sym typeface="Calibri"/>
              </a:rPr>
              <a:t>Authentication</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GB" sz="2200" u="none" cap="none" strike="noStrike">
                <a:solidFill>
                  <a:srgbClr val="0000FF"/>
                </a:solidFill>
                <a:latin typeface="Courier New"/>
                <a:ea typeface="Courier New"/>
                <a:cs typeface="Courier New"/>
                <a:sym typeface="Courier New"/>
              </a:rPr>
              <a:t>login, logout, signup, get_verify_code,</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check_verify_code, change_info_after_signup</a:t>
            </a:r>
            <a:r>
              <a:rPr b="0" i="0" lang="en-GB" sz="2200" u="none" cap="none" strike="noStrike">
                <a:solidFill>
                  <a:srgbClr val="0000FF"/>
                </a:solidFill>
                <a:latin typeface="Courier New"/>
                <a:ea typeface="Courier New"/>
                <a:cs typeface="Courier New"/>
                <a:sym typeface="Courier New"/>
              </a:rPr>
              <a:t>.</a:t>
            </a:r>
            <a:endParaRPr>
              <a:solidFill>
                <a:srgbClr val="0000FF"/>
              </a:solidFill>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GB" sz="2200" u="none" cap="none" strike="noStrike">
                <a:solidFill>
                  <a:schemeClr val="dk1"/>
                </a:solidFill>
                <a:latin typeface="Calibri"/>
                <a:ea typeface="Calibri"/>
                <a:cs typeface="Calibri"/>
                <a:sym typeface="Calibri"/>
              </a:rPr>
              <a:t>Quản lý tài khoản</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GB" sz="2200" u="none" cap="none" strike="noStrike">
                <a:solidFill>
                  <a:schemeClr val="dk1"/>
                </a:solidFill>
                <a:latin typeface="Courier New"/>
                <a:ea typeface="Courier New"/>
                <a:cs typeface="Courier New"/>
                <a:sym typeface="Courier New"/>
              </a:rPr>
              <a:t>get_user_info, set_user_info, get_user_classes, set_user_role, deactivate_user, reactivate_user.</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GB" sz="2200" u="none" cap="none" strike="noStrike">
                <a:solidFill>
                  <a:schemeClr val="dk1"/>
                </a:solidFill>
                <a:latin typeface="Calibri"/>
                <a:ea typeface="Calibri"/>
                <a:cs typeface="Calibri"/>
                <a:sym typeface="Calibri"/>
              </a:rPr>
              <a:t>Quản lý lớp học</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GB" sz="2200" u="none" cap="none" strike="noStrike">
                <a:solidFill>
                  <a:schemeClr val="dk1"/>
                </a:solidFill>
                <a:latin typeface="Courier New"/>
                <a:ea typeface="Courier New"/>
                <a:cs typeface="Courier New"/>
                <a:sym typeface="Courier New"/>
              </a:rPr>
              <a:t>create_class, </a:t>
            </a:r>
            <a:r>
              <a:rPr b="1" i="0" lang="en-GB" sz="2200" u="none" cap="none" strike="noStrike">
                <a:solidFill>
                  <a:srgbClr val="0000FF"/>
                </a:solidFill>
                <a:latin typeface="Courier New"/>
                <a:ea typeface="Courier New"/>
                <a:cs typeface="Courier New"/>
                <a:sym typeface="Courier New"/>
              </a:rPr>
              <a:t>edit_class</a:t>
            </a:r>
            <a:r>
              <a:rPr b="0" i="0" lang="en-GB" sz="2200" u="none" cap="none" strike="noStrike">
                <a:solidFill>
                  <a:schemeClr val="dk1"/>
                </a:solidFill>
                <a:latin typeface="Courier New"/>
                <a:ea typeface="Courier New"/>
                <a:cs typeface="Courier New"/>
                <a:sym typeface="Courier New"/>
              </a:rPr>
              <a:t>, delete_class, get_class_info, </a:t>
            </a:r>
            <a:r>
              <a:rPr b="1" i="0" lang="en-GB" sz="2200" u="none" cap="none" strike="noStrike">
                <a:solidFill>
                  <a:srgbClr val="0000FF"/>
                </a:solidFill>
                <a:latin typeface="Courier New"/>
                <a:ea typeface="Courier New"/>
                <a:cs typeface="Courier New"/>
                <a:sym typeface="Courier New"/>
              </a:rPr>
              <a:t>get_class_list</a:t>
            </a:r>
            <a:r>
              <a:rPr b="0" i="0" lang="en-GB" sz="2200" u="none" cap="none" strike="noStrike">
                <a:solidFill>
                  <a:schemeClr val="dk1"/>
                </a:solidFill>
                <a:latin typeface="Courier New"/>
                <a:ea typeface="Courier New"/>
                <a:cs typeface="Courier New"/>
                <a:sym typeface="Courier New"/>
              </a:rPr>
              <a:t>, get_class_schedule.</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GB" sz="2200" u="none" cap="none" strike="noStrike">
                <a:solidFill>
                  <a:schemeClr val="dk1"/>
                </a:solidFill>
                <a:latin typeface="Calibri"/>
                <a:ea typeface="Calibri"/>
                <a:cs typeface="Calibri"/>
                <a:sym typeface="Calibri"/>
              </a:rPr>
              <a:t>Quản lý bài tập</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GB" sz="2200" u="none" cap="none" strike="noStrike">
                <a:solidFill>
                  <a:schemeClr val="dk1"/>
                </a:solidFill>
                <a:latin typeface="Courier New"/>
                <a:ea typeface="Courier New"/>
                <a:cs typeface="Courier New"/>
                <a:sym typeface="Courier New"/>
              </a:rPr>
              <a:t>create_assignment, edit_assignment, delete_assignment, submit_assignment, grade_assignment, get_assignment_info, get_assignment_list.</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f823c501ce_0_6"/>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DANH SÁCH API</a:t>
            </a:r>
            <a:endParaRPr/>
          </a:p>
        </p:txBody>
      </p:sp>
      <p:sp>
        <p:nvSpPr>
          <p:cNvPr id="88" name="Google Shape;88;g2f823c501ce_0_6"/>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89" name="Google Shape;89;g2f823c501ce_0_6"/>
          <p:cNvSpPr/>
          <p:nvPr/>
        </p:nvSpPr>
        <p:spPr>
          <a:xfrm>
            <a:off x="359903" y="938879"/>
            <a:ext cx="8595300" cy="550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5.Điểm danh</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GB" sz="2200" u="none" cap="none" strike="noStrike">
                <a:solidFill>
                  <a:srgbClr val="0000FF"/>
                </a:solidFill>
                <a:latin typeface="Courier New"/>
                <a:ea typeface="Courier New"/>
                <a:cs typeface="Courier New"/>
                <a:sym typeface="Courier New"/>
              </a:rPr>
              <a:t>take_attendance, get_attendance_record, set_attendance_status, get_attendance_list.</a:t>
            </a:r>
            <a:endParaRPr b="1">
              <a:solidFill>
                <a:srgbClr val="0000FF"/>
              </a:solidFill>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6.Xin phép nghỉ học</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GB" sz="2200" u="none" cap="none" strike="noStrike">
                <a:solidFill>
                  <a:srgbClr val="0000FF"/>
                </a:solidFill>
                <a:latin typeface="Courier New"/>
                <a:ea typeface="Courier New"/>
                <a:cs typeface="Courier New"/>
                <a:sym typeface="Courier New"/>
              </a:rPr>
              <a:t>request_absence, review_absence_request, get_absence_requests.</a:t>
            </a:r>
            <a:endParaRPr b="1">
              <a:solidFill>
                <a:srgbClr val="0000FF"/>
              </a:solidFill>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7.Quản lý tài liệu học tập</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GB" sz="2200" u="none" cap="none" strike="noStrike">
                <a:solidFill>
                  <a:schemeClr val="dk1"/>
                </a:solidFill>
                <a:latin typeface="Courier New"/>
                <a:ea typeface="Courier New"/>
                <a:cs typeface="Courier New"/>
                <a:sym typeface="Courier New"/>
              </a:rPr>
              <a:t>upload_material, </a:t>
            </a:r>
            <a:r>
              <a:rPr b="1" i="0" lang="en-GB" sz="2200" u="none" cap="none" strike="noStrike">
                <a:solidFill>
                  <a:srgbClr val="0000FF"/>
                </a:solidFill>
                <a:latin typeface="Courier New"/>
                <a:ea typeface="Courier New"/>
                <a:cs typeface="Courier New"/>
                <a:sym typeface="Courier New"/>
              </a:rPr>
              <a:t>edit_material</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delete_material</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get_material_info</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get_material_list</a:t>
            </a:r>
            <a:r>
              <a:rPr b="0" i="0" lang="en-GB" sz="2200" u="none" cap="none" strike="noStrik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8.Thông báo và giao tiếp</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1" i="0" lang="en-GB" sz="2200" u="none" cap="none" strike="noStrike">
                <a:solidFill>
                  <a:srgbClr val="0000FF"/>
                </a:solidFill>
                <a:latin typeface="Courier New"/>
                <a:ea typeface="Courier New"/>
                <a:cs typeface="Courier New"/>
                <a:sym typeface="Courier New"/>
              </a:rPr>
              <a:t>send_notification, get_notifications, mark_notification_as_read</a:t>
            </a:r>
            <a:r>
              <a:rPr b="0" i="0" lang="en-GB" sz="2200" u="none" cap="none" strike="noStrike">
                <a:solidFill>
                  <a:schemeClr val="dk1"/>
                </a:solidFill>
                <a:latin typeface="Courier New"/>
                <a:ea typeface="Courier New"/>
                <a:cs typeface="Courier New"/>
                <a:sym typeface="Courier New"/>
              </a:rPr>
              <a:t>, get_conversation, get_list_conversation, delete_message.</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f823c501ce_0_12"/>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DANH SÁCH API</a:t>
            </a:r>
            <a:endParaRPr/>
          </a:p>
        </p:txBody>
      </p:sp>
      <p:sp>
        <p:nvSpPr>
          <p:cNvPr id="95" name="Google Shape;95;g2f823c501ce_0_12"/>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96" name="Google Shape;96;g2f823c501ce_0_12"/>
          <p:cNvSpPr/>
          <p:nvPr/>
        </p:nvSpPr>
        <p:spPr>
          <a:xfrm>
            <a:off x="436102" y="1097339"/>
            <a:ext cx="7925700" cy="313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9.Khảo sát và form</a:t>
            </a:r>
            <a:r>
              <a:rPr b="0" i="0" lang="en-GB"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GB" sz="2200" u="none" cap="none" strike="noStrike">
                <a:solidFill>
                  <a:schemeClr val="dk1"/>
                </a:solidFill>
                <a:latin typeface="Courier New"/>
                <a:ea typeface="Courier New"/>
                <a:cs typeface="Courier New"/>
                <a:sym typeface="Courier New"/>
              </a:rPr>
              <a:t>create_survey, </a:t>
            </a:r>
            <a:r>
              <a:rPr b="1" i="0" lang="en-GB" sz="2200" u="none" cap="none" strike="noStrike">
                <a:solidFill>
                  <a:srgbClr val="0000FF"/>
                </a:solidFill>
                <a:latin typeface="Courier New"/>
                <a:ea typeface="Courier New"/>
                <a:cs typeface="Courier New"/>
                <a:sym typeface="Courier New"/>
              </a:rPr>
              <a:t>edit_survey, delete_survey, submit_survey,</a:t>
            </a:r>
            <a:r>
              <a:rPr b="0" i="0" lang="en-GB" sz="2200" u="none" cap="none" strike="noStrike">
                <a:solidFill>
                  <a:srgbClr val="0000FF"/>
                </a:solidFill>
                <a:latin typeface="Courier New"/>
                <a:ea typeface="Courier New"/>
                <a:cs typeface="Courier New"/>
                <a:sym typeface="Courier New"/>
              </a:rPr>
              <a:t> </a:t>
            </a:r>
            <a:r>
              <a:rPr b="1" i="0" lang="en-GB" sz="2200" u="none" cap="none" strike="noStrike">
                <a:solidFill>
                  <a:srgbClr val="0000FF"/>
                </a:solidFill>
                <a:latin typeface="Courier New"/>
                <a:ea typeface="Courier New"/>
                <a:cs typeface="Courier New"/>
                <a:sym typeface="Courier New"/>
              </a:rPr>
              <a:t>get_survey_responses</a:t>
            </a:r>
            <a:r>
              <a:rPr b="0" i="0" lang="en-GB" sz="2200" u="none" cap="none" strike="noStrike">
                <a:solidFill>
                  <a:srgbClr val="0000FF"/>
                </a:solidFill>
                <a:latin typeface="Courier New"/>
                <a:ea typeface="Courier New"/>
                <a:cs typeface="Courier New"/>
                <a:sym typeface="Courier New"/>
              </a:rPr>
              <a:t>.</a:t>
            </a:r>
            <a:endParaRPr>
              <a:solidFill>
                <a:srgbClr val="0000FF"/>
              </a:solidFill>
            </a:endParaRPr>
          </a:p>
          <a:p>
            <a:pPr indent="0" lvl="0" marL="0" marR="0" rtl="0" algn="l">
              <a:lnSpc>
                <a:spcPct val="100000"/>
              </a:lnSpc>
              <a:spcBef>
                <a:spcPts val="0"/>
              </a:spcBef>
              <a:spcAft>
                <a:spcPts val="0"/>
              </a:spcAft>
              <a:buNone/>
            </a:pPr>
            <a:r>
              <a:rPr b="1" i="0" lang="en-GB" sz="2200" u="none" cap="none" strike="noStrike">
                <a:solidFill>
                  <a:schemeClr val="dk1"/>
                </a:solidFill>
                <a:latin typeface="Calibri"/>
                <a:ea typeface="Calibri"/>
                <a:cs typeface="Calibri"/>
                <a:sym typeface="Calibri"/>
              </a:rPr>
              <a:t>10.Hệ thống</a:t>
            </a:r>
            <a:r>
              <a:rPr b="0" i="0" lang="en-GB" sz="2200" u="none" cap="none" strike="noStrike">
                <a:solidFill>
                  <a:schemeClr val="dk1"/>
                </a:solidFill>
                <a:latin typeface="Calibri"/>
                <a:ea typeface="Calibri"/>
                <a:cs typeface="Calibri"/>
                <a:sym typeface="Calibri"/>
              </a:rPr>
              <a:t>:</a:t>
            </a:r>
            <a:endParaRPr/>
          </a:p>
          <a:p>
            <a:pPr indent="-139700" lvl="1" marL="457200" marR="0" rtl="0" algn="l">
              <a:spcBef>
                <a:spcPts val="0"/>
              </a:spcBef>
              <a:spcAft>
                <a:spcPts val="0"/>
              </a:spcAft>
              <a:buClr>
                <a:schemeClr val="dk1"/>
              </a:buClr>
              <a:buSzPts val="2200"/>
              <a:buFont typeface="Courier New"/>
              <a:buChar char="•"/>
            </a:pPr>
            <a:r>
              <a:rPr b="1" i="0" lang="en-GB" sz="2200" u="none" cap="none" strike="noStrike">
                <a:solidFill>
                  <a:srgbClr val="FF0000"/>
                </a:solidFill>
                <a:latin typeface="Courier New"/>
                <a:ea typeface="Courier New"/>
                <a:cs typeface="Courier New"/>
                <a:sym typeface="Courier New"/>
              </a:rPr>
              <a:t>check_new_version</a:t>
            </a:r>
            <a:r>
              <a:rPr b="0" i="0" lang="en-GB" sz="2200" u="none" cap="none" strike="noStrike">
                <a:solidFill>
                  <a:schemeClr val="dk1"/>
                </a:solidFill>
                <a:latin typeface="Courier New"/>
                <a:ea typeface="Courier New"/>
                <a:cs typeface="Courier New"/>
                <a:sym typeface="Courier New"/>
              </a:rPr>
              <a:t>, set_dev_token, get_system_settings, </a:t>
            </a:r>
            <a:r>
              <a:rPr b="1" i="0" lang="en-GB" sz="2200" u="none" cap="none" strike="noStrike">
                <a:solidFill>
                  <a:srgbClr val="FF0000"/>
                </a:solidFill>
                <a:latin typeface="Courier New"/>
                <a:ea typeface="Courier New"/>
                <a:cs typeface="Courier New"/>
                <a:sym typeface="Courier New"/>
              </a:rPr>
              <a:t>change_password</a:t>
            </a:r>
            <a:r>
              <a:rPr b="0" i="0" lang="en-GB" sz="2200" u="none" cap="none" strike="noStrike">
                <a:solidFill>
                  <a:schemeClr val="dk1"/>
                </a:solidFill>
                <a:latin typeface="Courier New"/>
                <a:ea typeface="Courier New"/>
                <a:cs typeface="Courier New"/>
                <a:sym typeface="Courier New"/>
              </a:rPr>
              <a:t>  update_system_settings.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02" name="Google Shape;102;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MỤC LỤC</a:t>
            </a:r>
            <a:endParaRPr/>
          </a:p>
        </p:txBody>
      </p:sp>
      <p:sp>
        <p:nvSpPr>
          <p:cNvPr id="103" name="Google Shape;103;p6"/>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GB"/>
              <a:t>API đổi mật khẩu và quản lý cài đặt tài khoản</a:t>
            </a:r>
            <a:endParaRPr/>
          </a:p>
          <a:p>
            <a:pPr indent="-514350" lvl="0" marL="514350" rtl="0" algn="l">
              <a:lnSpc>
                <a:spcPct val="90000"/>
              </a:lnSpc>
              <a:spcBef>
                <a:spcPts val="1000"/>
              </a:spcBef>
              <a:spcAft>
                <a:spcPts val="0"/>
              </a:spcAft>
              <a:buClr>
                <a:schemeClr val="dk1"/>
              </a:buClr>
              <a:buSzPts val="2800"/>
              <a:buAutoNum type="arabicPeriod"/>
            </a:pPr>
            <a:r>
              <a:rPr lang="en-GB"/>
              <a:t>API các cài đặt hệ thống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09" name="Google Shape;109;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GB"/>
              <a:t>MỤC LỤC</a:t>
            </a:r>
            <a:endParaRPr/>
          </a:p>
        </p:txBody>
      </p:sp>
      <p:sp>
        <p:nvSpPr>
          <p:cNvPr id="110" name="Google Shape;110;p7"/>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b="1" lang="en-GB" u="sng"/>
              <a:t>API đổi mật khẩu và quản lý cài đặt tài khoản</a:t>
            </a:r>
            <a:endParaRPr b="1" u="sng"/>
          </a:p>
          <a:p>
            <a:pPr indent="-514350" lvl="0" marL="514350" rtl="0" algn="l">
              <a:lnSpc>
                <a:spcPct val="90000"/>
              </a:lnSpc>
              <a:spcBef>
                <a:spcPts val="1000"/>
              </a:spcBef>
              <a:spcAft>
                <a:spcPts val="0"/>
              </a:spcAft>
              <a:buClr>
                <a:schemeClr val="dk1"/>
              </a:buClr>
              <a:buSzPts val="2800"/>
              <a:buAutoNum type="arabicPeriod"/>
            </a:pPr>
            <a:r>
              <a:rPr lang="en-GB"/>
              <a:t>API các cài đặt hệ thống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16" name="Google Shape;116;p8"/>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GB"/>
              <a:t>1. Đổi mật khẩu, cài đặt tài khoản</a:t>
            </a:r>
            <a:endParaRPr/>
          </a:p>
        </p:txBody>
      </p:sp>
      <p:sp>
        <p:nvSpPr>
          <p:cNvPr id="117" name="Google Shape;117;p8"/>
          <p:cNvSpPr txBox="1"/>
          <p:nvPr/>
        </p:nvSpPr>
        <p:spPr>
          <a:xfrm>
            <a:off x="369348" y="141556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GB" sz="2800" u="none" cap="none" strike="noStrike">
                <a:solidFill>
                  <a:srgbClr val="000000"/>
                </a:solidFill>
                <a:latin typeface="Calibri"/>
                <a:ea typeface="Calibri"/>
                <a:cs typeface="Calibri"/>
                <a:sym typeface="Calibri"/>
              </a:rPr>
              <a:t>1.1 </a:t>
            </a:r>
            <a:r>
              <a:rPr b="0" i="0" lang="en-GB" sz="2800" u="none" cap="none" strike="noStrike">
                <a:solidFill>
                  <a:schemeClr val="dk1"/>
                </a:solidFill>
                <a:latin typeface="Calibri"/>
                <a:ea typeface="Calibri"/>
                <a:cs typeface="Calibri"/>
                <a:sym typeface="Calibri"/>
              </a:rPr>
              <a:t>change_password</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GB">
                <a:latin typeface="Calibri"/>
                <a:ea typeface="Calibri"/>
                <a:cs typeface="Calibri"/>
                <a:sym typeface="Calibri"/>
              </a:rPr>
              <a:t>1.1 change_password</a:t>
            </a:r>
            <a:endParaRPr i="1">
              <a:latin typeface="Calibri"/>
              <a:ea typeface="Calibri"/>
              <a:cs typeface="Calibri"/>
              <a:sym typeface="Calibri"/>
            </a:endParaRPr>
          </a:p>
        </p:txBody>
      </p:sp>
      <p:sp>
        <p:nvSpPr>
          <p:cNvPr id="123" name="Google Shape;123;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24" name="Google Shape;124;p9"/>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GB" sz="2800" u="none" cap="none" strike="noStrike">
                <a:solidFill>
                  <a:srgbClr val="C00000"/>
                </a:solidFill>
                <a:latin typeface="Calibri"/>
                <a:ea typeface="Calibri"/>
                <a:cs typeface="Calibri"/>
                <a:sym typeface="Calibri"/>
              </a:rPr>
              <a:t>Mô tả change_password</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pic>
        <p:nvPicPr>
          <p:cNvPr id="125" name="Google Shape;125;p9"/>
          <p:cNvPicPr preferRelativeResize="0"/>
          <p:nvPr/>
        </p:nvPicPr>
        <p:blipFill rotWithShape="1">
          <a:blip r:embed="rId3">
            <a:alphaModFix/>
          </a:blip>
          <a:srcRect b="0" l="0" r="0" t="0"/>
          <a:stretch/>
        </p:blipFill>
        <p:spPr>
          <a:xfrm>
            <a:off x="155850" y="2230013"/>
            <a:ext cx="8832300" cy="2397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cp:coreProperties>
</file>