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144000"/>
  <p:notesSz cx="6858000" cy="9144000"/>
  <p:embeddedFontLs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iZyVevOo9/9ry+y7yHAHfhJ1yh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Lato-regular.fntdata"/><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54689623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2854689623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54689623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854689623e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54689623e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854689623e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44"/>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4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44"/>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45"/>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45"/>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45"/>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45"/>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4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6"/>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6"/>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28" name="Shape 2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48"/>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8"/>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33" name="Google Shape;33;p48"/>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48"/>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4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4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49"/>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49"/>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49"/>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49"/>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4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1F3864"/>
                </a:solidFill>
                <a:latin typeface="Lato"/>
                <a:ea typeface="Lato"/>
                <a:cs typeface="Lato"/>
                <a:sym typeface="Lato"/>
              </a:defRPr>
            </a:lvl1pPr>
            <a:lvl2pPr indent="0" lvl="1" marL="0" marR="0" rtl="0" algn="r">
              <a:spcBef>
                <a:spcPts val="0"/>
              </a:spcBef>
              <a:buNone/>
              <a:defRPr b="1" sz="1200">
                <a:solidFill>
                  <a:srgbClr val="1F3864"/>
                </a:solidFill>
                <a:latin typeface="Lato"/>
                <a:ea typeface="Lato"/>
                <a:cs typeface="Lato"/>
                <a:sym typeface="Lato"/>
              </a:defRPr>
            </a:lvl2pPr>
            <a:lvl3pPr indent="0" lvl="2" marL="0" marR="0" rtl="0" algn="r">
              <a:spcBef>
                <a:spcPts val="0"/>
              </a:spcBef>
              <a:buNone/>
              <a:defRPr b="1" sz="1200">
                <a:solidFill>
                  <a:srgbClr val="1F3864"/>
                </a:solidFill>
                <a:latin typeface="Lato"/>
                <a:ea typeface="Lato"/>
                <a:cs typeface="Lato"/>
                <a:sym typeface="Lato"/>
              </a:defRPr>
            </a:lvl3pPr>
            <a:lvl4pPr indent="0" lvl="3" marL="0" marR="0" rtl="0" algn="r">
              <a:spcBef>
                <a:spcPts val="0"/>
              </a:spcBef>
              <a:buNone/>
              <a:defRPr b="1" sz="1200">
                <a:solidFill>
                  <a:srgbClr val="1F3864"/>
                </a:solidFill>
                <a:latin typeface="Lato"/>
                <a:ea typeface="Lato"/>
                <a:cs typeface="Lato"/>
                <a:sym typeface="Lato"/>
              </a:defRPr>
            </a:lvl4pPr>
            <a:lvl5pPr indent="0" lvl="4" marL="0" marR="0" rtl="0" algn="r">
              <a:spcBef>
                <a:spcPts val="0"/>
              </a:spcBef>
              <a:buNone/>
              <a:defRPr b="1" sz="1200">
                <a:solidFill>
                  <a:srgbClr val="1F3864"/>
                </a:solidFill>
                <a:latin typeface="Lato"/>
                <a:ea typeface="Lato"/>
                <a:cs typeface="Lato"/>
                <a:sym typeface="Lato"/>
              </a:defRPr>
            </a:lvl5pPr>
            <a:lvl6pPr indent="0" lvl="5" marL="0" marR="0" rtl="0" algn="r">
              <a:spcBef>
                <a:spcPts val="0"/>
              </a:spcBef>
              <a:buNone/>
              <a:defRPr b="1" sz="1200">
                <a:solidFill>
                  <a:srgbClr val="1F3864"/>
                </a:solidFill>
                <a:latin typeface="Lato"/>
                <a:ea typeface="Lato"/>
                <a:cs typeface="Lato"/>
                <a:sym typeface="Lato"/>
              </a:defRPr>
            </a:lvl6pPr>
            <a:lvl7pPr indent="0" lvl="6" marL="0" marR="0" rtl="0" algn="r">
              <a:spcBef>
                <a:spcPts val="0"/>
              </a:spcBef>
              <a:buNone/>
              <a:defRPr b="1" sz="1200">
                <a:solidFill>
                  <a:srgbClr val="1F3864"/>
                </a:solidFill>
                <a:latin typeface="Lato"/>
                <a:ea typeface="Lato"/>
                <a:cs typeface="Lato"/>
                <a:sym typeface="Lato"/>
              </a:defRPr>
            </a:lvl7pPr>
            <a:lvl8pPr indent="0" lvl="7" marL="0" marR="0" rtl="0" algn="r">
              <a:spcBef>
                <a:spcPts val="0"/>
              </a:spcBef>
              <a:buNone/>
              <a:defRPr b="1" sz="1200">
                <a:solidFill>
                  <a:srgbClr val="1F3864"/>
                </a:solidFill>
                <a:latin typeface="Lato"/>
                <a:ea typeface="Lato"/>
                <a:cs typeface="Lato"/>
                <a:sym typeface="Lato"/>
              </a:defRPr>
            </a:lvl8pPr>
            <a:lvl9pPr indent="0" lvl="8" marL="0" marR="0" rtl="0" algn="r">
              <a:spcBef>
                <a:spcPts val="0"/>
              </a:spcBef>
              <a:buNone/>
              <a:defRPr b="1" sz="1200">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50"/>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50"/>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5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47" name="Google Shape;47;p5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50"/>
          <p:cNvSpPr txBox="1"/>
          <p:nvPr>
            <p:ph idx="1" type="body"/>
          </p:nvPr>
        </p:nvSpPr>
        <p:spPr>
          <a:xfrm>
            <a:off x="234950" y="1227550"/>
            <a:ext cx="8674100" cy="486844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51"/>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51"/>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5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53" name="Google Shape;53;p5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51"/>
          <p:cNvSpPr txBox="1"/>
          <p:nvPr>
            <p:ph idx="1" type="body"/>
          </p:nvPr>
        </p:nvSpPr>
        <p:spPr>
          <a:xfrm>
            <a:off x="234950" y="1164920"/>
            <a:ext cx="8674100" cy="493107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b="0" l="0" r="0" t="0"/>
          <a:stretch/>
        </p:blipFill>
        <p:spPr>
          <a:xfrm>
            <a:off x="413012" y="398419"/>
            <a:ext cx="2037225" cy="611594"/>
          </a:xfrm>
          <a:prstGeom prst="rect">
            <a:avLst/>
          </a:prstGeom>
          <a:noFill/>
          <a:ln>
            <a:noFill/>
          </a:ln>
        </p:spPr>
      </p:pic>
      <p:sp>
        <p:nvSpPr>
          <p:cNvPr id="60" name="Google Shape;60;p1"/>
          <p:cNvSpPr txBox="1"/>
          <p:nvPr/>
        </p:nvSpPr>
        <p:spPr>
          <a:xfrm>
            <a:off x="413012" y="2076196"/>
            <a:ext cx="7342482" cy="8487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3600"/>
              <a:buFont typeface="Lato"/>
              <a:buNone/>
            </a:pPr>
            <a:r>
              <a:rPr b="1" i="0" lang="en-GB" sz="3600" u="none" cap="none" strike="noStrike">
                <a:solidFill>
                  <a:srgbClr val="C00000"/>
                </a:solidFill>
                <a:latin typeface="Lato"/>
                <a:ea typeface="Lato"/>
                <a:cs typeface="Lato"/>
                <a:sym typeface="Lato"/>
              </a:rPr>
              <a:t>KẾ HOẠCH LÀM VIỆC </a:t>
            </a:r>
            <a:endParaRPr/>
          </a:p>
        </p:txBody>
      </p:sp>
      <p:sp>
        <p:nvSpPr>
          <p:cNvPr id="61" name="Google Shape;61;p1"/>
          <p:cNvSpPr txBox="1"/>
          <p:nvPr/>
        </p:nvSpPr>
        <p:spPr>
          <a:xfrm>
            <a:off x="1801518" y="3084220"/>
            <a:ext cx="7342482" cy="84879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7200"/>
              <a:buFont typeface="Lato"/>
              <a:buNone/>
            </a:pPr>
            <a:r>
              <a:rPr b="1" i="0" lang="en-GB" sz="7200" u="none" cap="none" strike="noStrike">
                <a:solidFill>
                  <a:srgbClr val="C00000"/>
                </a:solidFill>
                <a:latin typeface="Lato"/>
                <a:ea typeface="Lato"/>
                <a:cs typeface="Lato"/>
                <a:sym typeface="Lato"/>
              </a:rPr>
              <a:t>TUẦN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 set_dev_token</a:t>
            </a:r>
            <a:endParaRPr i="1">
              <a:latin typeface="Calibri"/>
              <a:ea typeface="Calibri"/>
              <a:cs typeface="Calibri"/>
              <a:sym typeface="Calibri"/>
            </a:endParaRPr>
          </a:p>
        </p:txBody>
      </p:sp>
      <p:sp>
        <p:nvSpPr>
          <p:cNvPr id="125" name="Google Shape;125;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26" name="Google Shape;126;p10"/>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set_dev_token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27" name="Google Shape;127;p10"/>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Vì sao phải có API này?</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API này giúp hệ thống thực hiện được các thống kê về thói quen sử dụng của người dùng Android và iOS, từ đó có những chiến lược điều chỉnh đúng đắn để phục vụ khách hàng tốt hơn</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Mỗi khi bật ứng dụng lên, ứng dụng sẽ kiểm tra mình đã gửi chưa và gửi đi nếu chưa gửi API này bao giờ.</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 set_dev_token</a:t>
            </a:r>
            <a:endParaRPr i="1">
              <a:latin typeface="Calibri"/>
              <a:ea typeface="Calibri"/>
              <a:cs typeface="Calibri"/>
              <a:sym typeface="Calibri"/>
            </a:endParaRPr>
          </a:p>
        </p:txBody>
      </p:sp>
      <p:sp>
        <p:nvSpPr>
          <p:cNvPr id="133" name="Google Shape;133;p1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34" name="Google Shape;134;p11"/>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set_dev_token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35" name="Google Shape;135;p11"/>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Noto Sans Symbols"/>
              <a:buNone/>
            </a:pPr>
            <a:r>
              <a:rPr b="0" i="0" lang="en-GB" sz="2400" u="none" cap="none" strike="noStrike">
                <a:solidFill>
                  <a:srgbClr val="000000"/>
                </a:solidFill>
                <a:latin typeface="Calibri"/>
                <a:ea typeface="Calibri"/>
                <a:cs typeface="Calibri"/>
                <a:sym typeface="Calibri"/>
              </a:rPr>
              <a:t>Kẻ giả mạo có thể lấy cắp được token của người dùng rồi đăng nhập ở thiết bị khác.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
        <p:nvSpPr>
          <p:cNvPr id="136" name="Google Shape;136;p11"/>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GB" sz="2500" u="none" cap="none" strike="noStrike">
                <a:solidFill>
                  <a:schemeClr val="lt1"/>
                </a:solidFill>
                <a:latin typeface="Calibri"/>
                <a:ea typeface="Calibri"/>
                <a:cs typeface="Calibri"/>
                <a:sym typeface="Calibri"/>
              </a:rPr>
              <a:t>CÂU HỎI 1: API này có giúp gì cho việc xác thực người dùng hay không?</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 set_dev_token</a:t>
            </a:r>
            <a:endParaRPr i="1">
              <a:latin typeface="Calibri"/>
              <a:ea typeface="Calibri"/>
              <a:cs typeface="Calibri"/>
              <a:sym typeface="Calibri"/>
            </a:endParaRPr>
          </a:p>
        </p:txBody>
      </p:sp>
      <p:sp>
        <p:nvSpPr>
          <p:cNvPr id="142" name="Google Shape;142;p1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43" name="Google Shape;143;p12"/>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set_dev_token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44" name="Google Shape;144;p12"/>
          <p:cNvSpPr txBox="1"/>
          <p:nvPr/>
        </p:nvSpPr>
        <p:spPr>
          <a:xfrm>
            <a:off x="311700" y="1660688"/>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90000"/>
              </a:lnSpc>
              <a:spcBef>
                <a:spcPts val="0"/>
              </a:spcBef>
              <a:spcAft>
                <a:spcPts val="0"/>
              </a:spcAft>
              <a:buClr>
                <a:srgbClr val="000000"/>
              </a:buClr>
              <a:buSzPts val="1800"/>
              <a:buFont typeface="Noto Sans Symbols"/>
              <a:buNone/>
            </a:pPr>
            <a:r>
              <a:rPr b="0" i="0" lang="en-GB" sz="2400" u="none" cap="none" strike="noStrike">
                <a:solidFill>
                  <a:srgbClr val="000000"/>
                </a:solidFill>
                <a:latin typeface="Calibri"/>
                <a:ea typeface="Calibri"/>
                <a:cs typeface="Calibri"/>
                <a:sym typeface="Calibri"/>
              </a:rPr>
              <a:t>1. Người dùng truyền đúng mã phiên đăng nhập và các tham số khác</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1000 | OK (Thông báo thành công), gửi cho ứng dụng các thông tin cần thiết. Ghi nhớ đã gửi để lần sau không gửi tiếp nữa. Chú ý, khi đăng xuất thì sự ghi nhớ sẽ biến mất.</a:t>
            </a:r>
            <a:endParaRPr b="0" i="0" sz="2400" u="none" cap="none" strike="noStrike">
              <a:solidFill>
                <a:srgbClr val="000000"/>
              </a:solidFill>
              <a:latin typeface="Calibri"/>
              <a:ea typeface="Calibri"/>
              <a:cs typeface="Calibri"/>
              <a:sym typeface="Calibri"/>
            </a:endParaRPr>
          </a:p>
          <a:p>
            <a:pPr indent="0" lvl="0" marL="114300" marR="0" rtl="0" algn="l">
              <a:lnSpc>
                <a:spcPct val="90000"/>
              </a:lnSpc>
              <a:spcBef>
                <a:spcPts val="1600"/>
              </a:spcBef>
              <a:spcAft>
                <a:spcPts val="0"/>
              </a:spcAft>
              <a:buClr>
                <a:srgbClr val="000000"/>
              </a:buClr>
              <a:buSzPts val="1800"/>
              <a:buFont typeface="Noto Sans Symbols"/>
              <a:buNone/>
            </a:pPr>
            <a:r>
              <a:rPr b="0" i="0" lang="en-GB" sz="2400" u="none" cap="none" strike="noStrike">
                <a:solidFill>
                  <a:srgbClr val="000000"/>
                </a:solidFill>
                <a:latin typeface="Calibri"/>
                <a:ea typeface="Calibri"/>
                <a:cs typeface="Calibri"/>
                <a:sym typeface="Calibri"/>
              </a:rPr>
              <a:t>2. Người dùng gửi sai mã phiên đăng nhập (mã bị trống hoặc quá ngắn hoặc mã phiên đăng nhập cũ).</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sẽ phải đẩy người dùng sang trang đăng nhập. Xem lại test case 3 của change_info_after_signup</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 set_dev_token</a:t>
            </a:r>
            <a:endParaRPr i="1">
              <a:latin typeface="Calibri"/>
              <a:ea typeface="Calibri"/>
              <a:cs typeface="Calibri"/>
              <a:sym typeface="Calibri"/>
            </a:endParaRPr>
          </a:p>
        </p:txBody>
      </p:sp>
      <p:sp>
        <p:nvSpPr>
          <p:cNvPr id="150" name="Google Shape;150;p1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set_dev_token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52" name="Google Shape;152;p13"/>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3.    Người dùng truyền đúng mã phiên đăng nhập nhưng hệ thống không thể thiết lập việc xử lý yêu cầu (do lỗi truy cập CSDL chẳng hạn)</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thông báo cho người dùng, chẳng hạn như “Không thể kết nối Internet”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4.    Người dùng truyền đúng mã phiên đăng nhập. Nhưng người dùng đã bị khóa tài khoản (do hệ thống khóa đi).</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sẽ phải đẩy người dùng sang trang đăng nhập. Xem lại test case 3 của change_info_after_signup</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 set_dev_token</a:t>
            </a:r>
            <a:endParaRPr i="1">
              <a:latin typeface="Calibri"/>
              <a:ea typeface="Calibri"/>
              <a:cs typeface="Calibri"/>
              <a:sym typeface="Calibri"/>
            </a:endParaRPr>
          </a:p>
        </p:txBody>
      </p:sp>
      <p:sp>
        <p:nvSpPr>
          <p:cNvPr id="158" name="Google Shape;158;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59" name="Google Shape;159;p14"/>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set_dev_token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60" name="Google Shape;160;p14"/>
          <p:cNvSpPr txBox="1"/>
          <p:nvPr/>
        </p:nvSpPr>
        <p:spPr>
          <a:xfrm>
            <a:off x="311700" y="147696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5.    Người dùng truyền đúng mã phiên đăng nhập, và các tham số khác nhưng hệ thống phát hiện devtype không có giá trị hợp lệ. </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phải cố gắng gửi giá trị đúng đắn. Nếu lỡ gửi và bị lỗi trả về, ứng dụng không hiển thị thông báo gì cho người dùng.</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6.    Người dùng truyền đúng mã phiên đăng nhập, và các tham số khác đầy đủ nhưng hệ thống phát hiện devtoken không có hoặc không hợp lệ.</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phải cố gắng gửi giá trị đúng đắn. Nếu lỡ gửi thì hệ thống cố kiểm tra devtoken nào là giả và gửi lỗi trả về. Khi ấy, ứng dụng không hiển thị thông báo gì cho người dùng.</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 set_dev_token</a:t>
            </a:r>
            <a:endParaRPr i="1">
              <a:latin typeface="Calibri"/>
              <a:ea typeface="Calibri"/>
              <a:cs typeface="Calibri"/>
              <a:sym typeface="Calibri"/>
            </a:endParaRPr>
          </a:p>
        </p:txBody>
      </p:sp>
      <p:sp>
        <p:nvSpPr>
          <p:cNvPr id="166" name="Google Shape;166;p1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67" name="Google Shape;167;p15"/>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set_dev_token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68" name="Google Shape;168;p15"/>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GB" sz="2500" u="none" cap="none" strike="noStrike">
                <a:solidFill>
                  <a:schemeClr val="lt1"/>
                </a:solidFill>
                <a:latin typeface="Calibri"/>
                <a:ea typeface="Calibri"/>
                <a:cs typeface="Calibri"/>
                <a:sym typeface="Calibri"/>
              </a:rPr>
              <a:t>CÂU HỎI 2: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74" name="Google Shape;174;p1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MỤC LỤC</a:t>
            </a:r>
            <a:endParaRPr/>
          </a:p>
        </p:txBody>
      </p:sp>
      <p:sp>
        <p:nvSpPr>
          <p:cNvPr id="175" name="Google Shape;175;p16"/>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GB"/>
              <a:t>API gán mã thiết bị</a:t>
            </a:r>
            <a:endParaRPr/>
          </a:p>
          <a:p>
            <a:pPr indent="-514350" lvl="0" marL="514350" rtl="0" algn="l">
              <a:lnSpc>
                <a:spcPct val="90000"/>
              </a:lnSpc>
              <a:spcBef>
                <a:spcPts val="1000"/>
              </a:spcBef>
              <a:spcAft>
                <a:spcPts val="0"/>
              </a:spcAft>
              <a:buClr>
                <a:schemeClr val="dk1"/>
              </a:buClr>
              <a:buSzPts val="2800"/>
              <a:buAutoNum type="arabicPeriod"/>
            </a:pPr>
            <a:r>
              <a:rPr b="1" lang="en-GB" u="sng"/>
              <a:t>API lấy thông tin người dung</a:t>
            </a:r>
            <a:endParaRPr/>
          </a:p>
          <a:p>
            <a:pPr indent="-514350" lvl="0" marL="514350" rtl="0" algn="l">
              <a:lnSpc>
                <a:spcPct val="90000"/>
              </a:lnSpc>
              <a:spcBef>
                <a:spcPts val="1000"/>
              </a:spcBef>
              <a:spcAft>
                <a:spcPts val="0"/>
              </a:spcAft>
              <a:buClr>
                <a:schemeClr val="dk1"/>
              </a:buClr>
              <a:buSzPts val="2800"/>
              <a:buAutoNum type="arabicPeriod"/>
            </a:pPr>
            <a:r>
              <a:rPr lang="en-GB"/>
              <a:t>API cập nhật thông tin người dung</a:t>
            </a:r>
            <a:endParaRPr/>
          </a:p>
          <a:p>
            <a:pPr indent="-514350" lvl="0" marL="514350" rtl="0" algn="l">
              <a:lnSpc>
                <a:spcPct val="90000"/>
              </a:lnSpc>
              <a:spcBef>
                <a:spcPts val="1000"/>
              </a:spcBef>
              <a:spcAft>
                <a:spcPts val="0"/>
              </a:spcAft>
              <a:buClr>
                <a:schemeClr val="dk1"/>
              </a:buClr>
              <a:buSzPts val="2800"/>
              <a:buAutoNum type="arabicPeriod"/>
            </a:pPr>
            <a:r>
              <a:rPr lang="en-GB"/>
              <a:t>Giao diện trang người dùng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get_user_info</a:t>
            </a:r>
            <a:endParaRPr i="1">
              <a:latin typeface="Calibri"/>
              <a:ea typeface="Calibri"/>
              <a:cs typeface="Calibri"/>
              <a:sym typeface="Calibri"/>
            </a:endParaRPr>
          </a:p>
        </p:txBody>
      </p:sp>
      <p:sp>
        <p:nvSpPr>
          <p:cNvPr id="181" name="Google Shape;181;p1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82" name="Google Shape;182;p17"/>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get_user_info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pic>
        <p:nvPicPr>
          <p:cNvPr id="183" name="Google Shape;183;p17"/>
          <p:cNvPicPr preferRelativeResize="0"/>
          <p:nvPr/>
        </p:nvPicPr>
        <p:blipFill rotWithShape="1">
          <a:blip r:embed="rId3">
            <a:alphaModFix/>
          </a:blip>
          <a:srcRect b="0" l="0" r="0" t="0"/>
          <a:stretch/>
        </p:blipFill>
        <p:spPr>
          <a:xfrm>
            <a:off x="291313" y="874175"/>
            <a:ext cx="7749326" cy="4665050"/>
          </a:xfrm>
          <a:prstGeom prst="rect">
            <a:avLst/>
          </a:prstGeom>
          <a:noFill/>
          <a:ln>
            <a:noFill/>
          </a:ln>
        </p:spPr>
      </p:pic>
      <p:sp>
        <p:nvSpPr>
          <p:cNvPr id="184" name="Google Shape;184;p17"/>
          <p:cNvSpPr txBox="1"/>
          <p:nvPr/>
        </p:nvSpPr>
        <p:spPr>
          <a:xfrm>
            <a:off x="766788" y="5590225"/>
            <a:ext cx="80859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coins                                              string 0      Nếu lấy chính thông tin của user đang login thì hiện thêm số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coins của họ</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get_user_info</a:t>
            </a:r>
            <a:endParaRPr i="1">
              <a:latin typeface="Calibri"/>
              <a:ea typeface="Calibri"/>
              <a:cs typeface="Calibri"/>
              <a:sym typeface="Calibri"/>
            </a:endParaRPr>
          </a:p>
        </p:txBody>
      </p:sp>
      <p:sp>
        <p:nvSpPr>
          <p:cNvPr id="190" name="Google Shape;190;p1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91" name="Google Shape;191;p18"/>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get_user_info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92" name="Google Shape;192;p18"/>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API thực hiện việc ghi nhận lấy thông tin cá nhân của một người dùng</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Request dạng POST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Tham số: </a:t>
            </a:r>
            <a:r>
              <a:rPr b="1" i="0" lang="en-GB" sz="2400" u="none" cap="none" strike="noStrike">
                <a:solidFill>
                  <a:srgbClr val="000000"/>
                </a:solidFill>
                <a:latin typeface="Calibri"/>
                <a:ea typeface="Calibri"/>
                <a:cs typeface="Calibri"/>
                <a:sym typeface="Calibri"/>
              </a:rPr>
              <a:t>token, </a:t>
            </a:r>
            <a:r>
              <a:rPr b="0" i="0" lang="en-GB" sz="2400" u="none" cap="none" strike="noStrike">
                <a:solidFill>
                  <a:srgbClr val="000000"/>
                </a:solidFill>
                <a:latin typeface="Calibri"/>
                <a:ea typeface="Calibri"/>
                <a:cs typeface="Calibri"/>
                <a:sym typeface="Calibri"/>
              </a:rPr>
              <a:t>user_id (nếu lấy thông tin cá nhân của chính người chủ tài khoản thì trường này có thể bỏ qua)</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đầu ra: Nếu thành công thì mã thông báo thành công và các dữ liệu khác được trả về. Nếu không thành công thì sẽ có các thông báo lỗi tương ứng.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get_user_info</a:t>
            </a:r>
            <a:endParaRPr i="1">
              <a:latin typeface="Calibri"/>
              <a:ea typeface="Calibri"/>
              <a:cs typeface="Calibri"/>
              <a:sym typeface="Calibri"/>
            </a:endParaRPr>
          </a:p>
        </p:txBody>
      </p:sp>
      <p:sp>
        <p:nvSpPr>
          <p:cNvPr id="198" name="Google Shape;198;p1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99" name="Google Shape;199;p19"/>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get_user_info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00" name="Google Shape;200;p19"/>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90000"/>
              </a:lnSpc>
              <a:spcBef>
                <a:spcPts val="0"/>
              </a:spcBef>
              <a:spcAft>
                <a:spcPts val="0"/>
              </a:spcAft>
              <a:buClr>
                <a:srgbClr val="000000"/>
              </a:buClr>
              <a:buSzPts val="1800"/>
              <a:buFont typeface="Noto Sans Symbols"/>
              <a:buNone/>
            </a:pPr>
            <a:r>
              <a:rPr b="0" i="0" lang="en-GB" sz="2400" u="none" cap="none" strike="noStrike">
                <a:solidFill>
                  <a:srgbClr val="000000"/>
                </a:solidFill>
                <a:latin typeface="Calibri"/>
                <a:ea typeface="Calibri"/>
                <a:cs typeface="Calibri"/>
                <a:sym typeface="Calibri"/>
              </a:rPr>
              <a:t>1.  Người dùng truyền đúng mã phiên đăng nhập và các tham số khác</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1000 | OK (Thông báo thành công), gửi cho ứng dụng các thông tin cần thiết. </a:t>
            </a:r>
            <a:endParaRPr b="0" i="0" sz="2400" u="none" cap="none" strike="noStrike">
              <a:solidFill>
                <a:srgbClr val="000000"/>
              </a:solidFill>
              <a:latin typeface="Calibri"/>
              <a:ea typeface="Calibri"/>
              <a:cs typeface="Calibri"/>
              <a:sym typeface="Calibri"/>
            </a:endParaRPr>
          </a:p>
          <a:p>
            <a:pPr indent="0" lvl="0" marL="114300" marR="0" rtl="0" algn="l">
              <a:lnSpc>
                <a:spcPct val="90000"/>
              </a:lnSpc>
              <a:spcBef>
                <a:spcPts val="1600"/>
              </a:spcBef>
              <a:spcAft>
                <a:spcPts val="0"/>
              </a:spcAft>
              <a:buClr>
                <a:srgbClr val="000000"/>
              </a:buClr>
              <a:buSzPts val="1800"/>
              <a:buFont typeface="Noto Sans Symbols"/>
              <a:buNone/>
            </a:pPr>
            <a:r>
              <a:rPr b="0" i="0" lang="en-GB" sz="2400" u="none" cap="none" strike="noStrike">
                <a:solidFill>
                  <a:srgbClr val="000000"/>
                </a:solidFill>
                <a:latin typeface="Calibri"/>
                <a:ea typeface="Calibri"/>
                <a:cs typeface="Calibri"/>
                <a:sym typeface="Calibri"/>
              </a:rPr>
              <a:t>2.  Người dùng gửi sai mã phiên đăng nhập (mã bị trống hoặc quá ngắn hoặc mã phiên đăng nhập cũ).</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sẽ phải đẩy người dùng sang trang đăng nhập. Xem lại test case 3 của change_info_after_signup</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67" name="Google Shape;67;p2"/>
          <p:cNvSpPr txBox="1"/>
          <p:nvPr>
            <p:ph type="title"/>
          </p:nvPr>
        </p:nvSpPr>
        <p:spPr>
          <a:xfrm>
            <a:off x="235077" y="13957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NHẮC LẠI</a:t>
            </a:r>
            <a:endParaRPr/>
          </a:p>
        </p:txBody>
      </p:sp>
      <p:sp>
        <p:nvSpPr>
          <p:cNvPr id="68" name="Google Shape;68;p2"/>
          <p:cNvSpPr txBox="1"/>
          <p:nvPr/>
        </p:nvSpPr>
        <p:spPr>
          <a:xfrm>
            <a:off x="823282" y="1151400"/>
            <a:ext cx="7467277" cy="4555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CE3B29"/>
              </a:buClr>
              <a:buSzPts val="1800"/>
              <a:buFont typeface="Noto Sans Symbols"/>
              <a:buChar char="▪"/>
            </a:pPr>
            <a:r>
              <a:rPr b="0" i="0" lang="en-GB" sz="2800" u="none" cap="none" strike="noStrike">
                <a:solidFill>
                  <a:srgbClr val="000000"/>
                </a:solidFill>
                <a:latin typeface="Calibri"/>
                <a:ea typeface="Calibri"/>
                <a:cs typeface="Calibri"/>
                <a:sym typeface="Calibri"/>
              </a:rPr>
              <a:t>Đã nắm được các API thay đổi mật khẩu và kiểm tra phiên bản của ứng dụng</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CE3B29"/>
              </a:buClr>
              <a:buSzPts val="1800"/>
              <a:buFont typeface="Noto Sans Symbols"/>
              <a:buChar char="▪"/>
            </a:pPr>
            <a:r>
              <a:rPr b="0" i="0" lang="en-GB" sz="2800" u="none" cap="none" strike="noStrike">
                <a:solidFill>
                  <a:srgbClr val="000000"/>
                </a:solidFill>
                <a:latin typeface="Calibri"/>
                <a:ea typeface="Calibri"/>
                <a:cs typeface="Calibri"/>
                <a:sym typeface="Calibri"/>
              </a:rPr>
              <a:t>Tiếp tục với nhóm API quản lý thông tin cá nhân của người dùng</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get_user_info</a:t>
            </a:r>
            <a:endParaRPr i="1">
              <a:latin typeface="Calibri"/>
              <a:ea typeface="Calibri"/>
              <a:cs typeface="Calibri"/>
              <a:sym typeface="Calibri"/>
            </a:endParaRPr>
          </a:p>
        </p:txBody>
      </p:sp>
      <p:sp>
        <p:nvSpPr>
          <p:cNvPr id="206" name="Google Shape;206;p2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07" name="Google Shape;207;p20"/>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get_user_info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08" name="Google Shape;208;p20"/>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3.    Người dùng truyền đúng mã phiên đăng nhập nhưng hệ thống không thể thiết lập việc xử lý yêu cầu (do lỗi truy cập CSDL chẳng hạn)</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thông báo cho người dùng, chẳng hạn như “Không thể kết nối Internet”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4.    Người dùng truyền đúng mã phiên đăng nhập. Nhưng người dùng đã bị khóa tài khoản (do hệ thống khóa đi).</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sẽ phải đẩy người dùng sang trang đăng nhập. Xem lại test case 3 của change_info_after_signup</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get_user_info</a:t>
            </a:r>
            <a:endParaRPr i="1">
              <a:latin typeface="Calibri"/>
              <a:ea typeface="Calibri"/>
              <a:cs typeface="Calibri"/>
              <a:sym typeface="Calibri"/>
            </a:endParaRPr>
          </a:p>
        </p:txBody>
      </p:sp>
      <p:sp>
        <p:nvSpPr>
          <p:cNvPr id="214" name="Google Shape;214;p2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15" name="Google Shape;215;p21"/>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get_user_info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16" name="Google Shape;216;p21"/>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5.    Người dùng truyền đúng mã phiên đăng nhập, nhưng tham số user_id không tồn tại (hoặc đã bị khóa) - không phải là id của người chủ tài khoản. </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nhận được thông báo về tài khoản không tồn tại.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6.    Người dùng truyền đúng mã phiên đăng nhập, và các tham số khác đầy đủ nhưng hệ thống trả về có không có username hoặc id.</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coi như đó là lỗi và thông báo về tài khoản không tồn tại.</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get_user_info</a:t>
            </a:r>
            <a:endParaRPr i="1">
              <a:latin typeface="Calibri"/>
              <a:ea typeface="Calibri"/>
              <a:cs typeface="Calibri"/>
              <a:sym typeface="Calibri"/>
            </a:endParaRPr>
          </a:p>
        </p:txBody>
      </p:sp>
      <p:sp>
        <p:nvSpPr>
          <p:cNvPr id="222" name="Google Shape;222;p2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23" name="Google Shape;223;p22"/>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get_user_info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24" name="Google Shape;224;p22"/>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7.    Người dùng truyền đúng mã phiên đăng nhập, và các tham số khác đầy đủ nhưng hệ thống phát hiện rằng người dùng này đã chặn người chủ tài khoản.</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nhận được thông báo về tài khoản không tồn tại.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8.    Người dùng truyền đúng mã phiên đăng nhập, và các tham số khác đầy đủ nhưng hệ thống trả về có không có mô tả.</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coi như người dùng đó không có thông tin mô tả.</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get_user_info</a:t>
            </a:r>
            <a:endParaRPr i="1">
              <a:latin typeface="Calibri"/>
              <a:ea typeface="Calibri"/>
              <a:cs typeface="Calibri"/>
              <a:sym typeface="Calibri"/>
            </a:endParaRPr>
          </a:p>
        </p:txBody>
      </p:sp>
      <p:sp>
        <p:nvSpPr>
          <p:cNvPr id="230" name="Google Shape;230;p2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31" name="Google Shape;231;p23"/>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get_user_info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32" name="Google Shape;232;p23"/>
          <p:cNvSpPr txBox="1"/>
          <p:nvPr/>
        </p:nvSpPr>
        <p:spPr>
          <a:xfrm>
            <a:off x="497840" y="1558240"/>
            <a:ext cx="830398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9.    Người dùng truyền đúng mã phiên đăng nhập, và các tham số khác đầy đủ nhưng hệ thống trả về không có (hoặc sai định dạng) </a:t>
            </a:r>
            <a:r>
              <a:rPr b="1" i="0" lang="en-GB" sz="2400" u="none" cap="none" strike="noStrike">
                <a:solidFill>
                  <a:srgbClr val="000000"/>
                </a:solidFill>
                <a:latin typeface="Calibri"/>
                <a:ea typeface="Calibri"/>
                <a:cs typeface="Calibri"/>
                <a:sym typeface="Calibri"/>
              </a:rPr>
              <a:t>created, avatar, cover_image, link, address, country, listing, is_friend, online.</a:t>
            </a:r>
            <a:endParaRPr b="1" i="0" sz="2400" u="none" cap="none" strike="noStrike">
              <a:solidFill>
                <a:srgbClr val="000000"/>
              </a:solidFill>
              <a:latin typeface="Calibri"/>
              <a:ea typeface="Calibri"/>
              <a:cs typeface="Calibri"/>
              <a:sym typeface="Calibri"/>
            </a:endParaRPr>
          </a:p>
          <a:p>
            <a:pPr indent="0" lvl="0" marL="45720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coi như người dùng không có các thông tin kia và tự gán giá trị mặc định.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Noto Sans Symbols"/>
              <a:buNone/>
            </a:pPr>
            <a:r>
              <a:rPr b="0" i="0" lang="en-GB" sz="2400" u="none" cap="none" strike="noStrike">
                <a:solidFill>
                  <a:srgbClr val="000000"/>
                </a:solidFill>
                <a:latin typeface="Calibri"/>
                <a:ea typeface="Calibri"/>
                <a:cs typeface="Calibri"/>
                <a:sym typeface="Calibri"/>
              </a:rPr>
              <a:t>10.    Người dùng truyền đúng mã phiên đăng nhập, và các tham số khác đầy đủ nhưng hệ thống trả về đa số đúng định dạng trừ việc không có (hoặc sai định dạng) một trong ba trường </a:t>
            </a:r>
            <a:r>
              <a:rPr b="1" i="0" lang="en-GB" sz="2400" u="none" cap="none" strike="noStrike">
                <a:solidFill>
                  <a:srgbClr val="000000"/>
                </a:solidFill>
                <a:latin typeface="Calibri"/>
                <a:ea typeface="Calibri"/>
                <a:cs typeface="Calibri"/>
                <a:sym typeface="Calibri"/>
              </a:rPr>
              <a:t>country/address/city</a:t>
            </a:r>
            <a:r>
              <a:rPr b="0" i="0" lang="en-GB" sz="2400" u="none" cap="none" strike="noStrike">
                <a:solidFill>
                  <a:srgbClr val="000000"/>
                </a:solidFill>
                <a:latin typeface="Calibri"/>
                <a:ea typeface="Calibri"/>
                <a:cs typeface="Calibri"/>
                <a:sym typeface="Calibri"/>
              </a:rPr>
              <a:t>.</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0"/>
              </a:spcBef>
              <a:spcAft>
                <a:spcPts val="0"/>
              </a:spcAft>
              <a:buClr>
                <a:schemeClr val="dk1"/>
              </a:buClr>
              <a:buSzPts val="1100"/>
              <a:buFont typeface="Noto Sans Symbols"/>
              <a:buNone/>
            </a:pPr>
            <a:r>
              <a:rPr b="0" i="0" lang="en-GB" sz="2400" u="none" cap="none" strike="noStrike">
                <a:solidFill>
                  <a:srgbClr val="000000"/>
                </a:solidFill>
                <a:latin typeface="Calibri"/>
                <a:ea typeface="Calibri"/>
                <a:cs typeface="Calibri"/>
                <a:sym typeface="Calibri"/>
              </a:rPr>
              <a:t>Kết quả mong đợi: Ứng dụng coi như người dùng không có các thông tin kia và tự gán giá trị mặc định.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get_user_info</a:t>
            </a:r>
            <a:endParaRPr i="1">
              <a:latin typeface="Calibri"/>
              <a:ea typeface="Calibri"/>
              <a:cs typeface="Calibri"/>
              <a:sym typeface="Calibri"/>
            </a:endParaRPr>
          </a:p>
        </p:txBody>
      </p:sp>
      <p:sp>
        <p:nvSpPr>
          <p:cNvPr id="238" name="Google Shape;238;p2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39" name="Google Shape;239;p24"/>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get_user_info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40" name="Google Shape;240;p24"/>
          <p:cNvSpPr txBox="1"/>
          <p:nvPr/>
        </p:nvSpPr>
        <p:spPr>
          <a:xfrm>
            <a:off x="235077" y="1568400"/>
            <a:ext cx="8520600" cy="3416400"/>
          </a:xfrm>
          <a:prstGeom prst="rect">
            <a:avLst/>
          </a:prstGeom>
          <a:noFill/>
          <a:ln>
            <a:noFill/>
          </a:ln>
        </p:spPr>
        <p:txBody>
          <a:bodyPr anchorCtr="0" anchor="t" bIns="91425" lIns="91425" spcFirstLastPara="1" rIns="91425" wrap="square" tIns="91425">
            <a:noAutofit/>
          </a:bodyPr>
          <a:lstStyle/>
          <a:p>
            <a:pPr indent="0" lvl="0" marL="45720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coi như việc thiếu (hoặc sai định dạng) một trường cấp cao sẽ khiến các trường cấp thấp bị mất ý nghĩa. Trường cao nhất là country, kế đến city và cuối cùng là address. </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Hệ thống không bắt buộc phải lấy danh sách các quốc gia/tỉnh/thành theo đúng danh sách trên thực tế (nhóm SV làm thì càng tốt).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get_user_info</a:t>
            </a:r>
            <a:endParaRPr i="1">
              <a:latin typeface="Calibri"/>
              <a:ea typeface="Calibri"/>
              <a:cs typeface="Calibri"/>
              <a:sym typeface="Calibri"/>
            </a:endParaRPr>
          </a:p>
        </p:txBody>
      </p:sp>
      <p:sp>
        <p:nvSpPr>
          <p:cNvPr id="246" name="Google Shape;246;p2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47" name="Google Shape;247;p25"/>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get_user_info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48" name="Google Shape;248;p25"/>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GB" sz="2500" u="none" cap="none" strike="noStrike">
                <a:solidFill>
                  <a:schemeClr val="lt1"/>
                </a:solidFill>
                <a:latin typeface="Calibri"/>
                <a:ea typeface="Calibri"/>
                <a:cs typeface="Calibri"/>
                <a:sym typeface="Calibri"/>
              </a:rPr>
              <a:t>CÂU HỎI 3: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54" name="Google Shape;254;p2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MỤC LỤC</a:t>
            </a:r>
            <a:endParaRPr/>
          </a:p>
        </p:txBody>
      </p:sp>
      <p:sp>
        <p:nvSpPr>
          <p:cNvPr id="255" name="Google Shape;255;p26"/>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GB"/>
              <a:t>API gán mã thiết bị</a:t>
            </a:r>
            <a:endParaRPr/>
          </a:p>
          <a:p>
            <a:pPr indent="-514350" lvl="0" marL="514350" rtl="0" algn="l">
              <a:lnSpc>
                <a:spcPct val="90000"/>
              </a:lnSpc>
              <a:spcBef>
                <a:spcPts val="1000"/>
              </a:spcBef>
              <a:spcAft>
                <a:spcPts val="0"/>
              </a:spcAft>
              <a:buClr>
                <a:schemeClr val="dk1"/>
              </a:buClr>
              <a:buSzPts val="2800"/>
              <a:buAutoNum type="arabicPeriod"/>
            </a:pPr>
            <a:r>
              <a:rPr lang="en-GB"/>
              <a:t>API lấy thông tin người dung</a:t>
            </a:r>
            <a:endParaRPr/>
          </a:p>
          <a:p>
            <a:pPr indent="-514350" lvl="0" marL="514350" rtl="0" algn="l">
              <a:lnSpc>
                <a:spcPct val="90000"/>
              </a:lnSpc>
              <a:spcBef>
                <a:spcPts val="1000"/>
              </a:spcBef>
              <a:spcAft>
                <a:spcPts val="0"/>
              </a:spcAft>
              <a:buClr>
                <a:schemeClr val="dk1"/>
              </a:buClr>
              <a:buSzPts val="2800"/>
              <a:buAutoNum type="arabicPeriod"/>
            </a:pPr>
            <a:r>
              <a:rPr b="1" lang="en-GB" u="sng"/>
              <a:t>API cập nhật thông tin người dung</a:t>
            </a:r>
            <a:endParaRPr/>
          </a:p>
          <a:p>
            <a:pPr indent="-514350" lvl="0" marL="514350" rtl="0" algn="l">
              <a:lnSpc>
                <a:spcPct val="90000"/>
              </a:lnSpc>
              <a:spcBef>
                <a:spcPts val="1000"/>
              </a:spcBef>
              <a:spcAft>
                <a:spcPts val="0"/>
              </a:spcAft>
              <a:buClr>
                <a:schemeClr val="dk1"/>
              </a:buClr>
              <a:buSzPts val="2800"/>
              <a:buAutoNum type="arabicPeriod"/>
            </a:pPr>
            <a:r>
              <a:rPr lang="en-GB"/>
              <a:t>Giao diện trang người dùng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3. set_user_info</a:t>
            </a:r>
            <a:endParaRPr i="1">
              <a:latin typeface="Calibri"/>
              <a:ea typeface="Calibri"/>
              <a:cs typeface="Calibri"/>
              <a:sym typeface="Calibri"/>
            </a:endParaRPr>
          </a:p>
        </p:txBody>
      </p:sp>
      <p:sp>
        <p:nvSpPr>
          <p:cNvPr id="261" name="Google Shape;261;p2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62" name="Google Shape;262;p27"/>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set_user_info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pic>
        <p:nvPicPr>
          <p:cNvPr id="263" name="Google Shape;263;p27"/>
          <p:cNvPicPr preferRelativeResize="0"/>
          <p:nvPr/>
        </p:nvPicPr>
        <p:blipFill rotWithShape="1">
          <a:blip r:embed="rId3">
            <a:alphaModFix/>
          </a:blip>
          <a:srcRect b="0" l="0" r="0" t="0"/>
          <a:stretch/>
        </p:blipFill>
        <p:spPr>
          <a:xfrm>
            <a:off x="904043" y="1378994"/>
            <a:ext cx="7051237" cy="480508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3. set_user_info</a:t>
            </a:r>
            <a:endParaRPr i="1">
              <a:latin typeface="Calibri"/>
              <a:ea typeface="Calibri"/>
              <a:cs typeface="Calibri"/>
              <a:sym typeface="Calibri"/>
            </a:endParaRPr>
          </a:p>
        </p:txBody>
      </p:sp>
      <p:sp>
        <p:nvSpPr>
          <p:cNvPr id="269" name="Google Shape;269;p2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70" name="Google Shape;270;p28"/>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set_user_info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71" name="Google Shape;271;p28"/>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API thực hiện việc cập nhật thông tin cá nhân của một người dùng</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Request dạng POST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Tham số: </a:t>
            </a:r>
            <a:r>
              <a:rPr b="1" i="0" lang="en-GB" sz="2400" u="none" cap="none" strike="noStrike">
                <a:solidFill>
                  <a:srgbClr val="000000"/>
                </a:solidFill>
                <a:latin typeface="Calibri"/>
                <a:ea typeface="Calibri"/>
                <a:cs typeface="Calibri"/>
                <a:sym typeface="Calibri"/>
              </a:rPr>
              <a:t>token, </a:t>
            </a:r>
            <a:r>
              <a:rPr b="0" i="0" lang="en-GB" sz="2400" u="none" cap="none" strike="noStrike">
                <a:solidFill>
                  <a:srgbClr val="000000"/>
                </a:solidFill>
                <a:latin typeface="Calibri"/>
                <a:ea typeface="Calibri"/>
                <a:cs typeface="Calibri"/>
                <a:sym typeface="Calibri"/>
              </a:rPr>
              <a:t>user_name, mô tả người dùng, avatar, địa chỉ, city, country, ảnh cover, liên kết (trừ token, các tham số khác tùy chọn)</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đầu ra: Nếu thành công thì mã thông báo thành công và các dữ liệu khác được trả về. Nếu không thành công thì sẽ có các thông báo lỗi tương ứng.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3. set_user_info</a:t>
            </a:r>
            <a:endParaRPr i="1">
              <a:latin typeface="Calibri"/>
              <a:ea typeface="Calibri"/>
              <a:cs typeface="Calibri"/>
              <a:sym typeface="Calibri"/>
            </a:endParaRPr>
          </a:p>
        </p:txBody>
      </p:sp>
      <p:sp>
        <p:nvSpPr>
          <p:cNvPr id="277" name="Google Shape;277;p2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78" name="Google Shape;278;p29"/>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set_user_info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79" name="Google Shape;279;p29"/>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Trường hợp người dùng cập nhật ảnh avatar và cover_image thì cần chú ý:</a:t>
            </a:r>
            <a:endParaRPr b="0" i="0" sz="2400" u="none" cap="none" strike="noStrike">
              <a:solidFill>
                <a:srgbClr val="000000"/>
              </a:solidFill>
              <a:latin typeface="Calibri"/>
              <a:ea typeface="Calibri"/>
              <a:cs typeface="Calibri"/>
              <a:sym typeface="Calibri"/>
            </a:endParaRPr>
          </a:p>
          <a:p>
            <a:pPr indent="-361950" lvl="0" marL="457200" marR="0" rtl="0" algn="l">
              <a:lnSpc>
                <a:spcPct val="90000"/>
              </a:lnSpc>
              <a:spcBef>
                <a:spcPts val="1600"/>
              </a:spcBef>
              <a:spcAft>
                <a:spcPts val="0"/>
              </a:spcAft>
              <a:buClr>
                <a:srgbClr val="000000"/>
              </a:buClr>
              <a:buSzPts val="2100"/>
              <a:buFont typeface="Times New Roman"/>
              <a:buChar char="-"/>
            </a:pPr>
            <a:r>
              <a:rPr b="0" i="0" lang="en-GB" sz="2400" u="none" cap="none" strike="noStrike">
                <a:solidFill>
                  <a:srgbClr val="000000"/>
                </a:solidFill>
                <a:latin typeface="Calibri"/>
                <a:ea typeface="Calibri"/>
                <a:cs typeface="Calibri"/>
                <a:sym typeface="Calibri"/>
              </a:rPr>
              <a:t>Do avatar là ảnh cá nhân cần hiển thị ở nhiều nơi nên nhìn chung ứng dụng sẽ tự biết lưu cache (người dùng không xóa được cache này) để tiết kiệm băng thông.</a:t>
            </a:r>
            <a:endParaRPr b="0" i="0" sz="2400" u="none" cap="none" strike="noStrike">
              <a:solidFill>
                <a:srgbClr val="000000"/>
              </a:solidFill>
              <a:latin typeface="Calibri"/>
              <a:ea typeface="Calibri"/>
              <a:cs typeface="Calibri"/>
              <a:sym typeface="Calibri"/>
            </a:endParaRPr>
          </a:p>
          <a:p>
            <a:pPr indent="-361950" lvl="0" marL="457200" marR="0" rtl="0" algn="l">
              <a:lnSpc>
                <a:spcPct val="90000"/>
              </a:lnSpc>
              <a:spcBef>
                <a:spcPts val="0"/>
              </a:spcBef>
              <a:spcAft>
                <a:spcPts val="0"/>
              </a:spcAft>
              <a:buClr>
                <a:srgbClr val="000000"/>
              </a:buClr>
              <a:buSzPts val="2100"/>
              <a:buFont typeface="Times New Roman"/>
              <a:buChar char="-"/>
            </a:pPr>
            <a:r>
              <a:rPr b="0" i="0" lang="en-GB" sz="2400" u="none" cap="none" strike="noStrike">
                <a:solidFill>
                  <a:srgbClr val="000000"/>
                </a:solidFill>
                <a:latin typeface="Calibri"/>
                <a:ea typeface="Calibri"/>
                <a:cs typeface="Calibri"/>
                <a:sym typeface="Calibri"/>
              </a:rPr>
              <a:t>Khi người dùng cập nhật avatar, server có hai tùy chọn: (i) chỉ đổi file, đường dẫn vẫn giữ nguyên. (ii) đổi cả file và đổi cả đường dẫn.</a:t>
            </a:r>
            <a:endParaRPr b="0" i="0" sz="2400" u="none" cap="none" strike="noStrike">
              <a:solidFill>
                <a:srgbClr val="000000"/>
              </a:solidFill>
              <a:latin typeface="Calibri"/>
              <a:ea typeface="Calibri"/>
              <a:cs typeface="Calibri"/>
              <a:sym typeface="Calibri"/>
            </a:endParaRPr>
          </a:p>
          <a:p>
            <a:pPr indent="-361950" lvl="0" marL="457200" marR="0" rtl="0" algn="l">
              <a:lnSpc>
                <a:spcPct val="90000"/>
              </a:lnSpc>
              <a:spcBef>
                <a:spcPts val="0"/>
              </a:spcBef>
              <a:spcAft>
                <a:spcPts val="0"/>
              </a:spcAft>
              <a:buClr>
                <a:srgbClr val="000000"/>
              </a:buClr>
              <a:buSzPts val="2100"/>
              <a:buFont typeface="Times New Roman"/>
              <a:buChar char="-"/>
            </a:pPr>
            <a:r>
              <a:rPr b="0" i="0" lang="en-GB" sz="2400" u="none" cap="none" strike="noStrike">
                <a:solidFill>
                  <a:srgbClr val="000000"/>
                </a:solidFill>
                <a:latin typeface="Calibri"/>
                <a:ea typeface="Calibri"/>
                <a:cs typeface="Calibri"/>
                <a:sym typeface="Calibri"/>
              </a:rPr>
              <a:t>Nên chọn cách thứ hai.</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854689623e_0_0"/>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DANH SÁCH API</a:t>
            </a:r>
            <a:endParaRPr/>
          </a:p>
        </p:txBody>
      </p:sp>
      <p:sp>
        <p:nvSpPr>
          <p:cNvPr id="74" name="Google Shape;74;g2854689623e_0_0"/>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75" name="Google Shape;75;g2854689623e_0_0"/>
          <p:cNvSpPr/>
          <p:nvPr/>
        </p:nvSpPr>
        <p:spPr>
          <a:xfrm>
            <a:off x="377317" y="800331"/>
            <a:ext cx="8766600" cy="5847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rPr b="0" i="0" lang="en-GB" sz="2200" u="none" cap="none" strike="noStrike">
                <a:solidFill>
                  <a:schemeClr val="dk1"/>
                </a:solidFill>
                <a:latin typeface="Calibri"/>
                <a:ea typeface="Calibri"/>
                <a:cs typeface="Calibri"/>
                <a:sym typeface="Calibri"/>
              </a:rPr>
              <a:t>Danh sách 31 API cần được phát triển (dự kiến):</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GB" sz="2200" u="none" cap="none" strike="noStrike">
                <a:solidFill>
                  <a:schemeClr val="dk1"/>
                </a:solidFill>
                <a:latin typeface="Calibri"/>
                <a:ea typeface="Calibri"/>
                <a:cs typeface="Calibri"/>
                <a:sym typeface="Calibri"/>
              </a:rPr>
              <a:t>Authentication</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GB" sz="2200" u="none" cap="none" strike="noStrike">
                <a:solidFill>
                  <a:srgbClr val="0000FF"/>
                </a:solidFill>
                <a:latin typeface="Courier New"/>
                <a:ea typeface="Courier New"/>
                <a:cs typeface="Courier New"/>
                <a:sym typeface="Courier New"/>
              </a:rPr>
              <a:t>login, logout, signup, get_verify_code,</a:t>
            </a:r>
            <a:r>
              <a:rPr b="0" i="0" lang="en-GB" sz="2200" u="none" cap="none" strike="noStrike">
                <a:solidFill>
                  <a:srgbClr val="0000FF"/>
                </a:solidFill>
                <a:latin typeface="Courier New"/>
                <a:ea typeface="Courier New"/>
                <a:cs typeface="Courier New"/>
                <a:sym typeface="Courier New"/>
              </a:rPr>
              <a:t> </a:t>
            </a:r>
            <a:r>
              <a:rPr b="1" i="0" lang="en-GB" sz="2200" u="none" cap="none" strike="noStrike">
                <a:solidFill>
                  <a:srgbClr val="0000FF"/>
                </a:solidFill>
                <a:latin typeface="Courier New"/>
                <a:ea typeface="Courier New"/>
                <a:cs typeface="Courier New"/>
                <a:sym typeface="Courier New"/>
              </a:rPr>
              <a:t>check_verify_code, change_info_after_signup</a:t>
            </a:r>
            <a:r>
              <a:rPr b="0" i="0" lang="en-GB" sz="2200" u="none" cap="none" strike="noStrike">
                <a:solidFill>
                  <a:srgbClr val="0000FF"/>
                </a:solidFill>
                <a:latin typeface="Courier New"/>
                <a:ea typeface="Courier New"/>
                <a:cs typeface="Courier New"/>
                <a:sym typeface="Courier New"/>
              </a:rPr>
              <a:t>.</a:t>
            </a:r>
            <a:endParaRPr>
              <a:solidFill>
                <a:srgbClr val="0000FF"/>
              </a:solidFill>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GB" sz="2200" u="none" cap="none" strike="noStrike">
                <a:solidFill>
                  <a:schemeClr val="dk1"/>
                </a:solidFill>
                <a:latin typeface="Calibri"/>
                <a:ea typeface="Calibri"/>
                <a:cs typeface="Calibri"/>
                <a:sym typeface="Calibri"/>
              </a:rPr>
              <a:t>Quản lý tài khoản</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1" i="0" lang="en-GB" sz="2200" u="none" cap="none" strike="noStrike">
                <a:solidFill>
                  <a:srgbClr val="FF0000"/>
                </a:solidFill>
                <a:latin typeface="Courier New"/>
                <a:ea typeface="Courier New"/>
                <a:cs typeface="Courier New"/>
                <a:sym typeface="Courier New"/>
              </a:rPr>
              <a:t>get_user_info</a:t>
            </a:r>
            <a:r>
              <a:rPr b="0" i="0" lang="en-GB" sz="2200" u="none" cap="none" strike="noStrike">
                <a:solidFill>
                  <a:schemeClr val="dk1"/>
                </a:solidFill>
                <a:latin typeface="Courier New"/>
                <a:ea typeface="Courier New"/>
                <a:cs typeface="Courier New"/>
                <a:sym typeface="Courier New"/>
              </a:rPr>
              <a:t>, </a:t>
            </a:r>
            <a:r>
              <a:rPr b="1" i="0" lang="en-GB" sz="2200" u="none" cap="none" strike="noStrike">
                <a:solidFill>
                  <a:srgbClr val="FF0000"/>
                </a:solidFill>
                <a:latin typeface="Courier New"/>
                <a:ea typeface="Courier New"/>
                <a:cs typeface="Courier New"/>
                <a:sym typeface="Courier New"/>
              </a:rPr>
              <a:t>set_user_info</a:t>
            </a:r>
            <a:r>
              <a:rPr b="0" i="0" lang="en-GB" sz="2200" u="none" cap="none" strike="noStrike">
                <a:solidFill>
                  <a:schemeClr val="dk1"/>
                </a:solidFill>
                <a:latin typeface="Courier New"/>
                <a:ea typeface="Courier New"/>
                <a:cs typeface="Courier New"/>
                <a:sym typeface="Courier New"/>
              </a:rPr>
              <a:t>, get_user_classes, set_user_role, deactivate_user, reactivate_user.</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GB" sz="2200" u="none" cap="none" strike="noStrike">
                <a:solidFill>
                  <a:schemeClr val="dk1"/>
                </a:solidFill>
                <a:latin typeface="Calibri"/>
                <a:ea typeface="Calibri"/>
                <a:cs typeface="Calibri"/>
                <a:sym typeface="Calibri"/>
              </a:rPr>
              <a:t>Quản lý lớp học</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GB" sz="2200" u="none" cap="none" strike="noStrike">
                <a:solidFill>
                  <a:schemeClr val="dk1"/>
                </a:solidFill>
                <a:latin typeface="Courier New"/>
                <a:ea typeface="Courier New"/>
                <a:cs typeface="Courier New"/>
                <a:sym typeface="Courier New"/>
              </a:rPr>
              <a:t>create_class, </a:t>
            </a:r>
            <a:r>
              <a:rPr b="1" i="0" lang="en-GB" sz="2200" u="none" cap="none" strike="noStrike">
                <a:solidFill>
                  <a:srgbClr val="0000FF"/>
                </a:solidFill>
                <a:latin typeface="Courier New"/>
                <a:ea typeface="Courier New"/>
                <a:cs typeface="Courier New"/>
                <a:sym typeface="Courier New"/>
              </a:rPr>
              <a:t>edit_class</a:t>
            </a:r>
            <a:r>
              <a:rPr b="0" i="0" lang="en-GB" sz="2200" u="none" cap="none" strike="noStrike">
                <a:solidFill>
                  <a:schemeClr val="dk1"/>
                </a:solidFill>
                <a:latin typeface="Courier New"/>
                <a:ea typeface="Courier New"/>
                <a:cs typeface="Courier New"/>
                <a:sym typeface="Courier New"/>
              </a:rPr>
              <a:t>, delete_class, get_class_info, </a:t>
            </a:r>
            <a:r>
              <a:rPr b="1" i="0" lang="en-GB" sz="2200" u="none" cap="none" strike="noStrike">
                <a:solidFill>
                  <a:srgbClr val="0000FF"/>
                </a:solidFill>
                <a:latin typeface="Courier New"/>
                <a:ea typeface="Courier New"/>
                <a:cs typeface="Courier New"/>
                <a:sym typeface="Courier New"/>
              </a:rPr>
              <a:t>get_class_list</a:t>
            </a:r>
            <a:r>
              <a:rPr b="0" i="0" lang="en-GB" sz="2200" u="none" cap="none" strike="noStrike">
                <a:solidFill>
                  <a:schemeClr val="dk1"/>
                </a:solidFill>
                <a:latin typeface="Courier New"/>
                <a:ea typeface="Courier New"/>
                <a:cs typeface="Courier New"/>
                <a:sym typeface="Courier New"/>
              </a:rPr>
              <a:t>, get_class_schedule.</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GB" sz="2200" u="none" cap="none" strike="noStrike">
                <a:solidFill>
                  <a:schemeClr val="dk1"/>
                </a:solidFill>
                <a:latin typeface="Calibri"/>
                <a:ea typeface="Calibri"/>
                <a:cs typeface="Calibri"/>
                <a:sym typeface="Calibri"/>
              </a:rPr>
              <a:t>Quản lý bài tập</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GB" sz="2200" u="none" cap="none" strike="noStrike">
                <a:solidFill>
                  <a:schemeClr val="dk1"/>
                </a:solidFill>
                <a:latin typeface="Courier New"/>
                <a:ea typeface="Courier New"/>
                <a:cs typeface="Courier New"/>
                <a:sym typeface="Courier New"/>
              </a:rPr>
              <a:t>create_assignment, edit_assignment, delete_assignment, submit_assignment, grade_assignment, get_assignment_info, get_assignment_list.</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3. set_user_info</a:t>
            </a:r>
            <a:endParaRPr i="1">
              <a:latin typeface="Calibri"/>
              <a:ea typeface="Calibri"/>
              <a:cs typeface="Calibri"/>
              <a:sym typeface="Calibri"/>
            </a:endParaRPr>
          </a:p>
        </p:txBody>
      </p:sp>
      <p:sp>
        <p:nvSpPr>
          <p:cNvPr id="285" name="Google Shape;285;p3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86" name="Google Shape;286;p30"/>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set_user_info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87" name="Google Shape;287;p30"/>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90000"/>
              </a:lnSpc>
              <a:spcBef>
                <a:spcPts val="0"/>
              </a:spcBef>
              <a:spcAft>
                <a:spcPts val="0"/>
              </a:spcAft>
              <a:buClr>
                <a:srgbClr val="000000"/>
              </a:buClr>
              <a:buSzPts val="1800"/>
              <a:buFont typeface="Noto Sans Symbols"/>
              <a:buNone/>
            </a:pPr>
            <a:r>
              <a:rPr b="0" i="0" lang="en-GB" sz="2400" u="none" cap="none" strike="noStrike">
                <a:solidFill>
                  <a:srgbClr val="000000"/>
                </a:solidFill>
                <a:latin typeface="Calibri"/>
                <a:ea typeface="Calibri"/>
                <a:cs typeface="Calibri"/>
                <a:sym typeface="Calibri"/>
              </a:rPr>
              <a:t>1. Người dùng truyền đúng mã phiên đăng nhập và các tham số khác</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1000 | OK (Thông báo thành công), gửi cho ứng dụng các thông tin cần thiết. Nếu có cập nhật avatar thì sẽ lưu lại đường dẫn.</a:t>
            </a:r>
            <a:endParaRPr b="0" i="0" sz="2400" u="none" cap="none" strike="noStrike">
              <a:solidFill>
                <a:srgbClr val="000000"/>
              </a:solidFill>
              <a:latin typeface="Calibri"/>
              <a:ea typeface="Calibri"/>
              <a:cs typeface="Calibri"/>
              <a:sym typeface="Calibri"/>
            </a:endParaRPr>
          </a:p>
          <a:p>
            <a:pPr indent="0" lvl="0" marL="114300" marR="0" rtl="0" algn="l">
              <a:lnSpc>
                <a:spcPct val="90000"/>
              </a:lnSpc>
              <a:spcBef>
                <a:spcPts val="1600"/>
              </a:spcBef>
              <a:spcAft>
                <a:spcPts val="0"/>
              </a:spcAft>
              <a:buClr>
                <a:srgbClr val="000000"/>
              </a:buClr>
              <a:buSzPts val="1800"/>
              <a:buFont typeface="Noto Sans Symbols"/>
              <a:buNone/>
            </a:pPr>
            <a:r>
              <a:rPr b="0" i="0" lang="en-GB" sz="2400" u="none" cap="none" strike="noStrike">
                <a:solidFill>
                  <a:srgbClr val="000000"/>
                </a:solidFill>
                <a:latin typeface="Calibri"/>
                <a:ea typeface="Calibri"/>
                <a:cs typeface="Calibri"/>
                <a:sym typeface="Calibri"/>
              </a:rPr>
              <a:t>2. Người dùng gửi sai mã phiên đăng nhập (mã bị trống hoặc quá ngắn hoặc mã phiên đăng nhập cũ).</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sẽ phải đẩy người dùng sang trang đăng nhập. Xem lại test case 3 của change_info_after_signup</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3. set_user_info</a:t>
            </a:r>
            <a:endParaRPr i="1">
              <a:latin typeface="Calibri"/>
              <a:ea typeface="Calibri"/>
              <a:cs typeface="Calibri"/>
              <a:sym typeface="Calibri"/>
            </a:endParaRPr>
          </a:p>
        </p:txBody>
      </p:sp>
      <p:sp>
        <p:nvSpPr>
          <p:cNvPr id="293" name="Google Shape;293;p3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94" name="Google Shape;294;p31"/>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set_user_info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95" name="Google Shape;295;p31"/>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3.    Người dùng truyền đúng mã phiên đăng nhập nhưng hệ thống không thể thiết lập việc xử lý yêu cầu (do lỗi truy cập CSDL chẳng hạn)</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thông báo cho người dùng, chẳng hạn như “Không thể kết nối Internet”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4.    Người dùng truyền đúng mã phiên đăng nhập. Nhưng người dùng đã bị khóa tài khoản (do hệ thống khóa đi).</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sẽ phải đẩy người dùng sang trang đăng nhập. Xem lại test case 3 của change_info_after_signup</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3. set_user_info</a:t>
            </a:r>
            <a:endParaRPr i="1">
              <a:latin typeface="Calibri"/>
              <a:ea typeface="Calibri"/>
              <a:cs typeface="Calibri"/>
              <a:sym typeface="Calibri"/>
            </a:endParaRPr>
          </a:p>
        </p:txBody>
      </p:sp>
      <p:sp>
        <p:nvSpPr>
          <p:cNvPr id="301" name="Google Shape;301;p3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02" name="Google Shape;302;p32"/>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set_user_info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303" name="Google Shape;303;p32"/>
          <p:cNvSpPr txBox="1"/>
          <p:nvPr/>
        </p:nvSpPr>
        <p:spPr>
          <a:xfrm>
            <a:off x="311700" y="145664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5.    Người dùng truyền đúng mã phiên đăng nhập, nhưng tham số user_name bị sai định dạng (bị trống hoặc có chứa con số hoặc ký tự đặc biệt khác underscore, hoặc có ký tự đặc biệt ở đầu tiên hoặc quá dài). </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cố gắng tự bắt lỗi này trước khi gửi. Nếu lỡ gửi thì ứng dụng hiển thị thông báo phù hợp về lỗi này cho người dùng</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6.    Người dùng truyền đúng mã phiên đăng nhập, và các tham số khác đầy đủ user_name không phải xâu chuẩn.</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tự chuẩn hóa xâu trước khi gửi lên. Khi cập nhật thành công (phía server) thì ứng dụng cũng chỉ hiện xâu chuẩn.</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3. set_user_info</a:t>
            </a:r>
            <a:endParaRPr i="1">
              <a:latin typeface="Calibri"/>
              <a:ea typeface="Calibri"/>
              <a:cs typeface="Calibri"/>
              <a:sym typeface="Calibri"/>
            </a:endParaRPr>
          </a:p>
        </p:txBody>
      </p:sp>
      <p:sp>
        <p:nvSpPr>
          <p:cNvPr id="309" name="Google Shape;309;p3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10" name="Google Shape;310;p33"/>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set_user_info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311" name="Google Shape;311;p33"/>
          <p:cNvSpPr txBox="1"/>
          <p:nvPr/>
        </p:nvSpPr>
        <p:spPr>
          <a:xfrm>
            <a:off x="311700" y="149728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7.    Người dùng truyền đúng mã phiên đăng nhập, và các tham số khác đầy đủ nhưng hệ thống phát hiện rằng đất nước của người dùng không được hỗ trợ bởi hệ thống (chẳng hạn Bắc Triều Tiên - North Korea/NorthKorea).</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nhận được thông báo sao cho đăng xuất.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8.    Người dùng truyền đúng mã phiên đăng nhập, và các tham số khác đầy đủ nhưng trường description quá dài (hơn 150 ký tự).</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a:t>
            </a:r>
            <a:r>
              <a:rPr b="0" i="0" lang="en-GB" sz="2400" u="none" cap="none" strike="noStrike">
                <a:solidFill>
                  <a:schemeClr val="dk1"/>
                </a:solidFill>
                <a:latin typeface="Calibri"/>
                <a:ea typeface="Calibri"/>
                <a:cs typeface="Calibri"/>
                <a:sym typeface="Calibri"/>
              </a:rPr>
              <a:t>Ứng dụng cố gắng tự bắt lỗi này trước khi gửi. Nếu lỡ gửi thì ứng dụng hiển thị thông báo phù hợp về lỗi này cho người dùng</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3. set_user_info</a:t>
            </a:r>
            <a:endParaRPr i="1">
              <a:latin typeface="Calibri"/>
              <a:ea typeface="Calibri"/>
              <a:cs typeface="Calibri"/>
              <a:sym typeface="Calibri"/>
            </a:endParaRPr>
          </a:p>
        </p:txBody>
      </p:sp>
      <p:sp>
        <p:nvSpPr>
          <p:cNvPr id="317" name="Google Shape;317;p3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18" name="Google Shape;318;p34"/>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set_user_info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319" name="Google Shape;319;p34"/>
          <p:cNvSpPr txBox="1"/>
          <p:nvPr/>
        </p:nvSpPr>
        <p:spPr>
          <a:xfrm>
            <a:off x="311700" y="1510800"/>
            <a:ext cx="8520600" cy="383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9.    Người dùng truyền đúng mã phiên đăng nhập, và các tham số khác đầy đủ (có cả avatar và/hoặc cover_image và/hoặc link) nhưng hệ thống trả về không có đường dẫn của các trường đó.</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coi như người dùng không chỉnh sửa các thông tin kia và tự gán giá trị mặc định.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10.    Người dùng truyền đúng mã phiên đăng nhập, và các tham số khác đầy đủ nhưng hệ thống phát hiện đường dẫn liên kết là đường dẫn bị cấm (để ví dụ, ta chọn trang vnhackers.com).</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hệ thống phải chặn các trang bị cấm, báo cho ứng dụng và ứng dụng có cách hiển thị phù hợp.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3. set_user_info</a:t>
            </a:r>
            <a:endParaRPr i="1">
              <a:latin typeface="Calibri"/>
              <a:ea typeface="Calibri"/>
              <a:cs typeface="Calibri"/>
              <a:sym typeface="Calibri"/>
            </a:endParaRPr>
          </a:p>
        </p:txBody>
      </p:sp>
      <p:sp>
        <p:nvSpPr>
          <p:cNvPr id="325" name="Google Shape;325;p3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26" name="Google Shape;326;p35"/>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set_user_info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327" name="Google Shape;327;p35"/>
          <p:cNvSpPr txBox="1"/>
          <p:nvPr/>
        </p:nvSpPr>
        <p:spPr>
          <a:xfrm>
            <a:off x="311700" y="1510800"/>
            <a:ext cx="8520600" cy="383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11.    Người dùng truyền đúng mã phiên đăng nhập, và các tham số khác đầy đủ (có cả city và/hoặc country) nhưng hệ thống trả về không có các trường đó.</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coi như người dùng không chỉnh sửa các thông tin kia và tự gán giá trị mặc định. </a:t>
            </a:r>
            <a:endParaRPr b="0" i="0" sz="2400" u="none" cap="none" strike="noStrike">
              <a:solidFill>
                <a:srgbClr val="000000"/>
              </a:solidFill>
              <a:latin typeface="Calibri"/>
              <a:ea typeface="Calibri"/>
              <a:cs typeface="Calibri"/>
              <a:sym typeface="Calibri"/>
            </a:endParaRPr>
          </a:p>
          <a:p>
            <a:pPr indent="0" lvl="0" marL="457200" marR="0" rtl="0" algn="ctr">
              <a:lnSpc>
                <a:spcPct val="90000"/>
              </a:lnSpc>
              <a:spcBef>
                <a:spcPts val="1600"/>
              </a:spcBef>
              <a:spcAft>
                <a:spcPts val="1600"/>
              </a:spcAft>
              <a:buClr>
                <a:srgbClr val="CE3B29"/>
              </a:buClr>
              <a:buSzPts val="1800"/>
              <a:buFont typeface="Noto Sans Symbols"/>
              <a:buNone/>
            </a:pPr>
            <a:r>
              <a:rPr b="1" i="0" lang="en-GB" sz="2400" u="none" cap="none" strike="noStrike">
                <a:solidFill>
                  <a:srgbClr val="FF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3. set_user_info</a:t>
            </a:r>
            <a:endParaRPr i="1">
              <a:latin typeface="Calibri"/>
              <a:ea typeface="Calibri"/>
              <a:cs typeface="Calibri"/>
              <a:sym typeface="Calibri"/>
            </a:endParaRPr>
          </a:p>
        </p:txBody>
      </p:sp>
      <p:sp>
        <p:nvSpPr>
          <p:cNvPr id="333" name="Google Shape;333;p3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34" name="Google Shape;334;p36"/>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set_user_info</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335" name="Google Shape;335;p36"/>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GB" sz="2500" u="none" cap="none" strike="noStrike">
                <a:solidFill>
                  <a:schemeClr val="lt1"/>
                </a:solidFill>
                <a:latin typeface="Calibri"/>
                <a:ea typeface="Calibri"/>
                <a:cs typeface="Calibri"/>
                <a:sym typeface="Calibri"/>
              </a:rPr>
              <a:t>CÂU HỎI 4: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41" name="Google Shape;341;p3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MỤC LỤC</a:t>
            </a:r>
            <a:endParaRPr/>
          </a:p>
        </p:txBody>
      </p:sp>
      <p:sp>
        <p:nvSpPr>
          <p:cNvPr id="342" name="Google Shape;342;p37"/>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GB"/>
              <a:t>API gán mã thiết bị</a:t>
            </a:r>
            <a:endParaRPr/>
          </a:p>
          <a:p>
            <a:pPr indent="-514350" lvl="0" marL="514350" rtl="0" algn="l">
              <a:lnSpc>
                <a:spcPct val="90000"/>
              </a:lnSpc>
              <a:spcBef>
                <a:spcPts val="1000"/>
              </a:spcBef>
              <a:spcAft>
                <a:spcPts val="0"/>
              </a:spcAft>
              <a:buClr>
                <a:schemeClr val="dk1"/>
              </a:buClr>
              <a:buSzPts val="2800"/>
              <a:buAutoNum type="arabicPeriod"/>
            </a:pPr>
            <a:r>
              <a:rPr lang="en-GB"/>
              <a:t>API lấy thông tin người dung</a:t>
            </a:r>
            <a:endParaRPr/>
          </a:p>
          <a:p>
            <a:pPr indent="-514350" lvl="0" marL="514350" rtl="0" algn="l">
              <a:lnSpc>
                <a:spcPct val="90000"/>
              </a:lnSpc>
              <a:spcBef>
                <a:spcPts val="1000"/>
              </a:spcBef>
              <a:spcAft>
                <a:spcPts val="0"/>
              </a:spcAft>
              <a:buClr>
                <a:schemeClr val="dk1"/>
              </a:buClr>
              <a:buSzPts val="2800"/>
              <a:buAutoNum type="arabicPeriod"/>
            </a:pPr>
            <a:r>
              <a:rPr lang="en-GB"/>
              <a:t>API cập nhật thông tin người dung</a:t>
            </a:r>
            <a:endParaRPr/>
          </a:p>
          <a:p>
            <a:pPr indent="-514350" lvl="0" marL="514350" rtl="0" algn="l">
              <a:lnSpc>
                <a:spcPct val="90000"/>
              </a:lnSpc>
              <a:spcBef>
                <a:spcPts val="1000"/>
              </a:spcBef>
              <a:spcAft>
                <a:spcPts val="0"/>
              </a:spcAft>
              <a:buClr>
                <a:schemeClr val="dk1"/>
              </a:buClr>
              <a:buSzPts val="2800"/>
              <a:buAutoNum type="arabicPeriod"/>
            </a:pPr>
            <a:r>
              <a:rPr b="1" lang="en-GB" u="sng"/>
              <a:t>Giao diện trang người dùng</a:t>
            </a:r>
            <a:endParaRPr b="1" u="sng"/>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48" name="Google Shape;348;p3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4. GIAO DIỆN TRANG NGƯỜI DÙNG</a:t>
            </a:r>
            <a:endParaRPr/>
          </a:p>
        </p:txBody>
      </p:sp>
      <p:sp>
        <p:nvSpPr>
          <p:cNvPr id="349" name="Google Shape;349;p38"/>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Giao diện trang người dùng sinh viên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pic>
        <p:nvPicPr>
          <p:cNvPr id="350" name="Google Shape;350;p38"/>
          <p:cNvPicPr preferRelativeResize="0"/>
          <p:nvPr/>
        </p:nvPicPr>
        <p:blipFill rotWithShape="1">
          <a:blip r:embed="rId3">
            <a:alphaModFix/>
          </a:blip>
          <a:srcRect b="0" l="0" r="0" t="3822"/>
          <a:stretch/>
        </p:blipFill>
        <p:spPr>
          <a:xfrm>
            <a:off x="864010" y="1371600"/>
            <a:ext cx="2245648" cy="4670834"/>
          </a:xfrm>
          <a:prstGeom prst="rect">
            <a:avLst/>
          </a:prstGeom>
          <a:noFill/>
          <a:ln>
            <a:noFill/>
          </a:ln>
        </p:spPr>
      </p:pic>
      <p:sp>
        <p:nvSpPr>
          <p:cNvPr id="351" name="Google Shape;351;p38"/>
          <p:cNvSpPr txBox="1"/>
          <p:nvPr/>
        </p:nvSpPr>
        <p:spPr>
          <a:xfrm>
            <a:off x="3835400" y="2891409"/>
            <a:ext cx="429768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000" u="none" cap="none" strike="noStrike">
                <a:solidFill>
                  <a:schemeClr val="dk1"/>
                </a:solidFill>
                <a:latin typeface="Calibri"/>
                <a:ea typeface="Calibri"/>
                <a:cs typeface="Calibri"/>
                <a:sym typeface="Calibri"/>
              </a:rPr>
              <a:t>Màn hình chính tương tự như giao diện của ứng dụng MS Teams, tuy nhiên phần bài tập sẽ nằm trong mỗi lớp học (thay thế phần đó thành đăng ký lớp), giao diện trong mỗi lớp học sẽ có một số thay đổi phù hợp với yêu cầu. (3 tab: tài liệu, xin nghỉ, bài tập)</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57" name="Google Shape;357;p3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4. GIAO DIỆN TRANG NGƯỜI DÙNG</a:t>
            </a:r>
            <a:endParaRPr/>
          </a:p>
        </p:txBody>
      </p:sp>
      <p:sp>
        <p:nvSpPr>
          <p:cNvPr id="358" name="Google Shape;358;p39"/>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a:solidFill>
                  <a:srgbClr val="C00000"/>
                </a:solidFill>
                <a:latin typeface="Calibri"/>
                <a:ea typeface="Calibri"/>
                <a:cs typeface="Calibri"/>
                <a:sym typeface="Calibri"/>
              </a:rPr>
              <a:t>Giao diện trang người dùng sinh viên</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pic>
        <p:nvPicPr>
          <p:cNvPr id="359" name="Google Shape;359;p39"/>
          <p:cNvPicPr preferRelativeResize="0"/>
          <p:nvPr/>
        </p:nvPicPr>
        <p:blipFill rotWithShape="1">
          <a:blip r:embed="rId3">
            <a:alphaModFix/>
          </a:blip>
          <a:srcRect b="0" l="0" r="0" t="3822"/>
          <a:stretch/>
        </p:blipFill>
        <p:spPr>
          <a:xfrm>
            <a:off x="864010" y="1371600"/>
            <a:ext cx="2245648" cy="4670834"/>
          </a:xfrm>
          <a:prstGeom prst="rect">
            <a:avLst/>
          </a:prstGeom>
          <a:noFill/>
          <a:ln>
            <a:noFill/>
          </a:ln>
        </p:spPr>
      </p:pic>
      <p:sp>
        <p:nvSpPr>
          <p:cNvPr id="360" name="Google Shape;360;p39"/>
          <p:cNvSpPr txBox="1"/>
          <p:nvPr/>
        </p:nvSpPr>
        <p:spPr>
          <a:xfrm>
            <a:off x="3738591" y="2556552"/>
            <a:ext cx="429768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Trang cá nhân của giáo viên tương tự như của sinh viên, thêm 1 số chức năng cần thiết là tạo lớp học, bên trong mỗi lớp học có phần tải tài liệu, điểm danh, giao bài tập</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854689623e_0_6"/>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DANH SÁCH API</a:t>
            </a:r>
            <a:endParaRPr/>
          </a:p>
        </p:txBody>
      </p:sp>
      <p:sp>
        <p:nvSpPr>
          <p:cNvPr id="81" name="Google Shape;81;g2854689623e_0_6"/>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82" name="Google Shape;82;g2854689623e_0_6"/>
          <p:cNvSpPr/>
          <p:nvPr/>
        </p:nvSpPr>
        <p:spPr>
          <a:xfrm>
            <a:off x="359903" y="938879"/>
            <a:ext cx="8595300" cy="550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5.Điểm danh</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GB" sz="2200" u="none" cap="none" strike="noStrike">
                <a:solidFill>
                  <a:srgbClr val="0000FF"/>
                </a:solidFill>
                <a:latin typeface="Courier New"/>
                <a:ea typeface="Courier New"/>
                <a:cs typeface="Courier New"/>
                <a:sym typeface="Courier New"/>
              </a:rPr>
              <a:t>take_attendance, get_attendance_record, set_attendance_status, get_attendance_list.</a:t>
            </a:r>
            <a:endParaRPr b="1">
              <a:solidFill>
                <a:srgbClr val="0000FF"/>
              </a:solidFill>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6.Xin phép nghỉ học</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GB" sz="2200" u="none" cap="none" strike="noStrike">
                <a:solidFill>
                  <a:srgbClr val="0000FF"/>
                </a:solidFill>
                <a:latin typeface="Courier New"/>
                <a:ea typeface="Courier New"/>
                <a:cs typeface="Courier New"/>
                <a:sym typeface="Courier New"/>
              </a:rPr>
              <a:t>request_absence, review_absence_request, get_absence_requests.</a:t>
            </a:r>
            <a:endParaRPr b="1">
              <a:solidFill>
                <a:srgbClr val="0000FF"/>
              </a:solidFill>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7.Quản lý tài liệu học tập</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GB" sz="2200" u="none" cap="none" strike="noStrike">
                <a:solidFill>
                  <a:schemeClr val="dk1"/>
                </a:solidFill>
                <a:latin typeface="Courier New"/>
                <a:ea typeface="Courier New"/>
                <a:cs typeface="Courier New"/>
                <a:sym typeface="Courier New"/>
              </a:rPr>
              <a:t>upload_material, </a:t>
            </a:r>
            <a:r>
              <a:rPr b="1" i="0" lang="en-GB" sz="2200" u="none" cap="none" strike="noStrike">
                <a:solidFill>
                  <a:srgbClr val="0000FF"/>
                </a:solidFill>
                <a:latin typeface="Courier New"/>
                <a:ea typeface="Courier New"/>
                <a:cs typeface="Courier New"/>
                <a:sym typeface="Courier New"/>
              </a:rPr>
              <a:t>edit_material</a:t>
            </a:r>
            <a:r>
              <a:rPr b="0" i="0" lang="en-GB" sz="2200" u="none" cap="none" strike="noStrike">
                <a:solidFill>
                  <a:srgbClr val="0000FF"/>
                </a:solidFill>
                <a:latin typeface="Courier New"/>
                <a:ea typeface="Courier New"/>
                <a:cs typeface="Courier New"/>
                <a:sym typeface="Courier New"/>
              </a:rPr>
              <a:t>, </a:t>
            </a:r>
            <a:r>
              <a:rPr b="1" i="0" lang="en-GB" sz="2200" u="none" cap="none" strike="noStrike">
                <a:solidFill>
                  <a:srgbClr val="0000FF"/>
                </a:solidFill>
                <a:latin typeface="Courier New"/>
                <a:ea typeface="Courier New"/>
                <a:cs typeface="Courier New"/>
                <a:sym typeface="Courier New"/>
              </a:rPr>
              <a:t>delete_material</a:t>
            </a:r>
            <a:r>
              <a:rPr b="0" i="0" lang="en-GB" sz="2200" u="none" cap="none" strike="noStrike">
                <a:solidFill>
                  <a:srgbClr val="0000FF"/>
                </a:solidFill>
                <a:latin typeface="Courier New"/>
                <a:ea typeface="Courier New"/>
                <a:cs typeface="Courier New"/>
                <a:sym typeface="Courier New"/>
              </a:rPr>
              <a:t>, </a:t>
            </a:r>
            <a:r>
              <a:rPr b="1" i="0" lang="en-GB" sz="2200" u="none" cap="none" strike="noStrike">
                <a:solidFill>
                  <a:srgbClr val="0000FF"/>
                </a:solidFill>
                <a:latin typeface="Courier New"/>
                <a:ea typeface="Courier New"/>
                <a:cs typeface="Courier New"/>
                <a:sym typeface="Courier New"/>
              </a:rPr>
              <a:t>get_material_info</a:t>
            </a:r>
            <a:r>
              <a:rPr b="0" i="0" lang="en-GB" sz="2200" u="none" cap="none" strike="noStrike">
                <a:solidFill>
                  <a:srgbClr val="0000FF"/>
                </a:solidFill>
                <a:latin typeface="Courier New"/>
                <a:ea typeface="Courier New"/>
                <a:cs typeface="Courier New"/>
                <a:sym typeface="Courier New"/>
              </a:rPr>
              <a:t>, </a:t>
            </a:r>
            <a:r>
              <a:rPr b="1" i="0" lang="en-GB" sz="2200" u="none" cap="none" strike="noStrike">
                <a:solidFill>
                  <a:srgbClr val="0000FF"/>
                </a:solidFill>
                <a:latin typeface="Courier New"/>
                <a:ea typeface="Courier New"/>
                <a:cs typeface="Courier New"/>
                <a:sym typeface="Courier New"/>
              </a:rPr>
              <a:t>get_material_list</a:t>
            </a:r>
            <a:r>
              <a:rPr b="0" i="0" lang="en-GB" sz="2200" u="none" cap="none" strike="noStrik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8.Thông báo và giao tiếp</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1" i="0" lang="en-GB" sz="2200" u="none" cap="none" strike="noStrike">
                <a:solidFill>
                  <a:srgbClr val="0000FF"/>
                </a:solidFill>
                <a:latin typeface="Courier New"/>
                <a:ea typeface="Courier New"/>
                <a:cs typeface="Courier New"/>
                <a:sym typeface="Courier New"/>
              </a:rPr>
              <a:t>send_notification, get_notifications, mark_notification_as_read</a:t>
            </a:r>
            <a:r>
              <a:rPr b="0" i="0" lang="en-GB" sz="2200" u="none" cap="none" strike="noStrike">
                <a:solidFill>
                  <a:schemeClr val="dk1"/>
                </a:solidFill>
                <a:latin typeface="Courier New"/>
                <a:ea typeface="Courier New"/>
                <a:cs typeface="Courier New"/>
                <a:sym typeface="Courier New"/>
              </a:rPr>
              <a:t>, get_conversation, get_list_conversation, delete_message.</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66" name="Google Shape;366;p40"/>
          <p:cNvSpPr txBox="1"/>
          <p:nvPr/>
        </p:nvSpPr>
        <p:spPr>
          <a:xfrm>
            <a:off x="4181094" y="3021991"/>
            <a:ext cx="4197975" cy="8140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800"/>
              <a:buFont typeface="Lato"/>
              <a:buNone/>
            </a:pPr>
            <a:r>
              <a:rPr b="1" lang="en-GB" sz="4800">
                <a:solidFill>
                  <a:srgbClr val="C00000"/>
                </a:solidFill>
                <a:latin typeface="Lato"/>
                <a:ea typeface="Lato"/>
                <a:cs typeface="Lato"/>
                <a:sym typeface="Lato"/>
              </a:rPr>
              <a:t>THANK YOU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854689623e_0_12"/>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DANH SÁCH API</a:t>
            </a:r>
            <a:endParaRPr/>
          </a:p>
        </p:txBody>
      </p:sp>
      <p:sp>
        <p:nvSpPr>
          <p:cNvPr id="88" name="Google Shape;88;g2854689623e_0_12"/>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89" name="Google Shape;89;g2854689623e_0_12"/>
          <p:cNvSpPr/>
          <p:nvPr/>
        </p:nvSpPr>
        <p:spPr>
          <a:xfrm>
            <a:off x="436102" y="1097339"/>
            <a:ext cx="7925700" cy="313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9.Khảo sát và form</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GB" sz="2200" u="none" cap="none" strike="noStrike">
                <a:solidFill>
                  <a:schemeClr val="dk1"/>
                </a:solidFill>
                <a:latin typeface="Courier New"/>
                <a:ea typeface="Courier New"/>
                <a:cs typeface="Courier New"/>
                <a:sym typeface="Courier New"/>
              </a:rPr>
              <a:t>create_survey, </a:t>
            </a:r>
            <a:r>
              <a:rPr b="1" i="0" lang="en-GB" sz="2200" u="none" cap="none" strike="noStrike">
                <a:solidFill>
                  <a:srgbClr val="0000FF"/>
                </a:solidFill>
                <a:latin typeface="Courier New"/>
                <a:ea typeface="Courier New"/>
                <a:cs typeface="Courier New"/>
                <a:sym typeface="Courier New"/>
              </a:rPr>
              <a:t>edit_survey, delete_survey, submit_survey,</a:t>
            </a:r>
            <a:r>
              <a:rPr b="0" i="0" lang="en-GB" sz="2200" u="none" cap="none" strike="noStrike">
                <a:solidFill>
                  <a:srgbClr val="0000FF"/>
                </a:solidFill>
                <a:latin typeface="Courier New"/>
                <a:ea typeface="Courier New"/>
                <a:cs typeface="Courier New"/>
                <a:sym typeface="Courier New"/>
              </a:rPr>
              <a:t> </a:t>
            </a:r>
            <a:r>
              <a:rPr b="1" i="0" lang="en-GB" sz="2200" u="none" cap="none" strike="noStrike">
                <a:solidFill>
                  <a:srgbClr val="0000FF"/>
                </a:solidFill>
                <a:latin typeface="Courier New"/>
                <a:ea typeface="Courier New"/>
                <a:cs typeface="Courier New"/>
                <a:sym typeface="Courier New"/>
              </a:rPr>
              <a:t>get_survey_responses</a:t>
            </a:r>
            <a:r>
              <a:rPr b="0" i="0" lang="en-GB" sz="2200" u="none" cap="none" strike="noStrike">
                <a:solidFill>
                  <a:srgbClr val="0000FF"/>
                </a:solidFill>
                <a:latin typeface="Courier New"/>
                <a:ea typeface="Courier New"/>
                <a:cs typeface="Courier New"/>
                <a:sym typeface="Courier New"/>
              </a:rPr>
              <a:t>.</a:t>
            </a:r>
            <a:endParaRPr>
              <a:solidFill>
                <a:srgbClr val="0000FF"/>
              </a:solidFill>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10.Hệ thống</a:t>
            </a:r>
            <a:r>
              <a:rPr b="0" i="0" lang="en-GB" sz="2200" u="none" cap="none" strike="noStrike">
                <a:solidFill>
                  <a:schemeClr val="dk1"/>
                </a:solidFill>
                <a:latin typeface="Calibri"/>
                <a:ea typeface="Calibri"/>
                <a:cs typeface="Calibri"/>
                <a:sym typeface="Calibri"/>
              </a:rPr>
              <a:t>:</a:t>
            </a:r>
            <a:endParaRPr/>
          </a:p>
          <a:p>
            <a:pPr indent="-139700" lvl="1" marL="457200" marR="0" rtl="0" algn="l">
              <a:spcBef>
                <a:spcPts val="0"/>
              </a:spcBef>
              <a:spcAft>
                <a:spcPts val="0"/>
              </a:spcAft>
              <a:buClr>
                <a:schemeClr val="dk1"/>
              </a:buClr>
              <a:buSzPts val="2200"/>
              <a:buFont typeface="Courier New"/>
              <a:buChar char="•"/>
            </a:pPr>
            <a:r>
              <a:rPr b="1" i="0" lang="en-GB" sz="2200" u="none" cap="none" strike="noStrike">
                <a:solidFill>
                  <a:srgbClr val="0000FF"/>
                </a:solidFill>
                <a:latin typeface="Courier New"/>
                <a:ea typeface="Courier New"/>
                <a:cs typeface="Courier New"/>
                <a:sym typeface="Courier New"/>
              </a:rPr>
              <a:t>check_new_version</a:t>
            </a:r>
            <a:r>
              <a:rPr b="0" i="0" lang="en-GB" sz="2200" u="none" cap="none" strike="noStrike">
                <a:solidFill>
                  <a:schemeClr val="dk1"/>
                </a:solidFill>
                <a:latin typeface="Courier New"/>
                <a:ea typeface="Courier New"/>
                <a:cs typeface="Courier New"/>
                <a:sym typeface="Courier New"/>
              </a:rPr>
              <a:t>, </a:t>
            </a:r>
            <a:r>
              <a:rPr b="1" i="0" lang="en-GB" sz="2200" u="none" cap="none" strike="noStrike">
                <a:solidFill>
                  <a:srgbClr val="FF0000"/>
                </a:solidFill>
                <a:latin typeface="Courier New"/>
                <a:ea typeface="Courier New"/>
                <a:cs typeface="Courier New"/>
                <a:sym typeface="Courier New"/>
              </a:rPr>
              <a:t>set_dev_token</a:t>
            </a:r>
            <a:r>
              <a:rPr b="0" i="0" lang="en-GB" sz="2200" u="none" cap="none" strike="noStrike">
                <a:solidFill>
                  <a:schemeClr val="dk1"/>
                </a:solidFill>
                <a:latin typeface="Courier New"/>
                <a:ea typeface="Courier New"/>
                <a:cs typeface="Courier New"/>
                <a:sym typeface="Courier New"/>
              </a:rPr>
              <a:t>, get_system_settings, </a:t>
            </a:r>
            <a:r>
              <a:rPr b="1" i="0" lang="en-GB" sz="2200" u="none" cap="none" strike="noStrike">
                <a:solidFill>
                  <a:srgbClr val="0000FF"/>
                </a:solidFill>
                <a:latin typeface="Courier New"/>
                <a:ea typeface="Courier New"/>
                <a:cs typeface="Courier New"/>
                <a:sym typeface="Courier New"/>
              </a:rPr>
              <a:t>change_password</a:t>
            </a:r>
            <a:r>
              <a:rPr b="0" i="0" lang="en-GB" sz="2200" u="none" cap="none" strike="noStrike">
                <a:solidFill>
                  <a:schemeClr val="dk1"/>
                </a:solidFill>
                <a:latin typeface="Courier New"/>
                <a:ea typeface="Courier New"/>
                <a:cs typeface="Courier New"/>
                <a:sym typeface="Courier New"/>
              </a:rPr>
              <a:t>  update_system_settings.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95" name="Google Shape;95;p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MỤC LỤC</a:t>
            </a:r>
            <a:endParaRPr/>
          </a:p>
        </p:txBody>
      </p:sp>
      <p:sp>
        <p:nvSpPr>
          <p:cNvPr id="96" name="Google Shape;96;p6"/>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GB"/>
              <a:t>API gán mã thiết bị</a:t>
            </a:r>
            <a:endParaRPr/>
          </a:p>
          <a:p>
            <a:pPr indent="-514350" lvl="0" marL="514350" rtl="0" algn="l">
              <a:lnSpc>
                <a:spcPct val="90000"/>
              </a:lnSpc>
              <a:spcBef>
                <a:spcPts val="1000"/>
              </a:spcBef>
              <a:spcAft>
                <a:spcPts val="0"/>
              </a:spcAft>
              <a:buClr>
                <a:schemeClr val="dk1"/>
              </a:buClr>
              <a:buSzPts val="2800"/>
              <a:buAutoNum type="arabicPeriod"/>
            </a:pPr>
            <a:r>
              <a:rPr lang="en-GB"/>
              <a:t>API lấy thông tin người dung</a:t>
            </a:r>
            <a:endParaRPr/>
          </a:p>
          <a:p>
            <a:pPr indent="-514350" lvl="0" marL="514350" rtl="0" algn="l">
              <a:lnSpc>
                <a:spcPct val="90000"/>
              </a:lnSpc>
              <a:spcBef>
                <a:spcPts val="1000"/>
              </a:spcBef>
              <a:spcAft>
                <a:spcPts val="0"/>
              </a:spcAft>
              <a:buClr>
                <a:schemeClr val="dk1"/>
              </a:buClr>
              <a:buSzPts val="2800"/>
              <a:buAutoNum type="arabicPeriod"/>
            </a:pPr>
            <a:r>
              <a:rPr lang="en-GB"/>
              <a:t>API cập nhật thông tin người dung</a:t>
            </a:r>
            <a:endParaRPr/>
          </a:p>
          <a:p>
            <a:pPr indent="-514350" lvl="0" marL="514350" rtl="0" algn="l">
              <a:lnSpc>
                <a:spcPct val="90000"/>
              </a:lnSpc>
              <a:spcBef>
                <a:spcPts val="1000"/>
              </a:spcBef>
              <a:spcAft>
                <a:spcPts val="0"/>
              </a:spcAft>
              <a:buClr>
                <a:schemeClr val="dk1"/>
              </a:buClr>
              <a:buSzPts val="2800"/>
              <a:buAutoNum type="arabicPeriod"/>
            </a:pPr>
            <a:r>
              <a:rPr lang="en-GB"/>
              <a:t>Giao diện trang người dùng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02" name="Google Shape;102;p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MỤC LỤC</a:t>
            </a:r>
            <a:endParaRPr/>
          </a:p>
        </p:txBody>
      </p:sp>
      <p:sp>
        <p:nvSpPr>
          <p:cNvPr id="103" name="Google Shape;103;p7"/>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b="1" lang="en-GB" u="sng"/>
              <a:t>API gán mã thiết bị</a:t>
            </a:r>
            <a:endParaRPr b="1" u="sng"/>
          </a:p>
          <a:p>
            <a:pPr indent="-514350" lvl="0" marL="514350" rtl="0" algn="l">
              <a:lnSpc>
                <a:spcPct val="90000"/>
              </a:lnSpc>
              <a:spcBef>
                <a:spcPts val="1000"/>
              </a:spcBef>
              <a:spcAft>
                <a:spcPts val="0"/>
              </a:spcAft>
              <a:buClr>
                <a:schemeClr val="dk1"/>
              </a:buClr>
              <a:buSzPts val="2800"/>
              <a:buAutoNum type="arabicPeriod"/>
            </a:pPr>
            <a:r>
              <a:rPr lang="en-GB"/>
              <a:t>API lấy thông tin người dung</a:t>
            </a:r>
            <a:endParaRPr/>
          </a:p>
          <a:p>
            <a:pPr indent="-514350" lvl="0" marL="514350" rtl="0" algn="l">
              <a:lnSpc>
                <a:spcPct val="90000"/>
              </a:lnSpc>
              <a:spcBef>
                <a:spcPts val="1000"/>
              </a:spcBef>
              <a:spcAft>
                <a:spcPts val="0"/>
              </a:spcAft>
              <a:buClr>
                <a:schemeClr val="dk1"/>
              </a:buClr>
              <a:buSzPts val="2800"/>
              <a:buAutoNum type="arabicPeriod"/>
            </a:pPr>
            <a:r>
              <a:rPr lang="en-GB"/>
              <a:t>API cập nhật thông tin người dung</a:t>
            </a:r>
            <a:endParaRPr/>
          </a:p>
          <a:p>
            <a:pPr indent="-514350" lvl="0" marL="514350" rtl="0" algn="l">
              <a:lnSpc>
                <a:spcPct val="90000"/>
              </a:lnSpc>
              <a:spcBef>
                <a:spcPts val="1000"/>
              </a:spcBef>
              <a:spcAft>
                <a:spcPts val="0"/>
              </a:spcAft>
              <a:buClr>
                <a:schemeClr val="dk1"/>
              </a:buClr>
              <a:buSzPts val="2800"/>
              <a:buAutoNum type="arabicPeriod"/>
            </a:pPr>
            <a:r>
              <a:rPr lang="en-GB"/>
              <a:t>Giao diện trang người dùng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 set_dev_token</a:t>
            </a:r>
            <a:endParaRPr i="1">
              <a:latin typeface="Calibri"/>
              <a:ea typeface="Calibri"/>
              <a:cs typeface="Calibri"/>
              <a:sym typeface="Calibri"/>
            </a:endParaRPr>
          </a:p>
        </p:txBody>
      </p:sp>
      <p:sp>
        <p:nvSpPr>
          <p:cNvPr id="109" name="Google Shape;109;p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10" name="Google Shape;110;p8"/>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set_dev_token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pic>
        <p:nvPicPr>
          <p:cNvPr id="111" name="Google Shape;111;p8"/>
          <p:cNvPicPr preferRelativeResize="0"/>
          <p:nvPr/>
        </p:nvPicPr>
        <p:blipFill rotWithShape="1">
          <a:blip r:embed="rId3">
            <a:alphaModFix/>
          </a:blip>
          <a:srcRect b="0" l="0" r="0" t="0"/>
          <a:stretch/>
        </p:blipFill>
        <p:spPr>
          <a:xfrm>
            <a:off x="377317" y="1922544"/>
            <a:ext cx="8531606" cy="30129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 set_dev_token</a:t>
            </a:r>
            <a:endParaRPr i="1">
              <a:latin typeface="Calibri"/>
              <a:ea typeface="Calibri"/>
              <a:cs typeface="Calibri"/>
              <a:sym typeface="Calibri"/>
            </a:endParaRPr>
          </a:p>
        </p:txBody>
      </p:sp>
      <p:sp>
        <p:nvSpPr>
          <p:cNvPr id="117" name="Google Shape;117;p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18" name="Google Shape;118;p9"/>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set_dev_token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19" name="Google Shape;119;p9"/>
          <p:cNvSpPr txBox="1"/>
          <p:nvPr/>
        </p:nvSpPr>
        <p:spPr>
          <a:xfrm>
            <a:off x="579120" y="1720800"/>
            <a:ext cx="825318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API thực hiện việc ghi nhận device cho token của người dùng</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Request dạng POST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Tham số: </a:t>
            </a:r>
            <a:r>
              <a:rPr b="1" i="0" lang="en-GB" sz="2400" u="none" cap="none" strike="noStrike">
                <a:solidFill>
                  <a:srgbClr val="000000"/>
                </a:solidFill>
                <a:latin typeface="Calibri"/>
                <a:ea typeface="Calibri"/>
                <a:cs typeface="Calibri"/>
                <a:sym typeface="Calibri"/>
              </a:rPr>
              <a:t>token, </a:t>
            </a:r>
            <a:r>
              <a:rPr b="0" i="0" lang="en-GB" sz="2400" u="none" cap="none" strike="noStrike">
                <a:solidFill>
                  <a:srgbClr val="000000"/>
                </a:solidFill>
                <a:latin typeface="Calibri"/>
                <a:ea typeface="Calibri"/>
                <a:cs typeface="Calibri"/>
                <a:sym typeface="Calibri"/>
              </a:rPr>
              <a:t>devtype (kiểu thiết bị), devtoken (mã thiết bị UID)</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đầu ra: Nếu thành công thì mã thông báo thành công và các dữ liệu khác được trả về. Nếu không thành công thì sẽ có các thông báo lỗi tương ứng.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cp:coreProperties>
</file>