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5"/>
  </p:notesMasterIdLst>
  <p:sldIdLst>
    <p:sldId id="256" r:id="rId2"/>
    <p:sldId id="258" r:id="rId3"/>
    <p:sldId id="259" r:id="rId4"/>
    <p:sldId id="260" r:id="rId5"/>
    <p:sldId id="261" r:id="rId6"/>
    <p:sldId id="262" r:id="rId7"/>
    <p:sldId id="265" r:id="rId8"/>
    <p:sldId id="271" r:id="rId9"/>
    <p:sldId id="272" r:id="rId10"/>
    <p:sldId id="273" r:id="rId11"/>
    <p:sldId id="274" r:id="rId12"/>
    <p:sldId id="276" r:id="rId13"/>
    <p:sldId id="275" r:id="rId14"/>
    <p:sldId id="277" r:id="rId15"/>
    <p:sldId id="278" r:id="rId16"/>
    <p:sldId id="279" r:id="rId17"/>
    <p:sldId id="280" r:id="rId18"/>
    <p:sldId id="281" r:id="rId19"/>
    <p:sldId id="282" r:id="rId20"/>
    <p:sldId id="283" r:id="rId21"/>
    <p:sldId id="284" r:id="rId22"/>
    <p:sldId id="285" r:id="rId23"/>
    <p:sldId id="270" r:id="rId24"/>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Lato" panose="020F0502020204030203"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9A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vi"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4d4dec65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e4d4dec650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1170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4d4dec65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e4d4dec650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2283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4d4dec65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e4d4dec650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3828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4d4dec65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e4d4dec650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648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4d4dec65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e4d4dec650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8729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4d4dec65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e4d4dec650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922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4d4dec65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e4d4dec650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6907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4d4dec65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e4d4dec650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2140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4d4dec65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e4d4dec650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0526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4d4dec65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e4d4dec650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031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4d4dec65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e4d4dec650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1154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4d4dec65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e4d4dec650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9206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4d4dec65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e4d4dec650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4178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e4d4dec650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2e4d4dec650_0_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4d4dec65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e4d4dec650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4d4dec65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e4d4dec650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818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4d4dec65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e4d4dec650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669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5"/>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5"/>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5"/>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
        <p:nvSpPr>
          <p:cNvPr id="18" name="Google Shape;18;p5"/>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5"/>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omparison">
  <p:cSld name="1_Comparison">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7"/>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7"/>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
        <p:nvSpPr>
          <p:cNvPr id="31" name="Google Shape;31;p7"/>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7"/>
          <p:cNvSpPr txBox="1">
            <a:spLocks noGrp="1"/>
          </p:cNvSpPr>
          <p:nvPr>
            <p:ph type="body" idx="1"/>
          </p:nvPr>
        </p:nvSpPr>
        <p:spPr>
          <a:xfrm>
            <a:off x="234950" y="963168"/>
            <a:ext cx="8674100" cy="513283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Only">
  <p:cSld name="1_Title Only">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3511295" y="224917"/>
            <a:ext cx="5397627"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Lato"/>
              <a:buNone/>
              <a:defRPr sz="2800" b="1" i="0" u="none" strike="noStrike" cap="non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9"/>
          <p:cNvSpPr txBox="1">
            <a:spLocks noGrp="1"/>
          </p:cNvSpPr>
          <p:nvPr>
            <p:ph type="body" idx="1"/>
          </p:nvPr>
        </p:nvSpPr>
        <p:spPr>
          <a:xfrm>
            <a:off x="3524251" y="1011238"/>
            <a:ext cx="5384672" cy="55292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9"/>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F2F2F2"/>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9"/>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9"/>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bg>
      <p:bgPr>
        <a:blipFill>
          <a:blip r:embed="rId2">
            <a:alphaModFix/>
          </a:blip>
          <a:stretch>
            <a:fillRect/>
          </a:stretch>
        </a:blip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F2F2F2"/>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14"/>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4"/>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6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10</a:t>
            </a:fld>
            <a:endParaRPr/>
          </a:p>
        </p:txBody>
      </p:sp>
      <p:sp>
        <p:nvSpPr>
          <p:cNvPr id="122" name="Google Shape;122;p2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Thuật toán nhánh cận</a:t>
            </a:r>
            <a:endParaRPr>
              <a:latin typeface="Arial"/>
              <a:ea typeface="Arial"/>
              <a:cs typeface="Arial"/>
              <a:sym typeface="Arial"/>
            </a:endParaRPr>
          </a:p>
        </p:txBody>
      </p:sp>
      <p:sp>
        <p:nvSpPr>
          <p:cNvPr id="123" name="Google Shape;123;p21"/>
          <p:cNvSpPr txBox="1">
            <a:spLocks noGrp="1"/>
          </p:cNvSpPr>
          <p:nvPr>
            <p:ph type="body" idx="1"/>
          </p:nvPr>
        </p:nvSpPr>
        <p:spPr>
          <a:xfrm>
            <a:off x="234777" y="862650"/>
            <a:ext cx="8674200" cy="51327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600"/>
              </a:spcBef>
              <a:spcAft>
                <a:spcPts val="600"/>
              </a:spcAft>
              <a:buClr>
                <a:schemeClr val="dk1"/>
              </a:buClr>
              <a:buSzPts val="2800"/>
              <a:buNone/>
            </a:pPr>
            <a:r>
              <a:rPr lang="en-US" sz="2600"/>
              <a:t>Thực thi thuật toán:</a:t>
            </a:r>
          </a:p>
          <a:p>
            <a:pPr marL="228600" lvl="0" indent="-50800" algn="l" rtl="0">
              <a:lnSpc>
                <a:spcPct val="90000"/>
              </a:lnSpc>
              <a:spcBef>
                <a:spcPts val="600"/>
              </a:spcBef>
              <a:spcAft>
                <a:spcPts val="600"/>
              </a:spcAft>
              <a:buClr>
                <a:schemeClr val="dk1"/>
              </a:buClr>
              <a:buSzPts val="2800"/>
              <a:buNone/>
            </a:pPr>
            <a:r>
              <a:rPr lang="vi-VN" sz="2400"/>
              <a:t>•</a:t>
            </a:r>
            <a:r>
              <a:rPr lang="en-US" sz="2400"/>
              <a:t> Xây dựng lộ trình tốt nhất bằng cách thử lần lượt điểm v nằm trong các điểm [1, 2n]</a:t>
            </a:r>
          </a:p>
          <a:p>
            <a:pPr marL="228600" lvl="0" indent="-50800" algn="l" rtl="0">
              <a:lnSpc>
                <a:spcPct val="90000"/>
              </a:lnSpc>
              <a:spcBef>
                <a:spcPts val="600"/>
              </a:spcBef>
              <a:spcAft>
                <a:spcPts val="600"/>
              </a:spcAft>
              <a:buClr>
                <a:schemeClr val="dk1"/>
              </a:buClr>
              <a:buSzPts val="2800"/>
              <a:buNone/>
            </a:pPr>
            <a:r>
              <a:rPr lang="vi-VN" sz="2400"/>
              <a:t>•</a:t>
            </a:r>
            <a:r>
              <a:rPr lang="en-US" sz="2400"/>
              <a:t> Nếu điểm v có thể thăm, cập nhật lộ trình hiện tại và các ràng buộc cục bộ (visited, load)</a:t>
            </a:r>
          </a:p>
          <a:p>
            <a:pPr marL="228600" lvl="0" indent="-50800" algn="l" rtl="0">
              <a:lnSpc>
                <a:spcPct val="90000"/>
              </a:lnSpc>
              <a:spcBef>
                <a:spcPts val="600"/>
              </a:spcBef>
              <a:spcAft>
                <a:spcPts val="600"/>
              </a:spcAft>
              <a:buClr>
                <a:schemeClr val="dk1"/>
              </a:buClr>
              <a:buSzPts val="2800"/>
              <a:buNone/>
            </a:pPr>
            <a:r>
              <a:rPr lang="vi-VN" sz="2400"/>
              <a:t>•</a:t>
            </a:r>
            <a:r>
              <a:rPr lang="en-US" sz="2400"/>
              <a:t> Nếu đã đi qua đủ 2n điểm, cập nhật chi phí tốt nhất (best_fitness) nếu thấp hơn chi phí tốt nhất hiện tại</a:t>
            </a:r>
          </a:p>
          <a:p>
            <a:pPr marL="228600" lvl="0" indent="-50800" algn="l" rtl="0">
              <a:lnSpc>
                <a:spcPct val="90000"/>
              </a:lnSpc>
              <a:spcBef>
                <a:spcPts val="600"/>
              </a:spcBef>
              <a:spcAft>
                <a:spcPts val="600"/>
              </a:spcAft>
              <a:buClr>
                <a:schemeClr val="dk1"/>
              </a:buClr>
              <a:buSzPts val="2800"/>
              <a:buNone/>
            </a:pPr>
            <a:r>
              <a:rPr lang="vi-VN" sz="2400"/>
              <a:t>•</a:t>
            </a:r>
            <a:r>
              <a:rPr lang="en-US" sz="2400"/>
              <a:t> Nếu chưa đi qua đủ 2n điểm, gọi đệ quy đến điểm tiếp theo nếu chi phí ước lượng nhỏ hơn chi phí tốt nhất hiện tại</a:t>
            </a:r>
          </a:p>
          <a:p>
            <a:pPr marL="228600" lvl="0" indent="-50800" algn="l" rtl="0">
              <a:lnSpc>
                <a:spcPct val="90000"/>
              </a:lnSpc>
              <a:spcBef>
                <a:spcPts val="600"/>
              </a:spcBef>
              <a:spcAft>
                <a:spcPts val="600"/>
              </a:spcAft>
              <a:buClr>
                <a:schemeClr val="dk1"/>
              </a:buClr>
              <a:buSzPts val="2800"/>
              <a:buNone/>
            </a:pPr>
            <a:r>
              <a:rPr lang="vi-VN" sz="2400"/>
              <a:t>•</a:t>
            </a:r>
            <a:r>
              <a:rPr lang="en-US" sz="2400"/>
              <a:t> Khôi phục lại các ràng buộc cục bộ (visited, load) sau khi thử xong điểm v</a:t>
            </a:r>
          </a:p>
        </p:txBody>
      </p:sp>
    </p:spTree>
    <p:extLst>
      <p:ext uri="{BB962C8B-B14F-4D97-AF65-F5344CB8AC3E}">
        <p14:creationId xmlns:p14="http://schemas.microsoft.com/office/powerpoint/2010/main" val="1371497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11</a:t>
            </a:fld>
            <a:endParaRPr/>
          </a:p>
        </p:txBody>
      </p:sp>
      <p:sp>
        <p:nvSpPr>
          <p:cNvPr id="122" name="Google Shape;122;p2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Thuật toán ràng buộc</a:t>
            </a:r>
            <a:endParaRPr>
              <a:latin typeface="Arial"/>
              <a:ea typeface="Arial"/>
              <a:cs typeface="Arial"/>
              <a:sym typeface="Arial"/>
            </a:endParaRPr>
          </a:p>
        </p:txBody>
      </p:sp>
      <p:sp>
        <p:nvSpPr>
          <p:cNvPr id="123" name="Google Shape;123;p21"/>
          <p:cNvSpPr txBox="1">
            <a:spLocks noGrp="1"/>
          </p:cNvSpPr>
          <p:nvPr>
            <p:ph type="body" idx="1"/>
          </p:nvPr>
        </p:nvSpPr>
        <p:spPr>
          <a:xfrm>
            <a:off x="234950" y="963168"/>
            <a:ext cx="8674200" cy="51327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600"/>
              </a:spcBef>
              <a:spcAft>
                <a:spcPts val="600"/>
              </a:spcAft>
              <a:buClr>
                <a:schemeClr val="dk1"/>
              </a:buClr>
              <a:buSzPts val="2800"/>
              <a:buNone/>
            </a:pPr>
            <a:r>
              <a:rPr lang="vi-VN" sz="2800"/>
              <a:t>•</a:t>
            </a:r>
            <a:r>
              <a:rPr lang="en-US" sz="2800"/>
              <a:t> Tổ chức dữ liệu:</a:t>
            </a:r>
          </a:p>
          <a:p>
            <a:pPr marL="685800" lvl="1" indent="-50800">
              <a:spcBef>
                <a:spcPts val="600"/>
              </a:spcBef>
              <a:spcAft>
                <a:spcPts val="600"/>
              </a:spcAft>
              <a:buSzPts val="2800"/>
              <a:buNone/>
            </a:pPr>
            <a:r>
              <a:rPr lang="vi-VN"/>
              <a:t>•</a:t>
            </a:r>
            <a:r>
              <a:rPr lang="en-US"/>
              <a:t> Biến quyết định:</a:t>
            </a:r>
          </a:p>
          <a:p>
            <a:pPr marL="1143000" lvl="2" indent="-50800">
              <a:spcBef>
                <a:spcPts val="600"/>
              </a:spcBef>
              <a:spcAft>
                <a:spcPts val="600"/>
              </a:spcAft>
              <a:buSzPts val="2800"/>
              <a:buNone/>
            </a:pPr>
            <a:r>
              <a:rPr lang="vi-VN"/>
              <a:t>•</a:t>
            </a:r>
            <a:r>
              <a:rPr lang="en-US"/>
              <a:t> x là ma trận nhị phân. x[i][j] = 1 nếu có đường từ điểm i đến j, x[i][j] = 0 nếu ngược lại (trong trường hợp i=j)</a:t>
            </a:r>
          </a:p>
          <a:p>
            <a:pPr marL="1143000" lvl="2" indent="-50800">
              <a:spcBef>
                <a:spcPts val="600"/>
              </a:spcBef>
              <a:spcAft>
                <a:spcPts val="600"/>
              </a:spcAft>
              <a:buSzPts val="2800"/>
              <a:buNone/>
            </a:pPr>
            <a:r>
              <a:rPr lang="vi-VN"/>
              <a:t>•</a:t>
            </a:r>
            <a:r>
              <a:rPr lang="en-US"/>
              <a:t> y là mảng biểu diễn thứ tự ghé thăm điểm, y[i] đại diện cho số thứ tự ghé thăm điểm i (y[i] nằm trong khoảng [1, 2n+1])</a:t>
            </a:r>
          </a:p>
          <a:p>
            <a:pPr marL="1143000" lvl="2" indent="-50800">
              <a:spcBef>
                <a:spcPts val="600"/>
              </a:spcBef>
              <a:spcAft>
                <a:spcPts val="600"/>
              </a:spcAft>
              <a:buSzPts val="2800"/>
              <a:buNone/>
            </a:pPr>
            <a:r>
              <a:rPr lang="vi-VN"/>
              <a:t>•</a:t>
            </a:r>
            <a:r>
              <a:rPr lang="en-US"/>
              <a:t> p là mảng biểu diễn số khách trên xe, p[i] đại diện cho số hành khách trên xe tại điểm i (p[i] nằm trong khoảng [0, k])</a:t>
            </a:r>
          </a:p>
        </p:txBody>
      </p:sp>
    </p:spTree>
    <p:extLst>
      <p:ext uri="{BB962C8B-B14F-4D97-AF65-F5344CB8AC3E}">
        <p14:creationId xmlns:p14="http://schemas.microsoft.com/office/powerpoint/2010/main" val="1707128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12</a:t>
            </a:fld>
            <a:endParaRPr/>
          </a:p>
        </p:txBody>
      </p:sp>
      <p:sp>
        <p:nvSpPr>
          <p:cNvPr id="122" name="Google Shape;122;p2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Thuật toán ràng buộc</a:t>
            </a:r>
            <a:endParaRPr>
              <a:latin typeface="Arial"/>
              <a:ea typeface="Arial"/>
              <a:cs typeface="Arial"/>
              <a:sym typeface="Arial"/>
            </a:endParaRPr>
          </a:p>
        </p:txBody>
      </p:sp>
      <p:sp>
        <p:nvSpPr>
          <p:cNvPr id="123" name="Google Shape;123;p21"/>
          <p:cNvSpPr txBox="1">
            <a:spLocks noGrp="1"/>
          </p:cNvSpPr>
          <p:nvPr>
            <p:ph type="body" idx="1"/>
          </p:nvPr>
        </p:nvSpPr>
        <p:spPr>
          <a:xfrm>
            <a:off x="234950" y="963168"/>
            <a:ext cx="8674200" cy="51327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600"/>
              </a:spcBef>
              <a:spcAft>
                <a:spcPts val="600"/>
              </a:spcAft>
              <a:buClr>
                <a:schemeClr val="dk1"/>
              </a:buClr>
              <a:buSzPts val="2800"/>
              <a:buNone/>
            </a:pPr>
            <a:r>
              <a:rPr lang="vi-VN" sz="2800"/>
              <a:t>•</a:t>
            </a:r>
            <a:r>
              <a:rPr lang="en-US" sz="2800"/>
              <a:t> Tổ chức dữ liệu:</a:t>
            </a:r>
          </a:p>
          <a:p>
            <a:pPr marL="685800" lvl="1" indent="-50800">
              <a:spcBef>
                <a:spcPts val="600"/>
              </a:spcBef>
              <a:spcAft>
                <a:spcPts val="600"/>
              </a:spcAft>
              <a:buSzPts val="2800"/>
              <a:buNone/>
            </a:pPr>
            <a:r>
              <a:rPr lang="vi-VN"/>
              <a:t>•</a:t>
            </a:r>
            <a:r>
              <a:rPr lang="en-US"/>
              <a:t> Ràng buộc:</a:t>
            </a:r>
          </a:p>
          <a:p>
            <a:pPr marL="1143000" lvl="2" indent="-50800">
              <a:spcBef>
                <a:spcPts val="600"/>
              </a:spcBef>
              <a:spcAft>
                <a:spcPts val="600"/>
              </a:spcAft>
              <a:buSzPts val="2800"/>
              <a:buNone/>
            </a:pPr>
            <a:r>
              <a:rPr lang="vi-VN"/>
              <a:t>•</a:t>
            </a:r>
            <a:r>
              <a:rPr lang="en-US"/>
              <a:t> Mỗi điểm ra vào 1 lần duy nhất: sum(x[:,j]) = 1 (mỗi điểm chỉ vào 1 lần), sum(x[i,:]) = 1 (mỗi điểm chỉ ra 1 lần)</a:t>
            </a:r>
          </a:p>
          <a:p>
            <a:pPr marL="1143000" lvl="2" indent="-50800">
              <a:spcBef>
                <a:spcPts val="600"/>
              </a:spcBef>
              <a:spcAft>
                <a:spcPts val="600"/>
              </a:spcAft>
              <a:buSzPts val="2800"/>
              <a:buNone/>
            </a:pPr>
            <a:r>
              <a:rPr lang="vi-VN"/>
              <a:t>•</a:t>
            </a:r>
            <a:r>
              <a:rPr lang="en-US"/>
              <a:t> Xuất phát tại điểm 0: y[0] = 1</a:t>
            </a:r>
          </a:p>
          <a:p>
            <a:pPr marL="1143000" lvl="2" indent="-50800">
              <a:spcBef>
                <a:spcPts val="600"/>
              </a:spcBef>
              <a:spcAft>
                <a:spcPts val="600"/>
              </a:spcAft>
              <a:buSzPts val="2800"/>
              <a:buNone/>
            </a:pPr>
            <a:r>
              <a:rPr lang="vi-VN"/>
              <a:t>•</a:t>
            </a:r>
            <a:r>
              <a:rPr lang="en-US"/>
              <a:t> Số hành khách tại điểm 0 là 0: p[0] = 0</a:t>
            </a:r>
          </a:p>
          <a:p>
            <a:pPr marL="1143000" lvl="2" indent="-50800">
              <a:spcBef>
                <a:spcPts val="600"/>
              </a:spcBef>
              <a:spcAft>
                <a:spcPts val="600"/>
              </a:spcAft>
              <a:buSzPts val="2800"/>
              <a:buNone/>
            </a:pPr>
            <a:r>
              <a:rPr lang="vi-VN"/>
              <a:t>•</a:t>
            </a:r>
            <a:r>
              <a:rPr lang="en-US"/>
              <a:t> Không có chu trình con: nếu có đường từ điểm i đến điểm j thì đến điểm j ngay sau điểm i: y[j] – y[i] = 1</a:t>
            </a:r>
          </a:p>
          <a:p>
            <a:pPr marL="1143000" lvl="2" indent="-50800">
              <a:spcBef>
                <a:spcPts val="600"/>
              </a:spcBef>
              <a:spcAft>
                <a:spcPts val="600"/>
              </a:spcAft>
              <a:buSzPts val="2800"/>
              <a:buNone/>
            </a:pPr>
            <a:r>
              <a:rPr lang="vi-VN"/>
              <a:t>•</a:t>
            </a:r>
            <a:r>
              <a:rPr lang="en-US"/>
              <a:t> Đón trước trả sau: y[i] &gt; y[i-n] </a:t>
            </a:r>
          </a:p>
          <a:p>
            <a:pPr marL="1143000" lvl="2" indent="-50800">
              <a:spcBef>
                <a:spcPts val="600"/>
              </a:spcBef>
              <a:spcAft>
                <a:spcPts val="600"/>
              </a:spcAft>
              <a:buSzPts val="2800"/>
              <a:buNone/>
            </a:pPr>
            <a:r>
              <a:rPr lang="vi-VN"/>
              <a:t>•</a:t>
            </a:r>
            <a:r>
              <a:rPr lang="en-US"/>
              <a:t> Số hành khách: đón khách {j &lt;= n; p[j] – p[i] = 1}, trả khách {j &gt; n; p[i] – p[j] = 1}</a:t>
            </a:r>
          </a:p>
        </p:txBody>
      </p:sp>
      <p:graphicFrame>
        <p:nvGraphicFramePr>
          <p:cNvPr id="2" name="Object 1">
            <a:extLst>
              <a:ext uri="{FF2B5EF4-FFF2-40B4-BE49-F238E27FC236}">
                <a16:creationId xmlns:a16="http://schemas.microsoft.com/office/drawing/2014/main" id="{7351D4F1-86BE-4FA3-8948-44447C0960A8}"/>
              </a:ext>
            </a:extLst>
          </p:cNvPr>
          <p:cNvGraphicFramePr>
            <a:graphicFrameLocks noChangeAspect="1"/>
          </p:cNvGraphicFramePr>
          <p:nvPr>
            <p:extLst>
              <p:ext uri="{D42A27DB-BD31-4B8C-83A1-F6EECF244321}">
                <p14:modId xmlns:p14="http://schemas.microsoft.com/office/powerpoint/2010/main" val="779278979"/>
              </p:ext>
            </p:extLst>
          </p:nvPr>
        </p:nvGraphicFramePr>
        <p:xfrm>
          <a:off x="5025136" y="4339204"/>
          <a:ext cx="1498600" cy="330200"/>
        </p:xfrm>
        <a:graphic>
          <a:graphicData uri="http://schemas.openxmlformats.org/presentationml/2006/ole">
            <mc:AlternateContent xmlns:mc="http://schemas.openxmlformats.org/markup-compatibility/2006">
              <mc:Choice xmlns:v="urn:schemas-microsoft-com:vml" Requires="v">
                <p:oleObj spid="_x0000_s3098" name="Equation" r:id="rId4" imgW="1498320" imgH="330120" progId="Equation.DSMT4">
                  <p:embed/>
                </p:oleObj>
              </mc:Choice>
              <mc:Fallback>
                <p:oleObj name="Equation" r:id="rId4" imgW="1498320" imgH="330120" progId="Equation.DSMT4">
                  <p:embed/>
                  <p:pic>
                    <p:nvPicPr>
                      <p:cNvPr id="2" name="Object 1">
                        <a:extLst>
                          <a:ext uri="{FF2B5EF4-FFF2-40B4-BE49-F238E27FC236}">
                            <a16:creationId xmlns:a16="http://schemas.microsoft.com/office/drawing/2014/main" id="{7351D4F1-86BE-4FA3-8948-44447C0960A8}"/>
                          </a:ext>
                        </a:extLst>
                      </p:cNvPr>
                      <p:cNvPicPr/>
                      <p:nvPr/>
                    </p:nvPicPr>
                    <p:blipFill>
                      <a:blip r:embed="rId5"/>
                      <a:stretch>
                        <a:fillRect/>
                      </a:stretch>
                    </p:blipFill>
                    <p:spPr>
                      <a:xfrm>
                        <a:off x="5025136" y="4339204"/>
                        <a:ext cx="1498600" cy="330200"/>
                      </a:xfrm>
                      <a:prstGeom prst="rect">
                        <a:avLst/>
                      </a:prstGeom>
                    </p:spPr>
                  </p:pic>
                </p:oleObj>
              </mc:Fallback>
            </mc:AlternateContent>
          </a:graphicData>
        </a:graphic>
      </p:graphicFrame>
    </p:spTree>
    <p:extLst>
      <p:ext uri="{BB962C8B-B14F-4D97-AF65-F5344CB8AC3E}">
        <p14:creationId xmlns:p14="http://schemas.microsoft.com/office/powerpoint/2010/main" val="57711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13</a:t>
            </a:fld>
            <a:endParaRPr/>
          </a:p>
        </p:txBody>
      </p:sp>
      <p:sp>
        <p:nvSpPr>
          <p:cNvPr id="122" name="Google Shape;122;p2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Thuật toán ràng buộc</a:t>
            </a:r>
            <a:endParaRPr>
              <a:latin typeface="Arial"/>
              <a:ea typeface="Arial"/>
              <a:cs typeface="Arial"/>
              <a:sym typeface="Arial"/>
            </a:endParaRPr>
          </a:p>
        </p:txBody>
      </p:sp>
      <p:sp>
        <p:nvSpPr>
          <p:cNvPr id="123" name="Google Shape;123;p21"/>
          <p:cNvSpPr txBox="1">
            <a:spLocks noGrp="1"/>
          </p:cNvSpPr>
          <p:nvPr>
            <p:ph type="body" idx="1"/>
          </p:nvPr>
        </p:nvSpPr>
        <p:spPr>
          <a:xfrm>
            <a:off x="234950" y="963168"/>
            <a:ext cx="8674200" cy="51327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600"/>
              </a:spcBef>
              <a:spcAft>
                <a:spcPts val="600"/>
              </a:spcAft>
              <a:buClr>
                <a:schemeClr val="dk1"/>
              </a:buClr>
              <a:buSzPts val="2800"/>
              <a:buNone/>
            </a:pPr>
            <a:r>
              <a:rPr lang="vi-VN" sz="2800"/>
              <a:t>•</a:t>
            </a:r>
            <a:r>
              <a:rPr lang="en-US" sz="2800"/>
              <a:t> </a:t>
            </a:r>
            <a:r>
              <a:rPr lang="en-US"/>
              <a:t>Thực thi thuật toán:</a:t>
            </a:r>
          </a:p>
          <a:p>
            <a:pPr marL="685800" lvl="1" indent="-50800">
              <a:spcBef>
                <a:spcPts val="600"/>
              </a:spcBef>
              <a:spcAft>
                <a:spcPts val="600"/>
              </a:spcAft>
              <a:buSzPts val="2800"/>
              <a:buNone/>
            </a:pPr>
            <a:r>
              <a:rPr lang="vi-VN"/>
              <a:t>•</a:t>
            </a:r>
            <a:r>
              <a:rPr lang="en-US"/>
              <a:t> Sử dụng thư viện ortools của Google để giải quyết bài toán</a:t>
            </a:r>
          </a:p>
          <a:p>
            <a:pPr marL="685800" lvl="1" indent="-50800">
              <a:spcBef>
                <a:spcPts val="600"/>
              </a:spcBef>
              <a:spcAft>
                <a:spcPts val="600"/>
              </a:spcAft>
              <a:buSzPts val="2800"/>
              <a:buNone/>
            </a:pPr>
            <a:r>
              <a:rPr lang="vi-VN" sz="2400"/>
              <a:t>•</a:t>
            </a:r>
            <a:r>
              <a:rPr lang="en-US" sz="2400"/>
              <a:t> Khởi tạo mô hình</a:t>
            </a:r>
          </a:p>
          <a:p>
            <a:pPr marL="685800" lvl="1" indent="-50800">
              <a:spcBef>
                <a:spcPts val="600"/>
              </a:spcBef>
              <a:spcAft>
                <a:spcPts val="600"/>
              </a:spcAft>
              <a:buSzPts val="2800"/>
              <a:buNone/>
            </a:pPr>
            <a:r>
              <a:rPr lang="vi-VN" sz="2400"/>
              <a:t>•</a:t>
            </a:r>
            <a:r>
              <a:rPr lang="en-US"/>
              <a:t> Khởi tạo biến quyết định</a:t>
            </a:r>
          </a:p>
          <a:p>
            <a:pPr marL="685800" lvl="1" indent="-50800">
              <a:spcBef>
                <a:spcPts val="600"/>
              </a:spcBef>
              <a:spcAft>
                <a:spcPts val="600"/>
              </a:spcAft>
              <a:buSzPts val="2800"/>
              <a:buNone/>
            </a:pPr>
            <a:r>
              <a:rPr lang="vi-VN" sz="2400"/>
              <a:t>•</a:t>
            </a:r>
            <a:r>
              <a:rPr lang="en-US" sz="2400"/>
              <a:t> X</a:t>
            </a:r>
            <a:r>
              <a:rPr lang="en-US"/>
              <a:t>ây dựng ràng buộc</a:t>
            </a:r>
          </a:p>
          <a:p>
            <a:pPr marL="685800" lvl="1" indent="-50800">
              <a:spcBef>
                <a:spcPts val="600"/>
              </a:spcBef>
              <a:spcAft>
                <a:spcPts val="600"/>
              </a:spcAft>
              <a:buSzPts val="2800"/>
              <a:buNone/>
            </a:pPr>
            <a:r>
              <a:rPr lang="vi-VN" sz="2400"/>
              <a:t>•</a:t>
            </a:r>
            <a:r>
              <a:rPr lang="en-US" sz="2400"/>
              <a:t> Xây dựng hàm mục tiêu (tổng chi phí di chuyển giữa các điểm)</a:t>
            </a:r>
          </a:p>
          <a:p>
            <a:pPr marL="685800" lvl="1" indent="-50800">
              <a:spcBef>
                <a:spcPts val="600"/>
              </a:spcBef>
              <a:spcAft>
                <a:spcPts val="600"/>
              </a:spcAft>
              <a:buSzPts val="2800"/>
              <a:buNone/>
            </a:pPr>
            <a:r>
              <a:rPr lang="vi-VN" sz="2400"/>
              <a:t>•</a:t>
            </a:r>
            <a:r>
              <a:rPr lang="en-US" sz="2400"/>
              <a:t> Sử dụng hàm solver để tìm nghiệm thỏa mãn các ràng buộc trên</a:t>
            </a:r>
          </a:p>
        </p:txBody>
      </p:sp>
    </p:spTree>
    <p:extLst>
      <p:ext uri="{BB962C8B-B14F-4D97-AF65-F5344CB8AC3E}">
        <p14:creationId xmlns:p14="http://schemas.microsoft.com/office/powerpoint/2010/main" val="3844372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14</a:t>
            </a:fld>
            <a:endParaRPr/>
          </a:p>
        </p:txBody>
      </p:sp>
      <p:sp>
        <p:nvSpPr>
          <p:cNvPr id="122" name="Google Shape;122;p2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Thuật toán quy hoạch hỗn hợp (tuyến tính)</a:t>
            </a:r>
            <a:endParaRPr>
              <a:latin typeface="Arial"/>
              <a:ea typeface="Arial"/>
              <a:cs typeface="Arial"/>
              <a:sym typeface="Arial"/>
            </a:endParaRPr>
          </a:p>
        </p:txBody>
      </p:sp>
      <p:sp>
        <p:nvSpPr>
          <p:cNvPr id="123" name="Google Shape;123;p21"/>
          <p:cNvSpPr txBox="1">
            <a:spLocks noGrp="1"/>
          </p:cNvSpPr>
          <p:nvPr>
            <p:ph type="body" idx="1"/>
          </p:nvPr>
        </p:nvSpPr>
        <p:spPr>
          <a:xfrm>
            <a:off x="234950" y="963168"/>
            <a:ext cx="8674200" cy="51327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600"/>
              </a:spcBef>
              <a:spcAft>
                <a:spcPts val="600"/>
              </a:spcAft>
              <a:buClr>
                <a:schemeClr val="dk1"/>
              </a:buClr>
              <a:buSzPts val="2800"/>
              <a:buNone/>
            </a:pPr>
            <a:r>
              <a:rPr lang="vi-VN" sz="2800"/>
              <a:t>•</a:t>
            </a:r>
            <a:r>
              <a:rPr lang="en-US"/>
              <a:t> Triển khai như thuật toán ràng buộc</a:t>
            </a:r>
          </a:p>
          <a:p>
            <a:pPr marL="228600" lvl="0" indent="-50800" algn="l" rtl="0">
              <a:lnSpc>
                <a:spcPct val="90000"/>
              </a:lnSpc>
              <a:spcBef>
                <a:spcPts val="600"/>
              </a:spcBef>
              <a:spcAft>
                <a:spcPts val="600"/>
              </a:spcAft>
              <a:buClr>
                <a:schemeClr val="dk1"/>
              </a:buClr>
              <a:buSzPts val="2800"/>
              <a:buNone/>
            </a:pPr>
            <a:r>
              <a:rPr lang="vi-VN" sz="2800"/>
              <a:t>•</a:t>
            </a:r>
            <a:r>
              <a:rPr lang="en-US" sz="2800"/>
              <a:t> Ràng buộc thay đổi:</a:t>
            </a:r>
          </a:p>
          <a:p>
            <a:pPr marL="685800" lvl="1" indent="-50800">
              <a:spcBef>
                <a:spcPts val="600"/>
              </a:spcBef>
              <a:spcAft>
                <a:spcPts val="600"/>
              </a:spcAft>
              <a:buSzPts val="2800"/>
              <a:buNone/>
            </a:pPr>
            <a:r>
              <a:rPr lang="vi-VN"/>
              <a:t>•</a:t>
            </a:r>
            <a:r>
              <a:rPr lang="en-US"/>
              <a:t> Không có chu trình con: y[i] – y[j] + (2n+1) * x[i][j] &lt;= 2n (đảm bảo trong trường hợp x[i][j] = 1 thì y[j] &gt; y[i])</a:t>
            </a:r>
          </a:p>
          <a:p>
            <a:pPr marL="685800" lvl="1" indent="-50800">
              <a:spcBef>
                <a:spcPts val="600"/>
              </a:spcBef>
              <a:spcAft>
                <a:spcPts val="600"/>
              </a:spcAft>
              <a:buSzPts val="2800"/>
              <a:buNone/>
            </a:pPr>
            <a:r>
              <a:rPr lang="vi-VN"/>
              <a:t>•</a:t>
            </a:r>
            <a:r>
              <a:rPr lang="en-US"/>
              <a:t> Đón trước trả sau: y[i] &gt;= y[i-n] + 1</a:t>
            </a:r>
          </a:p>
          <a:p>
            <a:pPr marL="685800" lvl="1" indent="-50800">
              <a:spcBef>
                <a:spcPts val="600"/>
              </a:spcBef>
              <a:spcAft>
                <a:spcPts val="600"/>
              </a:spcAft>
              <a:buSzPts val="2800"/>
              <a:buNone/>
            </a:pPr>
            <a:r>
              <a:rPr lang="vi-VN"/>
              <a:t>•</a:t>
            </a:r>
            <a:r>
              <a:rPr lang="en-US"/>
              <a:t> Số hành khách tối đa:</a:t>
            </a:r>
          </a:p>
          <a:p>
            <a:pPr marL="1143000" lvl="2" indent="-50800">
              <a:spcBef>
                <a:spcPts val="600"/>
              </a:spcBef>
              <a:spcAft>
                <a:spcPts val="600"/>
              </a:spcAft>
              <a:buSzPts val="2800"/>
              <a:buNone/>
            </a:pPr>
            <a:r>
              <a:rPr lang="vi-VN"/>
              <a:t>•</a:t>
            </a:r>
            <a:r>
              <a:rPr lang="en-US"/>
              <a:t> Đón khách: {j &lt;= n; p[j] – p[i] &gt;= 1 – (k+1) * (1 – x[i][j]); p[j] – p[i] &lt;= 1 + (k-1) * (1 – x[i][j])}</a:t>
            </a:r>
          </a:p>
          <a:p>
            <a:pPr marL="1143000" lvl="2" indent="-50800">
              <a:spcBef>
                <a:spcPts val="600"/>
              </a:spcBef>
              <a:spcAft>
                <a:spcPts val="600"/>
              </a:spcAft>
              <a:buSzPts val="2800"/>
              <a:buNone/>
            </a:pPr>
            <a:r>
              <a:rPr lang="vi-VN"/>
              <a:t>•</a:t>
            </a:r>
            <a:r>
              <a:rPr lang="en-US"/>
              <a:t> Trả khách: {j &gt; n; p[i] – p[j] &gt;= 1 – (k+1) * (1 – x[i][j]); p[i] – p[j] &lt;= 1 + (k-1) * (1 – x[i][j])}</a:t>
            </a:r>
          </a:p>
        </p:txBody>
      </p:sp>
    </p:spTree>
    <p:extLst>
      <p:ext uri="{BB962C8B-B14F-4D97-AF65-F5344CB8AC3E}">
        <p14:creationId xmlns:p14="http://schemas.microsoft.com/office/powerpoint/2010/main" val="2470561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15</a:t>
            </a:fld>
            <a:endParaRPr/>
          </a:p>
        </p:txBody>
      </p:sp>
      <p:sp>
        <p:nvSpPr>
          <p:cNvPr id="122" name="Google Shape;122;p2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Giải thuật tham lam</a:t>
            </a:r>
            <a:endParaRPr>
              <a:latin typeface="Arial"/>
              <a:ea typeface="Arial"/>
              <a:cs typeface="Arial"/>
              <a:sym typeface="Arial"/>
            </a:endParaRPr>
          </a:p>
        </p:txBody>
      </p:sp>
      <p:sp>
        <p:nvSpPr>
          <p:cNvPr id="123" name="Google Shape;123;p21"/>
          <p:cNvSpPr txBox="1">
            <a:spLocks noGrp="1"/>
          </p:cNvSpPr>
          <p:nvPr>
            <p:ph type="body" idx="1"/>
          </p:nvPr>
        </p:nvSpPr>
        <p:spPr>
          <a:xfrm>
            <a:off x="234950" y="963168"/>
            <a:ext cx="8674200" cy="51327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600"/>
              </a:spcBef>
              <a:spcAft>
                <a:spcPts val="600"/>
              </a:spcAft>
              <a:buClr>
                <a:schemeClr val="dk1"/>
              </a:buClr>
              <a:buSzPts val="2800"/>
              <a:buNone/>
            </a:pPr>
            <a:r>
              <a:rPr lang="vi-VN" sz="2800"/>
              <a:t>•</a:t>
            </a:r>
            <a:r>
              <a:rPr lang="en-US" sz="2800"/>
              <a:t> Tổ chức dữ liệu:</a:t>
            </a:r>
          </a:p>
          <a:p>
            <a:pPr marL="685800" lvl="1" indent="-50800">
              <a:spcBef>
                <a:spcPts val="600"/>
              </a:spcBef>
              <a:spcAft>
                <a:spcPts val="600"/>
              </a:spcAft>
              <a:buSzPts val="2800"/>
              <a:buNone/>
            </a:pPr>
            <a:r>
              <a:rPr lang="vi-VN"/>
              <a:t>•</a:t>
            </a:r>
            <a:r>
              <a:rPr lang="en-US"/>
              <a:t> Biến quyết định</a:t>
            </a:r>
          </a:p>
          <a:p>
            <a:pPr marL="1143000" lvl="2" indent="-50800">
              <a:spcBef>
                <a:spcPts val="600"/>
              </a:spcBef>
              <a:spcAft>
                <a:spcPts val="600"/>
              </a:spcAft>
              <a:buSzPts val="2800"/>
              <a:buNone/>
            </a:pPr>
            <a:r>
              <a:rPr lang="vi-VN"/>
              <a:t>•</a:t>
            </a:r>
            <a:r>
              <a:rPr lang="en-US"/>
              <a:t> solution là mảng các điểm ghé thăm. Khởi tạo solution[0] = 0 (xuất phát tại điểm 0)</a:t>
            </a:r>
          </a:p>
          <a:p>
            <a:pPr marL="1143000" lvl="2" indent="-50800">
              <a:spcBef>
                <a:spcPts val="600"/>
              </a:spcBef>
              <a:spcAft>
                <a:spcPts val="600"/>
              </a:spcAft>
              <a:buSzPts val="2800"/>
              <a:buNone/>
            </a:pPr>
            <a:r>
              <a:rPr lang="vi-VN"/>
              <a:t>•</a:t>
            </a:r>
            <a:r>
              <a:rPr lang="en-US"/>
              <a:t> distance: tổng chi phí di chuyển</a:t>
            </a:r>
          </a:p>
          <a:p>
            <a:pPr marL="1143000" lvl="2" indent="-50800">
              <a:spcBef>
                <a:spcPts val="600"/>
              </a:spcBef>
              <a:spcAft>
                <a:spcPts val="600"/>
              </a:spcAft>
              <a:buSzPts val="2800"/>
              <a:buNone/>
            </a:pPr>
            <a:r>
              <a:rPr lang="vi-VN"/>
              <a:t>•</a:t>
            </a:r>
            <a:r>
              <a:rPr lang="en-US"/>
              <a:t> visited là mảng bool các điểm đã ghé thăm. Khởi tạo visited[0] = True (xuất phát tại điểm 0). Các phần tử còn lại trong mảng khởi tạo giá trị False</a:t>
            </a:r>
          </a:p>
        </p:txBody>
      </p:sp>
    </p:spTree>
    <p:extLst>
      <p:ext uri="{BB962C8B-B14F-4D97-AF65-F5344CB8AC3E}">
        <p14:creationId xmlns:p14="http://schemas.microsoft.com/office/powerpoint/2010/main" val="4199282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16</a:t>
            </a:fld>
            <a:endParaRPr/>
          </a:p>
        </p:txBody>
      </p:sp>
      <p:sp>
        <p:nvSpPr>
          <p:cNvPr id="122" name="Google Shape;122;p2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Giải thuật tham lam</a:t>
            </a:r>
            <a:endParaRPr>
              <a:latin typeface="Arial"/>
              <a:ea typeface="Arial"/>
              <a:cs typeface="Arial"/>
              <a:sym typeface="Arial"/>
            </a:endParaRPr>
          </a:p>
        </p:txBody>
      </p:sp>
      <p:sp>
        <p:nvSpPr>
          <p:cNvPr id="123" name="Google Shape;123;p21"/>
          <p:cNvSpPr txBox="1">
            <a:spLocks noGrp="1"/>
          </p:cNvSpPr>
          <p:nvPr>
            <p:ph type="body" idx="1"/>
          </p:nvPr>
        </p:nvSpPr>
        <p:spPr>
          <a:xfrm>
            <a:off x="234950" y="963168"/>
            <a:ext cx="8674200" cy="51327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600"/>
              </a:spcBef>
              <a:spcAft>
                <a:spcPts val="600"/>
              </a:spcAft>
              <a:buClr>
                <a:schemeClr val="dk1"/>
              </a:buClr>
              <a:buSzPts val="2800"/>
              <a:buNone/>
            </a:pPr>
            <a:r>
              <a:rPr lang="vi-VN" sz="2800"/>
              <a:t>•</a:t>
            </a:r>
            <a:r>
              <a:rPr lang="en-US" sz="2800"/>
              <a:t> Tổ chức dữ liệu:</a:t>
            </a:r>
          </a:p>
          <a:p>
            <a:pPr marL="685800" lvl="1" indent="-50800">
              <a:spcBef>
                <a:spcPts val="600"/>
              </a:spcBef>
              <a:spcAft>
                <a:spcPts val="600"/>
              </a:spcAft>
              <a:buSzPts val="2800"/>
              <a:buNone/>
            </a:pPr>
            <a:r>
              <a:rPr lang="vi-VN"/>
              <a:t>•</a:t>
            </a:r>
            <a:r>
              <a:rPr lang="en-US"/>
              <a:t> Hàm kiểm tra tính hợp lệ của điểm đến</a:t>
            </a:r>
          </a:p>
          <a:p>
            <a:pPr marL="1143000" lvl="2" indent="-50800">
              <a:spcBef>
                <a:spcPts val="600"/>
              </a:spcBef>
              <a:spcAft>
                <a:spcPts val="600"/>
              </a:spcAft>
              <a:buSzPts val="2800"/>
              <a:buNone/>
            </a:pPr>
            <a:r>
              <a:rPr lang="vi-VN"/>
              <a:t>•</a:t>
            </a:r>
            <a:r>
              <a:rPr lang="en-US"/>
              <a:t> Kiểm tra đã đến/chưa đến điểm xét</a:t>
            </a:r>
          </a:p>
          <a:p>
            <a:pPr marL="1143000" lvl="2" indent="-50800">
              <a:spcBef>
                <a:spcPts val="600"/>
              </a:spcBef>
              <a:spcAft>
                <a:spcPts val="600"/>
              </a:spcAft>
              <a:buSzPts val="2800"/>
              <a:buNone/>
            </a:pPr>
            <a:r>
              <a:rPr lang="vi-VN"/>
              <a:t>•</a:t>
            </a:r>
            <a:r>
              <a:rPr lang="en-US"/>
              <a:t> Thêm điểm xét vào bản ghi tạm của solution</a:t>
            </a:r>
          </a:p>
          <a:p>
            <a:pPr marL="1143000" lvl="2" indent="-50800">
              <a:spcBef>
                <a:spcPts val="600"/>
              </a:spcBef>
              <a:spcAft>
                <a:spcPts val="600"/>
              </a:spcAft>
              <a:buSzPts val="2800"/>
              <a:buNone/>
            </a:pPr>
            <a:r>
              <a:rPr lang="vi-VN"/>
              <a:t>•</a:t>
            </a:r>
            <a:r>
              <a:rPr lang="en-US"/>
              <a:t> Kiểm tra lộ trình mới có đáp ứng các ràng buộc: số lượng người tối đa trên xe, đón trước trả sau</a:t>
            </a:r>
          </a:p>
        </p:txBody>
      </p:sp>
    </p:spTree>
    <p:extLst>
      <p:ext uri="{BB962C8B-B14F-4D97-AF65-F5344CB8AC3E}">
        <p14:creationId xmlns:p14="http://schemas.microsoft.com/office/powerpoint/2010/main" val="2535450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17</a:t>
            </a:fld>
            <a:endParaRPr/>
          </a:p>
        </p:txBody>
      </p:sp>
      <p:sp>
        <p:nvSpPr>
          <p:cNvPr id="122" name="Google Shape;122;p2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Giải thuật tham lam</a:t>
            </a:r>
            <a:endParaRPr>
              <a:latin typeface="Arial"/>
              <a:ea typeface="Arial"/>
              <a:cs typeface="Arial"/>
              <a:sym typeface="Arial"/>
            </a:endParaRPr>
          </a:p>
        </p:txBody>
      </p:sp>
      <p:sp>
        <p:nvSpPr>
          <p:cNvPr id="123" name="Google Shape;123;p21"/>
          <p:cNvSpPr txBox="1">
            <a:spLocks noGrp="1"/>
          </p:cNvSpPr>
          <p:nvPr>
            <p:ph type="body" idx="1"/>
          </p:nvPr>
        </p:nvSpPr>
        <p:spPr>
          <a:xfrm>
            <a:off x="234950" y="963168"/>
            <a:ext cx="8674200" cy="51327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600"/>
              </a:spcBef>
              <a:spcAft>
                <a:spcPts val="600"/>
              </a:spcAft>
              <a:buClr>
                <a:schemeClr val="dk1"/>
              </a:buClr>
              <a:buSzPts val="2800"/>
              <a:buNone/>
            </a:pPr>
            <a:r>
              <a:rPr lang="vi-VN" sz="2800"/>
              <a:t>•</a:t>
            </a:r>
            <a:r>
              <a:rPr lang="en-US" sz="2800"/>
              <a:t> </a:t>
            </a:r>
            <a:r>
              <a:rPr lang="en-US"/>
              <a:t>Xây dựng giải thuật</a:t>
            </a:r>
            <a:r>
              <a:rPr lang="en-US" sz="2800"/>
              <a:t>:</a:t>
            </a:r>
          </a:p>
          <a:p>
            <a:pPr marL="685800" lvl="1" indent="-50800">
              <a:spcBef>
                <a:spcPts val="600"/>
              </a:spcBef>
              <a:spcAft>
                <a:spcPts val="600"/>
              </a:spcAft>
              <a:buSzPts val="2800"/>
              <a:buNone/>
            </a:pPr>
            <a:r>
              <a:rPr lang="vi-VN"/>
              <a:t>•</a:t>
            </a:r>
            <a:r>
              <a:rPr lang="en-US"/>
              <a:t> Tính toán khoảng cách từ điểm cuối của lộ trình tới tất cả các điểm hợp lệ còn lại</a:t>
            </a:r>
          </a:p>
          <a:p>
            <a:pPr marL="685800" lvl="1" indent="-50800">
              <a:spcBef>
                <a:spcPts val="600"/>
              </a:spcBef>
              <a:spcAft>
                <a:spcPts val="600"/>
              </a:spcAft>
              <a:buSzPts val="2800"/>
              <a:buNone/>
            </a:pPr>
            <a:r>
              <a:rPr lang="vi-VN" sz="2400"/>
              <a:t>•</a:t>
            </a:r>
            <a:r>
              <a:rPr lang="en-US" sz="2400"/>
              <a:t> Th</a:t>
            </a:r>
            <a:r>
              <a:rPr lang="en-US"/>
              <a:t>êm điểm có khoảng cách nhỏ nhất vào cuối lộ trình</a:t>
            </a:r>
          </a:p>
          <a:p>
            <a:pPr marL="685800" lvl="1" indent="-50800">
              <a:spcBef>
                <a:spcPts val="600"/>
              </a:spcBef>
              <a:spcAft>
                <a:spcPts val="600"/>
              </a:spcAft>
              <a:buSzPts val="2800"/>
              <a:buNone/>
            </a:pPr>
            <a:r>
              <a:rPr lang="vi-VN" sz="2400"/>
              <a:t>•</a:t>
            </a:r>
            <a:r>
              <a:rPr lang="en-US" sz="2400"/>
              <a:t> C</a:t>
            </a:r>
            <a:r>
              <a:rPr lang="en-US"/>
              <a:t>ập nhật trạng thái đã thăm, cập nhật chi phí lộ trình</a:t>
            </a:r>
          </a:p>
        </p:txBody>
      </p:sp>
    </p:spTree>
    <p:extLst>
      <p:ext uri="{BB962C8B-B14F-4D97-AF65-F5344CB8AC3E}">
        <p14:creationId xmlns:p14="http://schemas.microsoft.com/office/powerpoint/2010/main" val="4130251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18</a:t>
            </a:fld>
            <a:endParaRPr/>
          </a:p>
        </p:txBody>
      </p:sp>
      <p:sp>
        <p:nvSpPr>
          <p:cNvPr id="122" name="Google Shape;122;p2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Giải thuật tối ưu xác suất</a:t>
            </a:r>
            <a:endParaRPr>
              <a:latin typeface="Arial"/>
              <a:ea typeface="Arial"/>
              <a:cs typeface="Arial"/>
              <a:sym typeface="Arial"/>
            </a:endParaRPr>
          </a:p>
        </p:txBody>
      </p:sp>
      <p:sp>
        <p:nvSpPr>
          <p:cNvPr id="123" name="Google Shape;123;p21"/>
          <p:cNvSpPr txBox="1">
            <a:spLocks noGrp="1"/>
          </p:cNvSpPr>
          <p:nvPr>
            <p:ph type="body" idx="1"/>
          </p:nvPr>
        </p:nvSpPr>
        <p:spPr>
          <a:xfrm>
            <a:off x="234950" y="963168"/>
            <a:ext cx="8674200" cy="5280316"/>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600"/>
              </a:spcBef>
              <a:spcAft>
                <a:spcPts val="600"/>
              </a:spcAft>
              <a:buClr>
                <a:schemeClr val="dk1"/>
              </a:buClr>
              <a:buSzPts val="2800"/>
              <a:buNone/>
            </a:pPr>
            <a:r>
              <a:rPr lang="vi-VN" sz="2800"/>
              <a:t>•</a:t>
            </a:r>
            <a:r>
              <a:rPr lang="en-US" sz="2800"/>
              <a:t> </a:t>
            </a:r>
            <a:r>
              <a:rPr lang="en-US"/>
              <a:t>Tổ chức dữ liệu: khởi tạo biến quyết định và hàm kiểm tra tính hợp lệ như giải thuật tham lam</a:t>
            </a:r>
          </a:p>
          <a:p>
            <a:pPr marL="228600" lvl="0" indent="-50800" algn="l" rtl="0">
              <a:lnSpc>
                <a:spcPct val="90000"/>
              </a:lnSpc>
              <a:spcBef>
                <a:spcPts val="600"/>
              </a:spcBef>
              <a:spcAft>
                <a:spcPts val="600"/>
              </a:spcAft>
              <a:buClr>
                <a:schemeClr val="dk1"/>
              </a:buClr>
              <a:buSzPts val="2800"/>
              <a:buNone/>
            </a:pPr>
            <a:r>
              <a:rPr lang="vi-VN" sz="2800"/>
              <a:t>•</a:t>
            </a:r>
            <a:r>
              <a:rPr lang="en-US" sz="2800"/>
              <a:t> Xây dựng giải thuật:</a:t>
            </a:r>
          </a:p>
          <a:p>
            <a:pPr marL="685800" lvl="1" indent="-50800">
              <a:spcBef>
                <a:spcPts val="600"/>
              </a:spcBef>
              <a:spcAft>
                <a:spcPts val="600"/>
              </a:spcAft>
              <a:buSzPts val="2800"/>
              <a:buNone/>
            </a:pPr>
            <a:r>
              <a:rPr lang="vi-VN"/>
              <a:t>•</a:t>
            </a:r>
            <a:r>
              <a:rPr lang="en-US"/>
              <a:t> Xây dựng hàm weight để xác định trọng số cho xác suất lựa chọn điểm đến tiếp theo</a:t>
            </a:r>
          </a:p>
          <a:p>
            <a:pPr marL="685800" lvl="1" indent="-50800">
              <a:spcBef>
                <a:spcPts val="600"/>
              </a:spcBef>
              <a:spcAft>
                <a:spcPts val="600"/>
              </a:spcAft>
              <a:buSzPts val="2800"/>
              <a:buNone/>
            </a:pPr>
            <a:r>
              <a:rPr lang="vi-VN" sz="2400"/>
              <a:t>•</a:t>
            </a:r>
            <a:r>
              <a:rPr lang="en-US" sz="2400"/>
              <a:t> X</a:t>
            </a:r>
            <a:r>
              <a:rPr lang="en-US"/>
              <a:t>ây dựng hàm solve bao gồm các bước:</a:t>
            </a:r>
          </a:p>
          <a:p>
            <a:pPr marL="1143000" lvl="2" indent="-50800">
              <a:spcBef>
                <a:spcPts val="600"/>
              </a:spcBef>
              <a:spcAft>
                <a:spcPts val="600"/>
              </a:spcAft>
              <a:buSzPts val="2800"/>
              <a:buNone/>
            </a:pPr>
            <a:r>
              <a:rPr lang="vi-VN"/>
              <a:t>•</a:t>
            </a:r>
            <a:r>
              <a:rPr lang="en-US"/>
              <a:t> Tính toán các điểm hợp lệ từ điểm hiện tại</a:t>
            </a:r>
          </a:p>
          <a:p>
            <a:pPr marL="1143000" lvl="2" indent="-50800">
              <a:spcBef>
                <a:spcPts val="600"/>
              </a:spcBef>
              <a:spcAft>
                <a:spcPts val="600"/>
              </a:spcAft>
              <a:buSzPts val="2800"/>
              <a:buNone/>
            </a:pPr>
            <a:r>
              <a:rPr lang="vi-VN" sz="2000"/>
              <a:t>•</a:t>
            </a:r>
            <a:r>
              <a:rPr lang="en-US" sz="2000"/>
              <a:t> T</a:t>
            </a:r>
            <a:r>
              <a:rPr lang="en-US"/>
              <a:t>ính trọng số cho các điểm dựa trên khoảng cách và xác suất lựa chọn</a:t>
            </a:r>
          </a:p>
          <a:p>
            <a:pPr marL="1143000" lvl="2" indent="-50800">
              <a:spcBef>
                <a:spcPts val="600"/>
              </a:spcBef>
              <a:spcAft>
                <a:spcPts val="600"/>
              </a:spcAft>
              <a:buSzPts val="2800"/>
              <a:buNone/>
            </a:pPr>
            <a:r>
              <a:rPr lang="vi-VN" sz="2000"/>
              <a:t>•</a:t>
            </a:r>
            <a:r>
              <a:rPr lang="en-US" sz="2000"/>
              <a:t> Ch</a:t>
            </a:r>
            <a:r>
              <a:rPr lang="en-US"/>
              <a:t>ọn điểm tiếp theo, cập nhật lộ trình, trạng thái các điểm đã thăm, chi phí hiện tại</a:t>
            </a:r>
          </a:p>
          <a:p>
            <a:pPr marL="685800" lvl="1" indent="-50800">
              <a:spcBef>
                <a:spcPts val="600"/>
              </a:spcBef>
              <a:spcAft>
                <a:spcPts val="600"/>
              </a:spcAft>
              <a:buSzPts val="2800"/>
              <a:buNone/>
            </a:pPr>
            <a:r>
              <a:rPr lang="vi-VN"/>
              <a:t>•</a:t>
            </a:r>
            <a:r>
              <a:rPr lang="en-US"/>
              <a:t> Chạy hàm solve nhiều lần để tìm giải pháp tốt nhất</a:t>
            </a:r>
          </a:p>
        </p:txBody>
      </p:sp>
    </p:spTree>
    <p:extLst>
      <p:ext uri="{BB962C8B-B14F-4D97-AF65-F5344CB8AC3E}">
        <p14:creationId xmlns:p14="http://schemas.microsoft.com/office/powerpoint/2010/main" val="107364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19</a:t>
            </a:fld>
            <a:endParaRPr/>
          </a:p>
        </p:txBody>
      </p:sp>
      <p:sp>
        <p:nvSpPr>
          <p:cNvPr id="122" name="Google Shape;122;p2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Thuật toán di truyền</a:t>
            </a:r>
            <a:endParaRPr>
              <a:latin typeface="Arial"/>
              <a:ea typeface="Arial"/>
              <a:cs typeface="Arial"/>
              <a:sym typeface="Arial"/>
            </a:endParaRPr>
          </a:p>
        </p:txBody>
      </p:sp>
      <p:sp>
        <p:nvSpPr>
          <p:cNvPr id="123" name="Google Shape;123;p21"/>
          <p:cNvSpPr txBox="1">
            <a:spLocks noGrp="1"/>
          </p:cNvSpPr>
          <p:nvPr>
            <p:ph type="body" idx="1"/>
          </p:nvPr>
        </p:nvSpPr>
        <p:spPr>
          <a:xfrm>
            <a:off x="234950" y="963168"/>
            <a:ext cx="8674200" cy="5280316"/>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600"/>
              </a:spcBef>
              <a:spcAft>
                <a:spcPts val="600"/>
              </a:spcAft>
              <a:buClr>
                <a:schemeClr val="dk1"/>
              </a:buClr>
              <a:buSzPts val="2800"/>
              <a:buNone/>
            </a:pPr>
            <a:r>
              <a:rPr lang="vi-VN" sz="2800"/>
              <a:t>•</a:t>
            </a:r>
            <a:r>
              <a:rPr lang="en-US" sz="2800"/>
              <a:t> </a:t>
            </a:r>
            <a:r>
              <a:rPr lang="en-US"/>
              <a:t>Tổ chức dữ liệu:</a:t>
            </a:r>
          </a:p>
          <a:p>
            <a:pPr marL="685800" lvl="1" indent="-50800">
              <a:spcBef>
                <a:spcPts val="600"/>
              </a:spcBef>
              <a:spcAft>
                <a:spcPts val="600"/>
              </a:spcAft>
              <a:buSzPts val="2800"/>
              <a:buNone/>
            </a:pPr>
            <a:r>
              <a:rPr lang="vi-VN"/>
              <a:t>•</a:t>
            </a:r>
            <a:r>
              <a:rPr lang="en-US"/>
              <a:t> Hàm totalDistance tính tổng khoảng cách giữa 2 điểm liên tiếp nhau trên một lộ trình, sau đó cộng thêm khoảng cách từ điểm 0 đến điểm đầu tiên của lộ trình và khoảng cách từ điểm cuối của lộ trình về 0</a:t>
            </a:r>
          </a:p>
          <a:p>
            <a:pPr marL="685800" lvl="1" indent="-50800">
              <a:spcBef>
                <a:spcPts val="600"/>
              </a:spcBef>
              <a:spcAft>
                <a:spcPts val="600"/>
              </a:spcAft>
              <a:buSzPts val="2800"/>
              <a:buNone/>
            </a:pPr>
            <a:r>
              <a:rPr lang="vi-VN" sz="2400"/>
              <a:t>•</a:t>
            </a:r>
            <a:r>
              <a:rPr lang="en-US" sz="2400"/>
              <a:t> Hàm </a:t>
            </a:r>
            <a:r>
              <a:rPr lang="vi-VN"/>
              <a:t>nOfBlindingConstrains</a:t>
            </a:r>
            <a:r>
              <a:rPr lang="en-US"/>
              <a:t> có chức năng đếm số vi phạm ràng buộc. Hàm này biểu diễn tổng số lần vi phạm ràng buộc số lượng khách tối đa trên xe và số người trên xe không được trả về</a:t>
            </a:r>
          </a:p>
          <a:p>
            <a:pPr marL="685800" lvl="1" indent="-50800">
              <a:spcBef>
                <a:spcPts val="600"/>
              </a:spcBef>
              <a:spcAft>
                <a:spcPts val="600"/>
              </a:spcAft>
              <a:buSzPts val="2800"/>
              <a:buNone/>
            </a:pPr>
            <a:r>
              <a:rPr lang="vi-VN" sz="2400"/>
              <a:t>•</a:t>
            </a:r>
            <a:r>
              <a:rPr lang="en-US" sz="2400"/>
              <a:t> Hàm fitness tính toán chi phí lộ trình bằng cách sử dụng tổng khoảng cách của lộ trình kết hợp với một phần phạt dựa trên số lần vi phạm rang buộc</a:t>
            </a:r>
            <a:endParaRPr lang="en-US"/>
          </a:p>
        </p:txBody>
      </p:sp>
    </p:spTree>
    <p:extLst>
      <p:ext uri="{BB962C8B-B14F-4D97-AF65-F5344CB8AC3E}">
        <p14:creationId xmlns:p14="http://schemas.microsoft.com/office/powerpoint/2010/main" val="4267595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7"/>
          <p:cNvPicPr preferRelativeResize="0"/>
          <p:nvPr/>
        </p:nvPicPr>
        <p:blipFill rotWithShape="1">
          <a:blip r:embed="rId3">
            <a:alphaModFix/>
          </a:blip>
          <a:srcRect/>
          <a:stretch/>
        </p:blipFill>
        <p:spPr>
          <a:xfrm>
            <a:off x="413012" y="398419"/>
            <a:ext cx="2037225" cy="611594"/>
          </a:xfrm>
          <a:prstGeom prst="rect">
            <a:avLst/>
          </a:prstGeom>
          <a:noFill/>
          <a:ln>
            <a:noFill/>
          </a:ln>
        </p:spPr>
      </p:pic>
      <p:sp>
        <p:nvSpPr>
          <p:cNvPr id="90" name="Google Shape;90;p17"/>
          <p:cNvSpPr txBox="1"/>
          <p:nvPr/>
        </p:nvSpPr>
        <p:spPr>
          <a:xfrm>
            <a:off x="413012" y="1892746"/>
            <a:ext cx="7342500" cy="153625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5400"/>
              <a:buFont typeface="Lato"/>
              <a:buNone/>
            </a:pPr>
            <a:r>
              <a:rPr lang="vi" sz="5400" b="1">
                <a:solidFill>
                  <a:srgbClr val="C00000"/>
                </a:solidFill>
              </a:rPr>
              <a:t>Báo cáo bài tập lớn</a:t>
            </a:r>
            <a:endParaRPr lang="en-US" sz="5400" b="1">
              <a:solidFill>
                <a:srgbClr val="C00000"/>
              </a:solidFill>
            </a:endParaRPr>
          </a:p>
          <a:p>
            <a:pPr marL="0" marR="0" lvl="0" indent="0" algn="l" rtl="0">
              <a:spcBef>
                <a:spcPts val="0"/>
              </a:spcBef>
              <a:spcAft>
                <a:spcPts val="0"/>
              </a:spcAft>
              <a:buClr>
                <a:srgbClr val="C00000"/>
              </a:buClr>
              <a:buSzPts val="5400"/>
              <a:buFont typeface="Lato"/>
              <a:buNone/>
            </a:pPr>
            <a:r>
              <a:rPr lang="en-US" sz="3400" b="1">
                <a:solidFill>
                  <a:srgbClr val="C00000"/>
                </a:solidFill>
              </a:rPr>
              <a:t>Học phần: Tối ưu lập kế hoạch</a:t>
            </a:r>
            <a:endParaRPr sz="3400" b="1">
              <a:solidFill>
                <a:srgbClr val="C00000"/>
              </a:solidFill>
            </a:endParaRPr>
          </a:p>
        </p:txBody>
      </p:sp>
      <p:sp>
        <p:nvSpPr>
          <p:cNvPr id="91" name="Google Shape;91;p17"/>
          <p:cNvSpPr txBox="1"/>
          <p:nvPr/>
        </p:nvSpPr>
        <p:spPr>
          <a:xfrm>
            <a:off x="413012" y="3329878"/>
            <a:ext cx="7342500" cy="27691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2800"/>
              <a:buFont typeface="Lato"/>
              <a:buNone/>
            </a:pPr>
            <a:r>
              <a:rPr lang="vi" sz="2800">
                <a:solidFill>
                  <a:srgbClr val="C00000"/>
                </a:solidFill>
              </a:rPr>
              <a:t>Chủ đề 7: CBUS</a:t>
            </a:r>
            <a:endParaRPr/>
          </a:p>
          <a:p>
            <a:pPr marL="0" marR="0" lvl="0" indent="0" algn="l" rtl="0">
              <a:lnSpc>
                <a:spcPct val="90000"/>
              </a:lnSpc>
              <a:spcBef>
                <a:spcPts val="0"/>
              </a:spcBef>
              <a:spcAft>
                <a:spcPts val="0"/>
              </a:spcAft>
              <a:buClr>
                <a:srgbClr val="C00000"/>
              </a:buClr>
              <a:buSzPts val="2800"/>
              <a:buFont typeface="Lato"/>
              <a:buNone/>
            </a:pPr>
            <a:r>
              <a:rPr lang="vi" sz="2800">
                <a:solidFill>
                  <a:srgbClr val="C00000"/>
                </a:solidFill>
              </a:rPr>
              <a:t>Nhóm 5</a:t>
            </a:r>
            <a:endParaRPr lang="en-US" sz="2800">
              <a:solidFill>
                <a:srgbClr val="C00000"/>
              </a:solidFill>
            </a:endParaRPr>
          </a:p>
          <a:p>
            <a:pPr marL="0" marR="0" lvl="0" indent="0" algn="l" rtl="0">
              <a:spcBef>
                <a:spcPts val="1200"/>
              </a:spcBef>
              <a:spcAft>
                <a:spcPts val="0"/>
              </a:spcAft>
              <a:buClr>
                <a:srgbClr val="C00000"/>
              </a:buClr>
              <a:buSzPts val="2800"/>
              <a:buFont typeface="Lato"/>
              <a:buNone/>
            </a:pPr>
            <a:r>
              <a:rPr lang="en-US" sz="2400">
                <a:solidFill>
                  <a:srgbClr val="C00000"/>
                </a:solidFill>
              </a:rPr>
              <a:t>Đào Thành Mạnh – 20211014</a:t>
            </a:r>
          </a:p>
          <a:p>
            <a:pPr marL="0" marR="0" lvl="0" indent="0" algn="l" rtl="0">
              <a:lnSpc>
                <a:spcPct val="90000"/>
              </a:lnSpc>
              <a:spcBef>
                <a:spcPts val="0"/>
              </a:spcBef>
              <a:spcAft>
                <a:spcPts val="0"/>
              </a:spcAft>
              <a:buClr>
                <a:srgbClr val="C00000"/>
              </a:buClr>
              <a:buSzPts val="2800"/>
              <a:buFont typeface="Lato"/>
              <a:buNone/>
            </a:pPr>
            <a:r>
              <a:rPr lang="en-US" sz="2400">
                <a:solidFill>
                  <a:srgbClr val="C00000"/>
                </a:solidFill>
              </a:rPr>
              <a:t>Nguyễn Tiến Hoàng – 20210379</a:t>
            </a:r>
          </a:p>
          <a:p>
            <a:pPr marL="0" marR="0" lvl="0" indent="0" algn="l" rtl="0">
              <a:lnSpc>
                <a:spcPct val="90000"/>
              </a:lnSpc>
              <a:spcBef>
                <a:spcPts val="0"/>
              </a:spcBef>
              <a:spcAft>
                <a:spcPts val="0"/>
              </a:spcAft>
              <a:buClr>
                <a:srgbClr val="C00000"/>
              </a:buClr>
              <a:buSzPts val="2800"/>
              <a:buFont typeface="Lato"/>
              <a:buNone/>
            </a:pPr>
            <a:r>
              <a:rPr lang="en-US" sz="2400">
                <a:solidFill>
                  <a:srgbClr val="C00000"/>
                </a:solidFill>
              </a:rPr>
              <a:t>Nguyễn Gia Khánh – 20204661</a:t>
            </a:r>
          </a:p>
          <a:p>
            <a:pPr marL="0" marR="0" lvl="0" indent="0" algn="l" rtl="0">
              <a:lnSpc>
                <a:spcPct val="90000"/>
              </a:lnSpc>
              <a:spcBef>
                <a:spcPts val="0"/>
              </a:spcBef>
              <a:spcAft>
                <a:spcPts val="0"/>
              </a:spcAft>
              <a:buClr>
                <a:srgbClr val="C00000"/>
              </a:buClr>
              <a:buSzPts val="2800"/>
              <a:buFont typeface="Lato"/>
              <a:buNone/>
            </a:pPr>
            <a:r>
              <a:rPr lang="en-US" sz="2400">
                <a:solidFill>
                  <a:srgbClr val="C00000"/>
                </a:solidFill>
              </a:rPr>
              <a:t>Mai Trung Hiếu - 20215369</a:t>
            </a:r>
            <a:endParaRPr sz="2400">
              <a:solidFill>
                <a:srgbClr val="C00000"/>
              </a:solidFill>
            </a:endParaRPr>
          </a:p>
          <a:p>
            <a:pPr marL="0" marR="0" lvl="0" indent="0" algn="l" rtl="0">
              <a:lnSpc>
                <a:spcPct val="90000"/>
              </a:lnSpc>
              <a:spcBef>
                <a:spcPts val="0"/>
              </a:spcBef>
              <a:spcAft>
                <a:spcPts val="0"/>
              </a:spcAft>
              <a:buClr>
                <a:srgbClr val="C00000"/>
              </a:buClr>
              <a:buSzPts val="2800"/>
              <a:buFont typeface="Lato"/>
              <a:buNone/>
            </a:pPr>
            <a:endParaRPr sz="2800" b="0" i="0" u="none" strike="noStrike" cap="none">
              <a:solidFill>
                <a:srgbClr val="C00000"/>
              </a:solidFill>
              <a:latin typeface="Lato"/>
              <a:ea typeface="Lato"/>
              <a:cs typeface="Lato"/>
              <a:sym typeface="Lato"/>
            </a:endParaRPr>
          </a:p>
          <a:p>
            <a:pPr marL="0" marR="0" lvl="0" indent="0" algn="l" rtl="0">
              <a:lnSpc>
                <a:spcPct val="90000"/>
              </a:lnSpc>
              <a:spcBef>
                <a:spcPts val="0"/>
              </a:spcBef>
              <a:spcAft>
                <a:spcPts val="0"/>
              </a:spcAft>
              <a:buClr>
                <a:srgbClr val="C00000"/>
              </a:buClr>
              <a:buSzPts val="2800"/>
              <a:buFont typeface="Lato"/>
              <a:buNone/>
            </a:pPr>
            <a:endParaRPr sz="2800" b="0" i="0" u="none" strike="noStrike" cap="none">
              <a:solidFill>
                <a:srgbClr val="C00000"/>
              </a:solidFill>
              <a:latin typeface="Lato"/>
              <a:ea typeface="Lato"/>
              <a:cs typeface="Lato"/>
              <a:sym typeface="Lato"/>
            </a:endParaRPr>
          </a:p>
          <a:p>
            <a:pPr marL="0" marR="0" lvl="0" indent="0" algn="l" rtl="0">
              <a:lnSpc>
                <a:spcPct val="90000"/>
              </a:lnSpc>
              <a:spcBef>
                <a:spcPts val="0"/>
              </a:spcBef>
              <a:spcAft>
                <a:spcPts val="0"/>
              </a:spcAft>
              <a:buClr>
                <a:srgbClr val="C00000"/>
              </a:buClr>
              <a:buSzPts val="2800"/>
              <a:buFont typeface="Lato"/>
              <a:buNone/>
            </a:pPr>
            <a:endParaRPr sz="2800" b="0" i="0" u="none" strike="noStrike" cap="none">
              <a:solidFill>
                <a:srgbClr val="C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20</a:t>
            </a:fld>
            <a:endParaRPr/>
          </a:p>
        </p:txBody>
      </p:sp>
      <p:sp>
        <p:nvSpPr>
          <p:cNvPr id="122" name="Google Shape;122;p2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Thuật toán di truyền</a:t>
            </a:r>
            <a:endParaRPr>
              <a:latin typeface="Arial"/>
              <a:ea typeface="Arial"/>
              <a:cs typeface="Arial"/>
              <a:sym typeface="Arial"/>
            </a:endParaRPr>
          </a:p>
        </p:txBody>
      </p:sp>
      <p:sp>
        <p:nvSpPr>
          <p:cNvPr id="123" name="Google Shape;123;p21"/>
          <p:cNvSpPr txBox="1">
            <a:spLocks noGrp="1"/>
          </p:cNvSpPr>
          <p:nvPr>
            <p:ph type="body" idx="1"/>
          </p:nvPr>
        </p:nvSpPr>
        <p:spPr>
          <a:xfrm>
            <a:off x="234950" y="963168"/>
            <a:ext cx="8674200" cy="5280316"/>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600"/>
              </a:spcBef>
              <a:spcAft>
                <a:spcPts val="600"/>
              </a:spcAft>
              <a:buClr>
                <a:schemeClr val="dk1"/>
              </a:buClr>
              <a:buSzPts val="2800"/>
              <a:buNone/>
            </a:pPr>
            <a:r>
              <a:rPr lang="vi-VN" sz="2800"/>
              <a:t>•</a:t>
            </a:r>
            <a:r>
              <a:rPr lang="en-US" sz="2800"/>
              <a:t> </a:t>
            </a:r>
            <a:r>
              <a:rPr lang="en-US"/>
              <a:t>Tổ chức dữ liệu:</a:t>
            </a:r>
          </a:p>
          <a:p>
            <a:pPr marL="685800" lvl="1" indent="-50800">
              <a:spcBef>
                <a:spcPts val="600"/>
              </a:spcBef>
              <a:spcAft>
                <a:spcPts val="600"/>
              </a:spcAft>
              <a:buSzPts val="2800"/>
              <a:buNone/>
            </a:pPr>
            <a:r>
              <a:rPr lang="vi-VN"/>
              <a:t>•</a:t>
            </a:r>
            <a:r>
              <a:rPr lang="en-US"/>
              <a:t> Hàm </a:t>
            </a:r>
            <a:r>
              <a:rPr lang="vi-VN"/>
              <a:t>initPopulation</a:t>
            </a:r>
            <a:r>
              <a:rPr lang="en-US"/>
              <a:t> là hàm khởi tạo quần thể ban đầu. Mỗi cá thể trong quần thể là một lộ trình được xáo trộn ngẫu nhiên từ các điểm</a:t>
            </a:r>
          </a:p>
          <a:p>
            <a:pPr marL="685800" lvl="1" indent="-50800">
              <a:spcBef>
                <a:spcPts val="600"/>
              </a:spcBef>
              <a:spcAft>
                <a:spcPts val="600"/>
              </a:spcAft>
              <a:buSzPts val="2800"/>
              <a:buNone/>
            </a:pPr>
            <a:r>
              <a:rPr lang="vi-VN"/>
              <a:t>•</a:t>
            </a:r>
            <a:r>
              <a:rPr lang="en-US"/>
              <a:t> Hàm </a:t>
            </a:r>
            <a:r>
              <a:rPr lang="vi-VN"/>
              <a:t>singlePointCrossover</a:t>
            </a:r>
            <a:r>
              <a:rPr lang="en-US"/>
              <a:t> thực hiện lai ghép giữa hai cá thể cha. Điểm phân đoạn được chọn ngẫu nhiên, các điểm từ mỗi cá thể được trộn lẫn với nhau để tạo hai cá thể con mới</a:t>
            </a:r>
          </a:p>
          <a:p>
            <a:pPr marL="685800" lvl="1" indent="-50800">
              <a:spcBef>
                <a:spcPts val="600"/>
              </a:spcBef>
              <a:spcAft>
                <a:spcPts val="600"/>
              </a:spcAft>
              <a:buSzPts val="2800"/>
              <a:buNone/>
            </a:pPr>
            <a:r>
              <a:rPr lang="vi-VN"/>
              <a:t>•</a:t>
            </a:r>
            <a:r>
              <a:rPr lang="en-US"/>
              <a:t> Hàm </a:t>
            </a:r>
            <a:r>
              <a:rPr lang="vi-VN"/>
              <a:t>multiPointCrossover</a:t>
            </a:r>
            <a:r>
              <a:rPr lang="en-US"/>
              <a:t> thực hiện lai ghép giữa hai cá thể cha. Hai điểm phân đoạn được chọn ngẫu nhiên, các điểm từ mỗi cá thể được trộn lẫn với nhau để tạo hai cá thể con mới</a:t>
            </a:r>
          </a:p>
          <a:p>
            <a:pPr marL="685800" lvl="1" indent="-50800">
              <a:spcBef>
                <a:spcPts val="600"/>
              </a:spcBef>
              <a:spcAft>
                <a:spcPts val="600"/>
              </a:spcAft>
              <a:buSzPts val="2800"/>
              <a:buNone/>
            </a:pPr>
            <a:endParaRPr lang="en-US"/>
          </a:p>
        </p:txBody>
      </p:sp>
    </p:spTree>
    <p:extLst>
      <p:ext uri="{BB962C8B-B14F-4D97-AF65-F5344CB8AC3E}">
        <p14:creationId xmlns:p14="http://schemas.microsoft.com/office/powerpoint/2010/main" val="3664309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21</a:t>
            </a:fld>
            <a:endParaRPr/>
          </a:p>
        </p:txBody>
      </p:sp>
      <p:sp>
        <p:nvSpPr>
          <p:cNvPr id="122" name="Google Shape;122;p2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Thuật toán di truyền</a:t>
            </a:r>
            <a:endParaRPr>
              <a:latin typeface="Arial"/>
              <a:ea typeface="Arial"/>
              <a:cs typeface="Arial"/>
              <a:sym typeface="Arial"/>
            </a:endParaRPr>
          </a:p>
        </p:txBody>
      </p:sp>
      <p:sp>
        <p:nvSpPr>
          <p:cNvPr id="123" name="Google Shape;123;p21"/>
          <p:cNvSpPr txBox="1">
            <a:spLocks noGrp="1"/>
          </p:cNvSpPr>
          <p:nvPr>
            <p:ph type="body" idx="1"/>
          </p:nvPr>
        </p:nvSpPr>
        <p:spPr>
          <a:xfrm>
            <a:off x="234950" y="963168"/>
            <a:ext cx="8674200" cy="5280316"/>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600"/>
              </a:spcBef>
              <a:spcAft>
                <a:spcPts val="600"/>
              </a:spcAft>
              <a:buClr>
                <a:schemeClr val="dk1"/>
              </a:buClr>
              <a:buSzPts val="2800"/>
              <a:buNone/>
            </a:pPr>
            <a:r>
              <a:rPr lang="vi-VN" sz="2800"/>
              <a:t>•</a:t>
            </a:r>
            <a:r>
              <a:rPr lang="en-US" sz="2800"/>
              <a:t> </a:t>
            </a:r>
            <a:r>
              <a:rPr lang="en-US"/>
              <a:t>Tổ chức dữ liệu:</a:t>
            </a:r>
          </a:p>
          <a:p>
            <a:pPr marL="685800" lvl="1" indent="-50800">
              <a:spcBef>
                <a:spcPts val="600"/>
              </a:spcBef>
              <a:spcAft>
                <a:spcPts val="600"/>
              </a:spcAft>
              <a:buSzPts val="2800"/>
              <a:buNone/>
            </a:pPr>
            <a:r>
              <a:rPr lang="vi-VN"/>
              <a:t>•</a:t>
            </a:r>
            <a:r>
              <a:rPr lang="en-US"/>
              <a:t> Hàm </a:t>
            </a:r>
            <a:r>
              <a:rPr lang="vi-VN"/>
              <a:t>chooseFather</a:t>
            </a:r>
            <a:r>
              <a:rPr lang="en-US"/>
              <a:t> chọn ngẫu nhiên một cá thể cha và tìm một cá thể có sự khác biệt lớn nhất (nếu có) để thực hiện lai ghép</a:t>
            </a:r>
          </a:p>
          <a:p>
            <a:pPr marL="685800" lvl="1" indent="-50800">
              <a:spcBef>
                <a:spcPts val="600"/>
              </a:spcBef>
              <a:spcAft>
                <a:spcPts val="600"/>
              </a:spcAft>
              <a:buSzPts val="2800"/>
              <a:buNone/>
            </a:pPr>
            <a:r>
              <a:rPr lang="vi-VN"/>
              <a:t>•</a:t>
            </a:r>
            <a:r>
              <a:rPr lang="en-US"/>
              <a:t> Hàm </a:t>
            </a:r>
            <a:r>
              <a:rPr lang="vi-VN"/>
              <a:t>mutation</a:t>
            </a:r>
            <a:r>
              <a:rPr lang="en-US"/>
              <a:t> thực hiện đột biến bằng cách hoán đổi ngẫu nhiên vị trí của hai thành phố trong lộ trình. Hành động này được lặp lại 5 lần</a:t>
            </a:r>
          </a:p>
          <a:p>
            <a:pPr marL="685800" lvl="1" indent="-50800">
              <a:spcBef>
                <a:spcPts val="600"/>
              </a:spcBef>
              <a:spcAft>
                <a:spcPts val="600"/>
              </a:spcAft>
              <a:buSzPts val="2800"/>
              <a:buNone/>
            </a:pPr>
            <a:r>
              <a:rPr lang="vi-VN"/>
              <a:t>•</a:t>
            </a:r>
            <a:r>
              <a:rPr lang="en-US"/>
              <a:t> Hàm </a:t>
            </a:r>
            <a:r>
              <a:rPr lang="vi-VN"/>
              <a:t>tournaments</a:t>
            </a:r>
            <a:r>
              <a:rPr lang="en-US"/>
              <a:t> thực hiện chọn lọc cá thể dựa trên độ thích nghi và thời gian tồn tại. Các cá thể có độ thích nghi tốt hoặc thời gian tồn tại ngắn được chọn vào quần thể mới</a:t>
            </a:r>
          </a:p>
        </p:txBody>
      </p:sp>
    </p:spTree>
    <p:extLst>
      <p:ext uri="{BB962C8B-B14F-4D97-AF65-F5344CB8AC3E}">
        <p14:creationId xmlns:p14="http://schemas.microsoft.com/office/powerpoint/2010/main" val="3457596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22</a:t>
            </a:fld>
            <a:endParaRPr/>
          </a:p>
        </p:txBody>
      </p:sp>
      <p:sp>
        <p:nvSpPr>
          <p:cNvPr id="122" name="Google Shape;122;p2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Thuật toán di truyền</a:t>
            </a:r>
            <a:endParaRPr>
              <a:latin typeface="Arial"/>
              <a:ea typeface="Arial"/>
              <a:cs typeface="Arial"/>
              <a:sym typeface="Arial"/>
            </a:endParaRPr>
          </a:p>
        </p:txBody>
      </p:sp>
      <p:sp>
        <p:nvSpPr>
          <p:cNvPr id="123" name="Google Shape;123;p21"/>
          <p:cNvSpPr txBox="1">
            <a:spLocks noGrp="1"/>
          </p:cNvSpPr>
          <p:nvPr>
            <p:ph type="body" idx="1"/>
          </p:nvPr>
        </p:nvSpPr>
        <p:spPr>
          <a:xfrm>
            <a:off x="234950" y="963168"/>
            <a:ext cx="8674200" cy="5280316"/>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600"/>
              </a:spcBef>
              <a:spcAft>
                <a:spcPts val="600"/>
              </a:spcAft>
              <a:buClr>
                <a:schemeClr val="dk1"/>
              </a:buClr>
              <a:buSzPts val="2800"/>
              <a:buNone/>
            </a:pPr>
            <a:r>
              <a:rPr lang="vi-VN" sz="2800"/>
              <a:t>•</a:t>
            </a:r>
            <a:r>
              <a:rPr lang="en-US" sz="2800"/>
              <a:t> Thực thi thuật toán:</a:t>
            </a:r>
          </a:p>
          <a:p>
            <a:pPr marL="685800" lvl="1" indent="-50800">
              <a:spcBef>
                <a:spcPts val="600"/>
              </a:spcBef>
              <a:spcAft>
                <a:spcPts val="600"/>
              </a:spcAft>
              <a:buSzPts val="2800"/>
              <a:buNone/>
            </a:pPr>
            <a:r>
              <a:rPr lang="vi-VN"/>
              <a:t>•</a:t>
            </a:r>
            <a:r>
              <a:rPr lang="en-US"/>
              <a:t> Thuật toán di truyền (hàm GA) thực hiện quá trình lai ghép và đột biến trong nhiều thế hệ để tối ưu hóa lộ trình</a:t>
            </a:r>
          </a:p>
          <a:p>
            <a:pPr marL="685800" lvl="1" indent="-50800">
              <a:spcBef>
                <a:spcPts val="600"/>
              </a:spcBef>
              <a:spcAft>
                <a:spcPts val="600"/>
              </a:spcAft>
              <a:buSzPts val="2800"/>
              <a:buNone/>
            </a:pPr>
            <a:r>
              <a:rPr lang="vi-VN" sz="2400"/>
              <a:t>•</a:t>
            </a:r>
            <a:r>
              <a:rPr lang="en-US" sz="2400"/>
              <a:t> Trong mỗi </a:t>
            </a:r>
            <a:r>
              <a:rPr lang="en-US"/>
              <a:t>thế hệ, một nửa quần thể mới được tạo ra thông qua lai ghép và đột biến, sau đó chọn lọc để tạo ra quần thể mới</a:t>
            </a:r>
          </a:p>
          <a:p>
            <a:pPr marL="685800" lvl="1" indent="-50800">
              <a:spcBef>
                <a:spcPts val="600"/>
              </a:spcBef>
              <a:spcAft>
                <a:spcPts val="600"/>
              </a:spcAft>
              <a:buSzPts val="2800"/>
              <a:buNone/>
            </a:pPr>
            <a:r>
              <a:rPr lang="vi-VN" sz="2400"/>
              <a:t>•</a:t>
            </a:r>
            <a:r>
              <a:rPr lang="en-US" sz="2400"/>
              <a:t> Tiến h</a:t>
            </a:r>
            <a:r>
              <a:rPr lang="en-US"/>
              <a:t>ành chạy thuật toán nhiều lần, tính toán chi phí trung bình và số vi phạm ràng buộc trung bình giữa các lần chạy</a:t>
            </a:r>
          </a:p>
        </p:txBody>
      </p:sp>
    </p:spTree>
    <p:extLst>
      <p:ext uri="{BB962C8B-B14F-4D97-AF65-F5344CB8AC3E}">
        <p14:creationId xmlns:p14="http://schemas.microsoft.com/office/powerpoint/2010/main" val="706763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23</a:t>
            </a:fld>
            <a:endParaRPr/>
          </a:p>
        </p:txBody>
      </p:sp>
      <p:sp>
        <p:nvSpPr>
          <p:cNvPr id="184" name="Google Shape;184;p29"/>
          <p:cNvSpPr txBox="1"/>
          <p:nvPr/>
        </p:nvSpPr>
        <p:spPr>
          <a:xfrm>
            <a:off x="3510117" y="2693324"/>
            <a:ext cx="5712542" cy="147135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4800"/>
              <a:buFont typeface="Lato"/>
              <a:buNone/>
            </a:pPr>
            <a:r>
              <a:rPr lang="en-US" sz="4800" b="1">
                <a:solidFill>
                  <a:srgbClr val="C00000"/>
                </a:solidFill>
                <a:latin typeface="Lato"/>
                <a:ea typeface="Lato"/>
                <a:cs typeface="Lato"/>
                <a:sym typeface="Lato"/>
              </a:rPr>
              <a:t>Cảm ơn thầy và các bạn đã lắng nghe</a:t>
            </a:r>
            <a:r>
              <a:rPr lang="vi" sz="4800" b="1" i="0" u="none" strike="noStrike" cap="none">
                <a:solidFill>
                  <a:srgbClr val="C00000"/>
                </a:solidFill>
                <a:latin typeface="Lato"/>
                <a:ea typeface="Lato"/>
                <a:cs typeface="Lato"/>
                <a:sym typeface="Lato"/>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3</a:t>
            </a:fld>
            <a:endParaRPr/>
          </a:p>
        </p:txBody>
      </p:sp>
      <p:sp>
        <p:nvSpPr>
          <p:cNvPr id="97" name="Google Shape;97;p18"/>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vi">
                <a:latin typeface="Arial"/>
                <a:ea typeface="Arial"/>
                <a:cs typeface="Arial"/>
                <a:sym typeface="Arial"/>
              </a:rPr>
              <a:t>Tổng quan bài toán</a:t>
            </a:r>
            <a:endParaRPr>
              <a:latin typeface="Arial"/>
              <a:ea typeface="Arial"/>
              <a:cs typeface="Arial"/>
              <a:sym typeface="Arial"/>
            </a:endParaRPr>
          </a:p>
        </p:txBody>
      </p:sp>
      <p:sp>
        <p:nvSpPr>
          <p:cNvPr id="98" name="Google Shape;98;p18"/>
          <p:cNvSpPr txBox="1">
            <a:spLocks noGrp="1"/>
          </p:cNvSpPr>
          <p:nvPr>
            <p:ph type="body" idx="1"/>
          </p:nvPr>
        </p:nvSpPr>
        <p:spPr>
          <a:xfrm>
            <a:off x="235077" y="841247"/>
            <a:ext cx="8674200" cy="5303400"/>
          </a:xfrm>
          <a:prstGeom prst="rect">
            <a:avLst/>
          </a:prstGeom>
          <a:noFill/>
          <a:ln>
            <a:noFill/>
          </a:ln>
        </p:spPr>
        <p:txBody>
          <a:bodyPr spcFirstLastPara="1" wrap="square" lIns="91425" tIns="45700" rIns="91425" bIns="45700" anchor="t" anchorCtr="0">
            <a:noAutofit/>
          </a:bodyPr>
          <a:lstStyle/>
          <a:p>
            <a:pPr marL="228600" lvl="0" indent="-50800" rtl="0">
              <a:lnSpc>
                <a:spcPct val="90000"/>
              </a:lnSpc>
              <a:spcBef>
                <a:spcPts val="600"/>
              </a:spcBef>
              <a:spcAft>
                <a:spcPts val="600"/>
              </a:spcAft>
              <a:buClr>
                <a:schemeClr val="dk1"/>
              </a:buClr>
              <a:buSzPts val="2800"/>
              <a:buNone/>
            </a:pPr>
            <a:r>
              <a:rPr lang="en-US">
                <a:latin typeface="Arial"/>
                <a:ea typeface="Arial"/>
                <a:cs typeface="Arial"/>
                <a:sym typeface="Arial"/>
              </a:rPr>
              <a:t> </a:t>
            </a:r>
            <a:r>
              <a:rPr lang="vi">
                <a:latin typeface="Arial"/>
                <a:ea typeface="Arial"/>
                <a:cs typeface="Arial"/>
                <a:sym typeface="Arial"/>
              </a:rPr>
              <a:t>Một xe buýt xuất phát từ điểm 0, cần phục vụ yêu</a:t>
            </a:r>
            <a:r>
              <a:rPr lang="en-US">
                <a:latin typeface="Arial"/>
                <a:ea typeface="Arial"/>
                <a:cs typeface="Arial"/>
                <a:sym typeface="Arial"/>
              </a:rPr>
              <a:t> </a:t>
            </a:r>
            <a:r>
              <a:rPr lang="vi">
                <a:latin typeface="Arial"/>
                <a:ea typeface="Arial"/>
                <a:cs typeface="Arial"/>
                <a:sym typeface="Arial"/>
              </a:rPr>
              <a:t>cầu đón trả của n khách 1, 2, …, n, trong đó khách i có điểm đón là i và điểm trả là i + n. Xe buýt có k chỗ ngồi cho khách. Khoảng cách từ điểm i đến điểm j là d(i,j), với mọi i, j = 0,1,…,2n. Yêu cầu lập lộ trình cho xe buýt xuất phát từ điểm 0, thực hiện đón trả n khách và quay về điểm 0 sao cho tổng quãng đường di chuyển là nhỏ nhất.</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4</a:t>
            </a:fld>
            <a:endParaRPr/>
          </a:p>
        </p:txBody>
      </p:sp>
      <p:sp>
        <p:nvSpPr>
          <p:cNvPr id="104" name="Google Shape;104;p19"/>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vi">
                <a:latin typeface="Arial"/>
                <a:ea typeface="Arial"/>
                <a:cs typeface="Arial"/>
                <a:sym typeface="Arial"/>
              </a:rPr>
              <a:t>Tổng quan bài toán</a:t>
            </a:r>
            <a:endParaRPr>
              <a:latin typeface="Arial"/>
              <a:ea typeface="Arial"/>
              <a:cs typeface="Arial"/>
              <a:sym typeface="Arial"/>
            </a:endParaRPr>
          </a:p>
        </p:txBody>
      </p:sp>
      <p:sp>
        <p:nvSpPr>
          <p:cNvPr id="105" name="Google Shape;105;p19"/>
          <p:cNvSpPr txBox="1">
            <a:spLocks noGrp="1"/>
          </p:cNvSpPr>
          <p:nvPr>
            <p:ph type="body" idx="1"/>
          </p:nvPr>
        </p:nvSpPr>
        <p:spPr>
          <a:xfrm>
            <a:off x="234950" y="963168"/>
            <a:ext cx="8674100" cy="5132832"/>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r>
              <a:rPr lang="vi"/>
              <a:t>VD: n=3, k=2</a:t>
            </a:r>
            <a:endParaRPr/>
          </a:p>
        </p:txBody>
      </p:sp>
      <p:pic>
        <p:nvPicPr>
          <p:cNvPr id="106" name="Google Shape;106;p19"/>
          <p:cNvPicPr preferRelativeResize="0"/>
          <p:nvPr/>
        </p:nvPicPr>
        <p:blipFill>
          <a:blip r:embed="rId3">
            <a:alphaModFix/>
          </a:blip>
          <a:stretch>
            <a:fillRect/>
          </a:stretch>
        </p:blipFill>
        <p:spPr>
          <a:xfrm>
            <a:off x="2405050" y="1924900"/>
            <a:ext cx="4333875" cy="1981200"/>
          </a:xfrm>
          <a:prstGeom prst="rect">
            <a:avLst/>
          </a:prstGeom>
          <a:noFill/>
          <a:ln>
            <a:noFill/>
          </a:ln>
        </p:spPr>
      </p:pic>
      <p:sp>
        <p:nvSpPr>
          <p:cNvPr id="107" name="Google Shape;107;p19"/>
          <p:cNvSpPr txBox="1"/>
          <p:nvPr/>
        </p:nvSpPr>
        <p:spPr>
          <a:xfrm>
            <a:off x="1605150" y="4155950"/>
            <a:ext cx="5933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2400"/>
              <a:t>Lộ trình </a:t>
            </a:r>
            <a:r>
              <a:rPr lang="en-US" sz="2400"/>
              <a:t>đáp ứng</a:t>
            </a:r>
            <a:r>
              <a:rPr lang="vi" sz="2400"/>
              <a:t> ràng buộc bài toán</a:t>
            </a:r>
            <a:endParaRPr sz="2400"/>
          </a:p>
          <a:p>
            <a:pPr marL="0" lvl="0" indent="0" algn="ctr" rtl="0">
              <a:spcBef>
                <a:spcPts val="0"/>
              </a:spcBef>
              <a:spcAft>
                <a:spcPts val="0"/>
              </a:spcAft>
              <a:buNone/>
            </a:pPr>
            <a:r>
              <a:rPr lang="vi" sz="2400"/>
              <a:t> (chưa xét đến tối ưu chi phí)</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5</a:t>
            </a:fld>
            <a:endParaRPr/>
          </a:p>
        </p:txBody>
      </p:sp>
      <p:sp>
        <p:nvSpPr>
          <p:cNvPr id="113" name="Google Shape;113;p20"/>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vi">
                <a:latin typeface="Arial"/>
                <a:ea typeface="Arial"/>
                <a:cs typeface="Arial"/>
                <a:sym typeface="Arial"/>
              </a:rPr>
              <a:t>Tổng quan bài toán</a:t>
            </a:r>
            <a:endParaRPr>
              <a:latin typeface="Arial"/>
              <a:ea typeface="Arial"/>
              <a:cs typeface="Arial"/>
              <a:sym typeface="Arial"/>
            </a:endParaRPr>
          </a:p>
        </p:txBody>
      </p:sp>
      <p:sp>
        <p:nvSpPr>
          <p:cNvPr id="114" name="Google Shape;114;p20"/>
          <p:cNvSpPr txBox="1">
            <a:spLocks noGrp="1"/>
          </p:cNvSpPr>
          <p:nvPr>
            <p:ph type="body" idx="1"/>
          </p:nvPr>
        </p:nvSpPr>
        <p:spPr>
          <a:xfrm>
            <a:off x="234950" y="963168"/>
            <a:ext cx="8674200" cy="51327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r>
              <a:rPr lang="vi"/>
              <a:t>VD: n=3, k=2</a:t>
            </a:r>
            <a:endParaRPr/>
          </a:p>
        </p:txBody>
      </p:sp>
      <p:sp>
        <p:nvSpPr>
          <p:cNvPr id="115" name="Google Shape;115;p20"/>
          <p:cNvSpPr txBox="1"/>
          <p:nvPr/>
        </p:nvSpPr>
        <p:spPr>
          <a:xfrm>
            <a:off x="1605150" y="4155950"/>
            <a:ext cx="5933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2400"/>
              <a:t>Lộ trình vi phạm ràng buộc bài toán</a:t>
            </a:r>
            <a:endParaRPr sz="2400"/>
          </a:p>
          <a:p>
            <a:pPr marL="0" lvl="0" indent="0" algn="ctr" rtl="0">
              <a:spcBef>
                <a:spcPts val="0"/>
              </a:spcBef>
              <a:spcAft>
                <a:spcPts val="0"/>
              </a:spcAft>
              <a:buNone/>
            </a:pPr>
            <a:r>
              <a:rPr lang="vi" sz="2400"/>
              <a:t> (thứ tự đón trả khách)</a:t>
            </a:r>
            <a:endParaRPr sz="2400"/>
          </a:p>
        </p:txBody>
      </p:sp>
      <p:pic>
        <p:nvPicPr>
          <p:cNvPr id="116" name="Google Shape;116;p20"/>
          <p:cNvPicPr preferRelativeResize="0"/>
          <p:nvPr/>
        </p:nvPicPr>
        <p:blipFill>
          <a:blip r:embed="rId3">
            <a:alphaModFix/>
          </a:blip>
          <a:stretch>
            <a:fillRect/>
          </a:stretch>
        </p:blipFill>
        <p:spPr>
          <a:xfrm>
            <a:off x="2209800" y="1808725"/>
            <a:ext cx="4724400" cy="219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6</a:t>
            </a:fld>
            <a:endParaRPr/>
          </a:p>
        </p:txBody>
      </p:sp>
      <p:sp>
        <p:nvSpPr>
          <p:cNvPr id="122" name="Google Shape;122;p2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vi">
                <a:latin typeface="Arial"/>
                <a:ea typeface="Arial"/>
                <a:cs typeface="Arial"/>
                <a:sym typeface="Arial"/>
              </a:rPr>
              <a:t>Tổng quan bài toán</a:t>
            </a:r>
            <a:endParaRPr>
              <a:latin typeface="Arial"/>
              <a:ea typeface="Arial"/>
              <a:cs typeface="Arial"/>
              <a:sym typeface="Arial"/>
            </a:endParaRPr>
          </a:p>
        </p:txBody>
      </p:sp>
      <p:sp>
        <p:nvSpPr>
          <p:cNvPr id="123" name="Google Shape;123;p21"/>
          <p:cNvSpPr txBox="1">
            <a:spLocks noGrp="1"/>
          </p:cNvSpPr>
          <p:nvPr>
            <p:ph type="body" idx="1"/>
          </p:nvPr>
        </p:nvSpPr>
        <p:spPr>
          <a:xfrm>
            <a:off x="234950" y="963168"/>
            <a:ext cx="8674200" cy="51327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r>
              <a:rPr lang="vi"/>
              <a:t>VD: n=3, k=2</a:t>
            </a:r>
            <a:endParaRPr/>
          </a:p>
        </p:txBody>
      </p:sp>
      <p:sp>
        <p:nvSpPr>
          <p:cNvPr id="124" name="Google Shape;124;p21"/>
          <p:cNvSpPr txBox="1"/>
          <p:nvPr/>
        </p:nvSpPr>
        <p:spPr>
          <a:xfrm>
            <a:off x="1605150" y="4155950"/>
            <a:ext cx="5933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2400"/>
              <a:t>Lộ trình vi phạm ràng buộc bài toán</a:t>
            </a:r>
            <a:endParaRPr sz="2400"/>
          </a:p>
          <a:p>
            <a:pPr marL="0" lvl="0" indent="0" algn="ctr" rtl="0">
              <a:spcBef>
                <a:spcPts val="0"/>
              </a:spcBef>
              <a:spcAft>
                <a:spcPts val="0"/>
              </a:spcAft>
              <a:buNone/>
            </a:pPr>
            <a:r>
              <a:rPr lang="vi" sz="2400"/>
              <a:t> (số người tối đa xe có thể chứa)</a:t>
            </a:r>
            <a:endParaRPr sz="2400"/>
          </a:p>
        </p:txBody>
      </p:sp>
      <p:pic>
        <p:nvPicPr>
          <p:cNvPr id="125" name="Google Shape;125;p21"/>
          <p:cNvPicPr preferRelativeResize="0"/>
          <p:nvPr/>
        </p:nvPicPr>
        <p:blipFill>
          <a:blip r:embed="rId3">
            <a:alphaModFix/>
          </a:blip>
          <a:stretch>
            <a:fillRect/>
          </a:stretch>
        </p:blipFill>
        <p:spPr>
          <a:xfrm>
            <a:off x="2238375" y="1729738"/>
            <a:ext cx="4667250" cy="2257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511295" y="224917"/>
            <a:ext cx="5397627"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Font typeface="Lato"/>
              <a:buNone/>
            </a:pPr>
            <a:r>
              <a:rPr lang="en-US"/>
              <a:t>Phương pháp giải quyết bài toán</a:t>
            </a:r>
            <a:endParaRPr/>
          </a:p>
        </p:txBody>
      </p:sp>
      <p:sp>
        <p:nvSpPr>
          <p:cNvPr id="147" name="Google Shape;147;p24"/>
          <p:cNvSpPr txBox="1">
            <a:spLocks noGrp="1"/>
          </p:cNvSpPr>
          <p:nvPr>
            <p:ph type="body" idx="1"/>
          </p:nvPr>
        </p:nvSpPr>
        <p:spPr>
          <a:xfrm>
            <a:off x="3524251" y="1011238"/>
            <a:ext cx="5384672" cy="5529262"/>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600"/>
              </a:spcBef>
              <a:spcAft>
                <a:spcPts val="600"/>
              </a:spcAft>
              <a:buClr>
                <a:schemeClr val="dk1"/>
              </a:buClr>
              <a:buSzPts val="2800"/>
              <a:buNone/>
            </a:pPr>
            <a:r>
              <a:rPr lang="vi-VN" sz="2800"/>
              <a:t>•</a:t>
            </a:r>
            <a:r>
              <a:rPr lang="en-US" sz="2800"/>
              <a:t> </a:t>
            </a:r>
            <a:r>
              <a:rPr lang="en-US"/>
              <a:t>Thuật toán nhánh cận</a:t>
            </a:r>
          </a:p>
          <a:p>
            <a:pPr marL="228600" lvl="0" indent="-50800" algn="l" rtl="0">
              <a:lnSpc>
                <a:spcPct val="90000"/>
              </a:lnSpc>
              <a:spcBef>
                <a:spcPts val="600"/>
              </a:spcBef>
              <a:spcAft>
                <a:spcPts val="600"/>
              </a:spcAft>
              <a:buClr>
                <a:schemeClr val="dk1"/>
              </a:buClr>
              <a:buSzPts val="2800"/>
              <a:buNone/>
            </a:pPr>
            <a:r>
              <a:rPr lang="vi-VN" sz="2800"/>
              <a:t>•</a:t>
            </a:r>
            <a:r>
              <a:rPr lang="en-US" sz="2800"/>
              <a:t> Thuật toán ràng buộc</a:t>
            </a:r>
          </a:p>
          <a:p>
            <a:pPr marL="228600" lvl="0" indent="-50800" algn="l" rtl="0">
              <a:lnSpc>
                <a:spcPct val="90000"/>
              </a:lnSpc>
              <a:spcBef>
                <a:spcPts val="600"/>
              </a:spcBef>
              <a:spcAft>
                <a:spcPts val="600"/>
              </a:spcAft>
              <a:buClr>
                <a:schemeClr val="dk1"/>
              </a:buClr>
              <a:buSzPts val="2800"/>
              <a:buNone/>
            </a:pPr>
            <a:r>
              <a:rPr lang="vi-VN" sz="2800"/>
              <a:t>•</a:t>
            </a:r>
            <a:r>
              <a:rPr lang="en-US"/>
              <a:t> Thuật toán quy hoạch hỗn hợp (tuyến tính)</a:t>
            </a:r>
          </a:p>
          <a:p>
            <a:pPr marL="228600" lvl="0" indent="-50800" algn="l" rtl="0">
              <a:lnSpc>
                <a:spcPct val="90000"/>
              </a:lnSpc>
              <a:spcBef>
                <a:spcPts val="600"/>
              </a:spcBef>
              <a:spcAft>
                <a:spcPts val="600"/>
              </a:spcAft>
              <a:buClr>
                <a:schemeClr val="dk1"/>
              </a:buClr>
              <a:buSzPts val="2800"/>
              <a:buNone/>
            </a:pPr>
            <a:r>
              <a:rPr lang="vi-VN" sz="2800"/>
              <a:t>•</a:t>
            </a:r>
            <a:r>
              <a:rPr lang="en-US" sz="2800"/>
              <a:t> Giải thuật tham lam</a:t>
            </a:r>
          </a:p>
          <a:p>
            <a:pPr marL="228600" lvl="0" indent="-50800" algn="l" rtl="0">
              <a:lnSpc>
                <a:spcPct val="90000"/>
              </a:lnSpc>
              <a:spcBef>
                <a:spcPts val="600"/>
              </a:spcBef>
              <a:spcAft>
                <a:spcPts val="600"/>
              </a:spcAft>
              <a:buClr>
                <a:schemeClr val="dk1"/>
              </a:buClr>
              <a:buSzPts val="2800"/>
              <a:buNone/>
            </a:pPr>
            <a:r>
              <a:rPr lang="vi-VN" sz="2800"/>
              <a:t>•</a:t>
            </a:r>
            <a:r>
              <a:rPr lang="en-US"/>
              <a:t> Thuật toán tối ưu xác suất</a:t>
            </a:r>
          </a:p>
          <a:p>
            <a:pPr marL="228600" lvl="0" indent="-50800" algn="l" rtl="0">
              <a:lnSpc>
                <a:spcPct val="90000"/>
              </a:lnSpc>
              <a:spcBef>
                <a:spcPts val="600"/>
              </a:spcBef>
              <a:spcAft>
                <a:spcPts val="600"/>
              </a:spcAft>
              <a:buClr>
                <a:schemeClr val="dk1"/>
              </a:buClr>
              <a:buSzPts val="2800"/>
              <a:buNone/>
            </a:pPr>
            <a:r>
              <a:rPr lang="vi-VN" sz="2800"/>
              <a:t>•</a:t>
            </a:r>
            <a:r>
              <a:rPr lang="en-US" sz="2800"/>
              <a:t> Thuật </a:t>
            </a:r>
            <a:r>
              <a:rPr lang="en-US"/>
              <a:t>toán di truyền</a:t>
            </a:r>
            <a:endParaRPr/>
          </a:p>
        </p:txBody>
      </p:sp>
      <p:sp>
        <p:nvSpPr>
          <p:cNvPr id="148" name="Google Shape;148;p24"/>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8</a:t>
            </a:fld>
            <a:endParaRPr/>
          </a:p>
        </p:txBody>
      </p:sp>
      <p:sp>
        <p:nvSpPr>
          <p:cNvPr id="122" name="Google Shape;122;p2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Thuật toán nhánh cận</a:t>
            </a:r>
            <a:endParaRPr>
              <a:latin typeface="Arial"/>
              <a:ea typeface="Arial"/>
              <a:cs typeface="Arial"/>
              <a:sym typeface="Arial"/>
            </a:endParaRPr>
          </a:p>
        </p:txBody>
      </p:sp>
      <p:sp>
        <p:nvSpPr>
          <p:cNvPr id="123" name="Google Shape;123;p21"/>
          <p:cNvSpPr txBox="1">
            <a:spLocks noGrp="1"/>
          </p:cNvSpPr>
          <p:nvPr>
            <p:ph type="body" idx="1"/>
          </p:nvPr>
        </p:nvSpPr>
        <p:spPr>
          <a:xfrm>
            <a:off x="234950" y="963168"/>
            <a:ext cx="8674200" cy="5132700"/>
          </a:xfrm>
          <a:prstGeom prst="rect">
            <a:avLst/>
          </a:prstGeom>
          <a:noFill/>
          <a:ln>
            <a:noFill/>
          </a:ln>
        </p:spPr>
        <p:txBody>
          <a:bodyPr spcFirstLastPara="1" wrap="square" lIns="91425" tIns="45700" rIns="91425" bIns="45700" anchor="t" anchorCtr="0">
            <a:noAutofit/>
          </a:bodyPr>
          <a:lstStyle/>
          <a:p>
            <a:pPr marL="228600" indent="-50800">
              <a:spcBef>
                <a:spcPts val="600"/>
              </a:spcBef>
              <a:spcAft>
                <a:spcPts val="600"/>
              </a:spcAft>
              <a:buNone/>
            </a:pPr>
            <a:r>
              <a:rPr lang="vi-VN" sz="2600"/>
              <a:t>•</a:t>
            </a:r>
            <a:r>
              <a:rPr lang="en-US" sz="2600"/>
              <a:t> </a:t>
            </a:r>
            <a:r>
              <a:rPr lang="en-US"/>
              <a:t>Tổ chức dữ liệu:</a:t>
            </a:r>
          </a:p>
          <a:p>
            <a:pPr marL="685800" lvl="1" indent="-50800">
              <a:spcBef>
                <a:spcPts val="600"/>
              </a:spcBef>
              <a:spcAft>
                <a:spcPts val="600"/>
              </a:spcAft>
              <a:buSzPts val="2800"/>
              <a:buNone/>
            </a:pPr>
            <a:r>
              <a:rPr lang="vi-VN"/>
              <a:t>• x[0,…,2n]: mô hình hóa lộ trình, trong đó </a:t>
            </a:r>
            <a:endParaRPr lang="en-US"/>
          </a:p>
          <a:p>
            <a:pPr marL="685800" lvl="1" indent="-50800">
              <a:spcBef>
                <a:spcPts val="600"/>
              </a:spcBef>
              <a:spcAft>
                <a:spcPts val="600"/>
              </a:spcAft>
              <a:buSzPts val="2800"/>
              <a:buNone/>
            </a:pPr>
            <a:r>
              <a:rPr lang="vi-VN"/>
              <a:t>• x[0] = 0 là điểm xuất phát, </a:t>
            </a:r>
            <a:endParaRPr lang="en-US"/>
          </a:p>
          <a:p>
            <a:pPr marL="685800" lvl="1" indent="-50800">
              <a:spcBef>
                <a:spcPts val="600"/>
              </a:spcBef>
              <a:spcAft>
                <a:spcPts val="600"/>
              </a:spcAft>
              <a:buSzPts val="2800"/>
              <a:buNone/>
            </a:pPr>
            <a:r>
              <a:rPr lang="vi-VN"/>
              <a:t>• Lộ trình là x[0] → x[1] → x[2] → . . . → x[2n] → x[0]</a:t>
            </a:r>
            <a:endParaRPr lang="en-US"/>
          </a:p>
          <a:p>
            <a:pPr marL="685800" lvl="1" indent="-50800">
              <a:spcBef>
                <a:spcPts val="600"/>
              </a:spcBef>
              <a:spcAft>
                <a:spcPts val="600"/>
              </a:spcAft>
              <a:buSzPts val="2800"/>
              <a:buNone/>
            </a:pPr>
            <a:r>
              <a:rPr lang="vi-VN"/>
              <a:t>• f</a:t>
            </a:r>
            <a:r>
              <a:rPr lang="en-US"/>
              <a:t>itness</a:t>
            </a:r>
            <a:r>
              <a:rPr lang="vi-VN"/>
              <a:t>: độ dài của lộ trình bộ phận (được cập nhật tăng dần trong quá trình duyệt) </a:t>
            </a:r>
            <a:endParaRPr lang="en-US"/>
          </a:p>
          <a:p>
            <a:pPr marL="685800" lvl="1" indent="-50800">
              <a:spcBef>
                <a:spcPts val="600"/>
              </a:spcBef>
              <a:spcAft>
                <a:spcPts val="600"/>
              </a:spcAft>
              <a:buSzPts val="2800"/>
              <a:buNone/>
            </a:pPr>
            <a:r>
              <a:rPr lang="vi-VN"/>
              <a:t>• </a:t>
            </a:r>
            <a:r>
              <a:rPr lang="en-US"/>
              <a:t>best_fitness</a:t>
            </a:r>
            <a:r>
              <a:rPr lang="vi-VN"/>
              <a:t>: ghi nhận độ dài lộ trình ngắn nhất </a:t>
            </a:r>
            <a:endParaRPr lang="en-US"/>
          </a:p>
          <a:p>
            <a:pPr marL="685800" lvl="1" indent="-50800">
              <a:spcBef>
                <a:spcPts val="600"/>
              </a:spcBef>
              <a:spcAft>
                <a:spcPts val="600"/>
              </a:spcAft>
              <a:buSzPts val="2800"/>
              <a:buNone/>
            </a:pPr>
            <a:r>
              <a:rPr lang="vi-VN"/>
              <a:t>• load: ghi nhận số khách đang có mặt trên xe trong lộ trình bộ phận </a:t>
            </a:r>
            <a:endParaRPr lang="en-US"/>
          </a:p>
          <a:p>
            <a:pPr marL="685800" lvl="1" indent="-50800">
              <a:spcBef>
                <a:spcPts val="600"/>
              </a:spcBef>
              <a:spcAft>
                <a:spcPts val="600"/>
              </a:spcAft>
              <a:buSzPts val="2800"/>
              <a:buNone/>
            </a:pPr>
            <a:r>
              <a:rPr lang="vi-VN"/>
              <a:t>• visited[</a:t>
            </a:r>
            <a:r>
              <a:rPr lang="en-US"/>
              <a:t>0</a:t>
            </a:r>
            <a:r>
              <a:rPr lang="vi-VN"/>
              <a:t>,…,2n], trong đó visited[v] = true có nghĩa điểm v đã được đi qua và visited[v] = false, nếu ngược lại</a:t>
            </a:r>
            <a:endParaRPr/>
          </a:p>
        </p:txBody>
      </p:sp>
    </p:spTree>
    <p:extLst>
      <p:ext uri="{BB962C8B-B14F-4D97-AF65-F5344CB8AC3E}">
        <p14:creationId xmlns:p14="http://schemas.microsoft.com/office/powerpoint/2010/main" val="221997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
              <a:t>9</a:t>
            </a:fld>
            <a:endParaRPr/>
          </a:p>
        </p:txBody>
      </p:sp>
      <p:sp>
        <p:nvSpPr>
          <p:cNvPr id="122" name="Google Shape;122;p2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latin typeface="Arial"/>
                <a:ea typeface="Arial"/>
                <a:cs typeface="Arial"/>
                <a:sym typeface="Arial"/>
              </a:rPr>
              <a:t>Thuật toán nhánh cận</a:t>
            </a:r>
            <a:endParaRPr>
              <a:latin typeface="Arial"/>
              <a:ea typeface="Arial"/>
              <a:cs typeface="Arial"/>
              <a:sym typeface="Arial"/>
            </a:endParaRPr>
          </a:p>
        </p:txBody>
      </p:sp>
      <p:sp>
        <p:nvSpPr>
          <p:cNvPr id="123" name="Google Shape;123;p21"/>
          <p:cNvSpPr txBox="1">
            <a:spLocks noGrp="1"/>
          </p:cNvSpPr>
          <p:nvPr>
            <p:ph type="body" idx="1"/>
          </p:nvPr>
        </p:nvSpPr>
        <p:spPr>
          <a:xfrm>
            <a:off x="234950" y="963168"/>
            <a:ext cx="8674200" cy="51327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600"/>
              </a:spcBef>
              <a:spcAft>
                <a:spcPts val="600"/>
              </a:spcAft>
              <a:buClr>
                <a:schemeClr val="dk1"/>
              </a:buClr>
              <a:buSzPts val="2800"/>
              <a:buNone/>
            </a:pPr>
            <a:r>
              <a:rPr lang="vi-VN" sz="2600"/>
              <a:t>• </a:t>
            </a:r>
            <a:r>
              <a:rPr lang="vi-VN"/>
              <a:t>Duyệt toàn bộ: </a:t>
            </a:r>
            <a:endParaRPr lang="en-US"/>
          </a:p>
          <a:p>
            <a:pPr marL="685800" lvl="1" indent="-50800">
              <a:spcBef>
                <a:spcPts val="600"/>
              </a:spcBef>
              <a:spcAft>
                <a:spcPts val="600"/>
              </a:spcAft>
              <a:buSzPts val="2800"/>
              <a:buNone/>
            </a:pPr>
            <a:r>
              <a:rPr lang="vi-VN" sz="2200"/>
              <a:t>• </a:t>
            </a:r>
            <a:r>
              <a:rPr lang="vi-VN"/>
              <a:t>Liệt kê tất cả các phương án bằng phương pháp đệ quy quay lui </a:t>
            </a:r>
            <a:endParaRPr lang="en-US"/>
          </a:p>
          <a:p>
            <a:pPr marL="685800" lvl="1" indent="-50800">
              <a:spcBef>
                <a:spcPts val="600"/>
              </a:spcBef>
              <a:spcAft>
                <a:spcPts val="600"/>
              </a:spcAft>
              <a:buSzPts val="2800"/>
              <a:buNone/>
            </a:pPr>
            <a:r>
              <a:rPr lang="vi-VN"/>
              <a:t>• Với mỗi phương án, tính toán hàm mục tiêu</a:t>
            </a:r>
            <a:endParaRPr lang="en-US"/>
          </a:p>
          <a:p>
            <a:pPr marL="685800" lvl="1" indent="-50800">
              <a:spcBef>
                <a:spcPts val="600"/>
              </a:spcBef>
              <a:spcAft>
                <a:spcPts val="600"/>
              </a:spcAft>
              <a:buSzPts val="2800"/>
              <a:buNone/>
            </a:pPr>
            <a:r>
              <a:rPr lang="vi-VN" sz="2400"/>
              <a:t>•</a:t>
            </a:r>
            <a:r>
              <a:rPr lang="en-US" sz="2400"/>
              <a:t> Dựa v</a:t>
            </a:r>
            <a:r>
              <a:rPr lang="en-US"/>
              <a:t>ào các kiểm tra cục bộ và cập nhật dần dần để tìm ra lộ trình tối ưu</a:t>
            </a:r>
            <a:r>
              <a:rPr lang="vi-VN"/>
              <a:t> </a:t>
            </a:r>
            <a:endParaRPr lang="en-US"/>
          </a:p>
          <a:p>
            <a:pPr marL="685800" lvl="1" indent="-50800">
              <a:spcBef>
                <a:spcPts val="600"/>
              </a:spcBef>
              <a:spcAft>
                <a:spcPts val="600"/>
              </a:spcAft>
              <a:buSzPts val="2800"/>
              <a:buNone/>
            </a:pPr>
            <a:r>
              <a:rPr lang="vi-VN"/>
              <a:t>• Giữ lại phương án có hàm mục tiêu nhỏ nhất</a:t>
            </a:r>
            <a:endParaRPr lang="en-US"/>
          </a:p>
          <a:p>
            <a:pPr marL="685800" lvl="1" indent="-50800">
              <a:spcBef>
                <a:spcPts val="600"/>
              </a:spcBef>
              <a:spcAft>
                <a:spcPts val="600"/>
              </a:spcAft>
              <a:buSzPts val="2800"/>
              <a:buNone/>
            </a:pPr>
            <a:r>
              <a:rPr lang="vi-VN" sz="2400"/>
              <a:t>•</a:t>
            </a:r>
            <a:r>
              <a:rPr lang="en-US" sz="2400"/>
              <a:t> C</a:t>
            </a:r>
            <a:r>
              <a:rPr lang="en-US"/>
              <a:t>ó thể dẫn đến thời gian chạy lớn do số phép thử tăng theo cấp số nhân</a:t>
            </a:r>
            <a:endParaRPr/>
          </a:p>
        </p:txBody>
      </p:sp>
    </p:spTree>
    <p:extLst>
      <p:ext uri="{BB962C8B-B14F-4D97-AF65-F5344CB8AC3E}">
        <p14:creationId xmlns:p14="http://schemas.microsoft.com/office/powerpoint/2010/main" val="35364852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TotalTime>
  <Words>2096</Words>
  <Application>Microsoft Office PowerPoint</Application>
  <PresentationFormat>On-screen Show (4:3)</PresentationFormat>
  <Paragraphs>152</Paragraphs>
  <Slides>23</Slides>
  <Notes>23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8" baseType="lpstr">
      <vt:lpstr>Calibri</vt:lpstr>
      <vt:lpstr>Arial</vt:lpstr>
      <vt:lpstr>Lato</vt:lpstr>
      <vt:lpstr>Office Theme</vt:lpstr>
      <vt:lpstr>MathType 7.0 Equation</vt:lpstr>
      <vt:lpstr>PowerPoint Presentation</vt:lpstr>
      <vt:lpstr>PowerPoint Presentation</vt:lpstr>
      <vt:lpstr>Tổng quan bài toán</vt:lpstr>
      <vt:lpstr>Tổng quan bài toán</vt:lpstr>
      <vt:lpstr>Tổng quan bài toán</vt:lpstr>
      <vt:lpstr>Tổng quan bài toán</vt:lpstr>
      <vt:lpstr>Phương pháp giải quyết bài toán</vt:lpstr>
      <vt:lpstr>Thuật toán nhánh cận</vt:lpstr>
      <vt:lpstr>Thuật toán nhánh cận</vt:lpstr>
      <vt:lpstr>Thuật toán nhánh cận</vt:lpstr>
      <vt:lpstr>Thuật toán ràng buộc</vt:lpstr>
      <vt:lpstr>Thuật toán ràng buộc</vt:lpstr>
      <vt:lpstr>Thuật toán ràng buộc</vt:lpstr>
      <vt:lpstr>Thuật toán quy hoạch hỗn hợp (tuyến tính)</vt:lpstr>
      <vt:lpstr>Giải thuật tham lam</vt:lpstr>
      <vt:lpstr>Giải thuật tham lam</vt:lpstr>
      <vt:lpstr>Giải thuật tham lam</vt:lpstr>
      <vt:lpstr>Giải thuật tối ưu xác suất</vt:lpstr>
      <vt:lpstr>Thuật toán di truyền</vt:lpstr>
      <vt:lpstr>Thuật toán di truyền</vt:lpstr>
      <vt:lpstr>Thuật toán di truyền</vt:lpstr>
      <vt:lpstr>Thuật toán di truyền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 Gia Khanh 20204661</cp:lastModifiedBy>
  <cp:revision>42</cp:revision>
  <dcterms:modified xsi:type="dcterms:W3CDTF">2024-06-11T14:27:44Z</dcterms:modified>
</cp:coreProperties>
</file>