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DwxGKpzeTY7l2Reaipt3nxjki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1E31F2-9714-45F6-B372-E662B6406292}">
  <a:tblStyle styleId="{BC1E31F2-9714-45F6-B372-E662B640629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4" Type="http://schemas.openxmlformats.org/officeDocument/2006/relationships/font" Target="fonts/Lato-boldItalic.fntdata"/><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font" Target="fonts/Lato-italic.fntdata"/><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3.xml"/><Relationship Id="rId20" Type="http://schemas.openxmlformats.org/officeDocument/2006/relationships/slide" Target="slides/slide15.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Lato-bold.fntdata"/><Relationship Id="rId37"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customXml" Target="../customXml/item1.xml"/><Relationship Id="rId31" Type="http://schemas.openxmlformats.org/officeDocument/2006/relationships/font" Target="fonts/Lato-regular.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customschemas.google.com/relationships/presentationmetadata" Target="metadata"/><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API Gateway đóng vai trò làm cổng chung chuyển yêu cầu tới từng service. API Gateway có thể có hoặc không, nếu không có thì giao diện người dùng sẽ gửi trực tiếp yêu cầu cho từng service. Do không bị ràng buộc bởi những yêu cầu chung nên mỗi service nhỏ có thể tự do lựa chọn công nghệ, nền tảng phù hợp. Microservice có khả năng xử lý lỗi cao, một service bất kỳ nào gặp lỗi sẽ không gây ra ảnh hưởng đối với những bộ phận còn lại. Việc khắc phục lỗi trên quy mô hẹp cũng sẽ được tiến hành một cách dễ dàng. Tương tự như trường hợp xử lý lỗi, việc nâng cấp, bảo trì service hoàn toàn độc lập sẽ không làm gián đoạn quá trình vận hành của cả phần mềm. Nhờ vậy, những phiên bản mới có thể được cập nhật thường xuyên.</a:t>
            </a:r>
            <a:endParaRPr sz="1800">
              <a:latin typeface="Times New Roman"/>
              <a:ea typeface="Times New Roman"/>
              <a:cs typeface="Times New Roman"/>
              <a:sym typeface="Times New Roman"/>
            </a:endParaRPr>
          </a:p>
        </p:txBody>
      </p:sp>
      <p:sp>
        <p:nvSpPr>
          <p:cNvPr id="130" name="Google Shape;13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7a9e18614_4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7a9e18614_4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37a9e18614_4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lang="en-US" sz="1800">
                <a:latin typeface="Times New Roman"/>
                <a:ea typeface="Times New Roman"/>
                <a:cs typeface="Times New Roman"/>
                <a:sym typeface="Times New Roman"/>
              </a:rPr>
              <a:t>Việc tìm kiếm nguồn lực từ cộng đồng đã xuất hiện từ rất lâu trước đây ví dụ như năm 1714 - Khi chính phủ Anh đang cố gắng tìm cách đo lường chiều dài của một con tàu, học đã ban bố một giải thưởng bằng tiền tệ cho bất kỳ ai có thể đưa ra giải pháp tốt nhất, 1783 - Vua Louis XVI đã ban bố một giải thưởng cho người có thể tạo chất kiềm từ việc phân hủy muối biển bằng cách đơn giản và kinh tế nhất.... Công đồng luôn cung cấp các lợi ích to lớn, ý tưởng đa dạng, nguồn lực hỗ trợ mạnh mẽ, đa dạng hơn về tư duy cũng như việc lan tỏa và truyền tin. </a:t>
            </a:r>
            <a:endParaRPr sz="1800">
              <a:latin typeface="Times New Roman"/>
              <a:ea typeface="Times New Roman"/>
              <a:cs typeface="Times New Roman"/>
              <a:sym typeface="Times New Roman"/>
            </a:endParaRPr>
          </a:p>
          <a:p>
            <a:pPr indent="0" lvl="0" marL="0" marR="0" rtl="0" algn="just">
              <a:lnSpc>
                <a:spcPct val="120000"/>
              </a:lnSpc>
              <a:spcBef>
                <a:spcPts val="600"/>
              </a:spcBef>
              <a:spcAft>
                <a:spcPts val="0"/>
              </a:spcAft>
              <a:buNone/>
            </a:pPr>
            <a:r>
              <a:rPr lang="en-US" sz="1800">
                <a:latin typeface="Times New Roman"/>
                <a:ea typeface="Times New Roman"/>
                <a:cs typeface="Times New Roman"/>
                <a:sym typeface="Times New Roman"/>
              </a:rPr>
              <a:t>Ngày nay trong thời kỳ công nghệ phát triển truyền thông số lên ngôi, việc kết nối mọi người và tìm kiếm nguồn lực từ công đồng trở nên dễ dàng hơn bao giờ hết. Dù là một người quản lý doanh nghiệp, người quản lý sáng tạo nội dung số, nhà phát triển trang web truyền thông xã hội lớn hay thậm chí là chủ tịch các tổ chức phi lợi nhuận thì việc tận dụng kho kiến thức, kỹ năng, sự sáng tạo khổng lồ và luôn sẵn có thông qua đám đông sẽ giúp ích rất nhiều trong việc tăng hiệu suất kinh doanh. Từ đó thuật ngữ Crowdsourcing xuất hiện được định nghĩa đơn giản là việc tìm nguồn lực cung ứng từ đám đông.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3" name="Google Shape;6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66700" lvl="0" marL="342900" marR="0" rtl="0" algn="l">
              <a:lnSpc>
                <a:spcPct val="107000"/>
              </a:lnSpc>
              <a:spcBef>
                <a:spcPts val="0"/>
              </a:spcBef>
              <a:spcAft>
                <a:spcPts val="0"/>
              </a:spcAft>
              <a:buClr>
                <a:schemeClr val="dk1"/>
              </a:buClr>
              <a:buSzPts val="1200"/>
              <a:buFont typeface="Noto Sans Symbols"/>
              <a:buNone/>
            </a:pPr>
            <a:r>
              <a:t/>
            </a:r>
            <a:endParaRPr/>
          </a:p>
        </p:txBody>
      </p:sp>
      <p:sp>
        <p:nvSpPr>
          <p:cNvPr id="90" name="Google Shape;9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8"/>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28"/>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 name="Google Shape;17;p28"/>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9"/>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9"/>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29"/>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30"/>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0"/>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3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3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30"/>
          <p:cNvSpPr txBox="1"/>
          <p:nvPr>
            <p:ph idx="1" type="body"/>
          </p:nvPr>
        </p:nvSpPr>
        <p:spPr>
          <a:xfrm>
            <a:off x="234950" y="963168"/>
            <a:ext cx="8674100" cy="513283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3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31"/>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31"/>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31"/>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31"/>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3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32"/>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32"/>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6.png"/><Relationship Id="rId8"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jpg"/><Relationship Id="rId5"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3. Biểu đồ hoạt động</a:t>
            </a:r>
            <a:endParaRPr/>
          </a:p>
        </p:txBody>
      </p:sp>
      <p:sp>
        <p:nvSpPr>
          <p:cNvPr id="116" name="Google Shape;116;p1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 name="Google Shape;117;p10"/>
          <p:cNvSpPr txBox="1"/>
          <p:nvPr/>
        </p:nvSpPr>
        <p:spPr>
          <a:xfrm>
            <a:off x="5529987" y="3076526"/>
            <a:ext cx="337893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Quy trình kiểm duyệt và cập nhật kết quả của Requester</a:t>
            </a:r>
            <a:endParaRPr/>
          </a:p>
        </p:txBody>
      </p:sp>
      <p:pic>
        <p:nvPicPr>
          <p:cNvPr id="118" name="Google Shape;118;p10"/>
          <p:cNvPicPr preferRelativeResize="0"/>
          <p:nvPr/>
        </p:nvPicPr>
        <p:blipFill rotWithShape="1">
          <a:blip r:embed="rId3">
            <a:alphaModFix/>
          </a:blip>
          <a:srcRect b="0" l="0" r="0" t="0"/>
          <a:stretch/>
        </p:blipFill>
        <p:spPr>
          <a:xfrm>
            <a:off x="0" y="837466"/>
            <a:ext cx="5376989" cy="57346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3. Biểu đồ hoạt động</a:t>
            </a:r>
            <a:endParaRPr/>
          </a:p>
        </p:txBody>
      </p:sp>
      <p:sp>
        <p:nvSpPr>
          <p:cNvPr id="124" name="Google Shape;124;p1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5" name="Google Shape;125;p11"/>
          <p:cNvSpPr txBox="1"/>
          <p:nvPr/>
        </p:nvSpPr>
        <p:spPr>
          <a:xfrm>
            <a:off x="5529987" y="3076526"/>
            <a:ext cx="337893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Quy trình duyệt Qualification</a:t>
            </a:r>
            <a:endParaRPr/>
          </a:p>
        </p:txBody>
      </p:sp>
      <p:pic>
        <p:nvPicPr>
          <p:cNvPr id="126" name="Google Shape;126;p11"/>
          <p:cNvPicPr preferRelativeResize="0"/>
          <p:nvPr/>
        </p:nvPicPr>
        <p:blipFill rotWithShape="1">
          <a:blip r:embed="rId3">
            <a:alphaModFix/>
          </a:blip>
          <a:srcRect b="0" l="0" r="0" t="0"/>
          <a:stretch/>
        </p:blipFill>
        <p:spPr>
          <a:xfrm>
            <a:off x="235077" y="906565"/>
            <a:ext cx="4157492" cy="554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4. Kiến trúc</a:t>
            </a:r>
            <a:endParaRPr/>
          </a:p>
        </p:txBody>
      </p:sp>
      <p:sp>
        <p:nvSpPr>
          <p:cNvPr id="133" name="Google Shape;133;p1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4" name="Google Shape;134;p12"/>
          <p:cNvPicPr preferRelativeResize="0"/>
          <p:nvPr/>
        </p:nvPicPr>
        <p:blipFill rotWithShape="1">
          <a:blip r:embed="rId3">
            <a:alphaModFix/>
          </a:blip>
          <a:srcRect b="0" l="0" r="0" t="0"/>
          <a:stretch/>
        </p:blipFill>
        <p:spPr>
          <a:xfrm>
            <a:off x="868363" y="1220731"/>
            <a:ext cx="3703637" cy="4860881"/>
          </a:xfrm>
          <a:prstGeom prst="rect">
            <a:avLst/>
          </a:prstGeom>
          <a:noFill/>
          <a:ln>
            <a:noFill/>
          </a:ln>
        </p:spPr>
      </p:pic>
      <p:sp>
        <p:nvSpPr>
          <p:cNvPr id="135" name="Google Shape;135;p12"/>
          <p:cNvSpPr txBox="1"/>
          <p:nvPr/>
        </p:nvSpPr>
        <p:spPr>
          <a:xfrm>
            <a:off x="5395786" y="3429000"/>
            <a:ext cx="351313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Kiến trúc Microservice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 name="Google Shape;141;p1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4. Kiến trúc</a:t>
            </a:r>
            <a:endParaRPr/>
          </a:p>
        </p:txBody>
      </p:sp>
      <p:pic>
        <p:nvPicPr>
          <p:cNvPr id="142" name="Google Shape;142;p13"/>
          <p:cNvPicPr preferRelativeResize="0"/>
          <p:nvPr/>
        </p:nvPicPr>
        <p:blipFill>
          <a:blip r:embed="rId3">
            <a:alphaModFix/>
          </a:blip>
          <a:stretch>
            <a:fillRect/>
          </a:stretch>
        </p:blipFill>
        <p:spPr>
          <a:xfrm>
            <a:off x="761700" y="684225"/>
            <a:ext cx="7630725" cy="5734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14"/>
          <p:cNvSpPr txBox="1"/>
          <p:nvPr>
            <p:ph type="title"/>
          </p:nvPr>
        </p:nvSpPr>
        <p:spPr>
          <a:xfrm>
            <a:off x="235077" y="122141"/>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4.1. Kiến trúc logic</a:t>
            </a:r>
            <a:endParaRPr/>
          </a:p>
        </p:txBody>
      </p:sp>
      <p:pic>
        <p:nvPicPr>
          <p:cNvPr id="149" name="Google Shape;149;p14"/>
          <p:cNvPicPr preferRelativeResize="0"/>
          <p:nvPr/>
        </p:nvPicPr>
        <p:blipFill rotWithShape="1">
          <a:blip r:embed="rId3">
            <a:alphaModFix/>
          </a:blip>
          <a:srcRect b="0" l="0" r="0" t="0"/>
          <a:stretch/>
        </p:blipFill>
        <p:spPr>
          <a:xfrm>
            <a:off x="1704649" y="1692694"/>
            <a:ext cx="5734725" cy="4195762"/>
          </a:xfrm>
          <a:prstGeom prst="rect">
            <a:avLst/>
          </a:prstGeom>
          <a:noFill/>
          <a:ln>
            <a:noFill/>
          </a:ln>
        </p:spPr>
      </p:pic>
      <p:sp>
        <p:nvSpPr>
          <p:cNvPr id="150" name="Google Shape;150;p14"/>
          <p:cNvSpPr txBox="1"/>
          <p:nvPr/>
        </p:nvSpPr>
        <p:spPr>
          <a:xfrm>
            <a:off x="527125" y="819650"/>
            <a:ext cx="75066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Lato"/>
                <a:ea typeface="Lato"/>
                <a:cs typeface="Lato"/>
                <a:sym typeface="Lato"/>
              </a:rPr>
              <a:t>-Main Service, Worker Service</a:t>
            </a:r>
            <a:endParaRPr sz="2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37a9e18614_4_2"/>
          <p:cNvSpPr txBox="1"/>
          <p:nvPr>
            <p:ph idx="12" type="sldNum"/>
          </p:nvPr>
        </p:nvSpPr>
        <p:spPr>
          <a:xfrm>
            <a:off x="6867383" y="6572126"/>
            <a:ext cx="20574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7" name="Google Shape;157;g237a9e18614_4_2"/>
          <p:cNvSpPr txBox="1"/>
          <p:nvPr>
            <p:ph type="title"/>
          </p:nvPr>
        </p:nvSpPr>
        <p:spPr>
          <a:xfrm>
            <a:off x="235077" y="78613"/>
            <a:ext cx="8673900" cy="451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2800"/>
              <a:buFont typeface="Lato"/>
              <a:buNone/>
            </a:pPr>
            <a:r>
              <a:rPr lang="en-US"/>
              <a:t>4.1. Kiến trúc logic</a:t>
            </a:r>
            <a:endParaRPr/>
          </a:p>
          <a:p>
            <a:pPr indent="0" lvl="0" marL="0" rtl="0" algn="l">
              <a:spcBef>
                <a:spcPts val="0"/>
              </a:spcBef>
              <a:spcAft>
                <a:spcPts val="0"/>
              </a:spcAft>
              <a:buNone/>
            </a:pPr>
            <a:r>
              <a:t/>
            </a:r>
            <a:endParaRPr/>
          </a:p>
        </p:txBody>
      </p:sp>
      <p:sp>
        <p:nvSpPr>
          <p:cNvPr id="158" name="Google Shape;158;g237a9e18614_4_2"/>
          <p:cNvSpPr txBox="1"/>
          <p:nvPr>
            <p:ph idx="1" type="body"/>
          </p:nvPr>
        </p:nvSpPr>
        <p:spPr>
          <a:xfrm>
            <a:off x="234950" y="963168"/>
            <a:ext cx="8674200" cy="51327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Notification Service</a:t>
            </a:r>
            <a:endParaRPr/>
          </a:p>
        </p:txBody>
      </p:sp>
      <p:pic>
        <p:nvPicPr>
          <p:cNvPr id="159" name="Google Shape;159;g237a9e18614_4_2"/>
          <p:cNvPicPr preferRelativeResize="0"/>
          <p:nvPr/>
        </p:nvPicPr>
        <p:blipFill>
          <a:blip r:embed="rId3">
            <a:alphaModFix/>
          </a:blip>
          <a:stretch>
            <a:fillRect/>
          </a:stretch>
        </p:blipFill>
        <p:spPr>
          <a:xfrm>
            <a:off x="858275" y="2282325"/>
            <a:ext cx="7589350" cy="271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5" name="Google Shape;165;p1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4.1. Kiến trúc logic</a:t>
            </a:r>
            <a:endParaRPr/>
          </a:p>
        </p:txBody>
      </p:sp>
      <p:pic>
        <p:nvPicPr>
          <p:cNvPr id="166" name="Google Shape;166;p15"/>
          <p:cNvPicPr preferRelativeResize="0"/>
          <p:nvPr/>
        </p:nvPicPr>
        <p:blipFill rotWithShape="1">
          <a:blip r:embed="rId3">
            <a:alphaModFix/>
          </a:blip>
          <a:srcRect b="0" l="0" r="0" t="0"/>
          <a:stretch/>
        </p:blipFill>
        <p:spPr>
          <a:xfrm>
            <a:off x="558658" y="746005"/>
            <a:ext cx="6308725" cy="5610468"/>
          </a:xfrm>
          <a:prstGeom prst="rect">
            <a:avLst/>
          </a:prstGeom>
          <a:noFill/>
          <a:ln>
            <a:noFill/>
          </a:ln>
        </p:spPr>
      </p:pic>
      <p:sp>
        <p:nvSpPr>
          <p:cNvPr id="167" name="Google Shape;167;p15"/>
          <p:cNvSpPr txBox="1"/>
          <p:nvPr/>
        </p:nvSpPr>
        <p:spPr>
          <a:xfrm>
            <a:off x="7086600" y="3089574"/>
            <a:ext cx="2057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Kiến trúc chi tiết gói cho Main Service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1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4.1. Kiến trúc logic</a:t>
            </a:r>
            <a:endParaRPr/>
          </a:p>
        </p:txBody>
      </p:sp>
      <p:sp>
        <p:nvSpPr>
          <p:cNvPr id="174" name="Google Shape;174;p16"/>
          <p:cNvSpPr txBox="1"/>
          <p:nvPr/>
        </p:nvSpPr>
        <p:spPr>
          <a:xfrm>
            <a:off x="2068789" y="3848633"/>
            <a:ext cx="51006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Kiến trúc chi tiết gói cho Notification Service</a:t>
            </a:r>
            <a:endParaRPr sz="1800">
              <a:solidFill>
                <a:schemeClr val="dk1"/>
              </a:solidFill>
              <a:latin typeface="Calibri"/>
              <a:ea typeface="Calibri"/>
              <a:cs typeface="Calibri"/>
              <a:sym typeface="Calibri"/>
            </a:endParaRPr>
          </a:p>
        </p:txBody>
      </p:sp>
      <p:pic>
        <p:nvPicPr>
          <p:cNvPr id="175" name="Google Shape;175;p16"/>
          <p:cNvPicPr preferRelativeResize="0"/>
          <p:nvPr/>
        </p:nvPicPr>
        <p:blipFill rotWithShape="1">
          <a:blip r:embed="rId3">
            <a:alphaModFix/>
          </a:blip>
          <a:srcRect b="0" l="0" r="0" t="0"/>
          <a:stretch/>
        </p:blipFill>
        <p:spPr>
          <a:xfrm>
            <a:off x="1122916" y="1644650"/>
            <a:ext cx="6992384" cy="178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p1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4.1. Kiến trúc logic</a:t>
            </a:r>
            <a:endParaRPr/>
          </a:p>
        </p:txBody>
      </p:sp>
      <p:sp>
        <p:nvSpPr>
          <p:cNvPr id="182" name="Google Shape;182;p17"/>
          <p:cNvSpPr txBox="1"/>
          <p:nvPr/>
        </p:nvSpPr>
        <p:spPr>
          <a:xfrm>
            <a:off x="2513410" y="5357704"/>
            <a:ext cx="4293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Kiến trúc chi tiết gói cho Worker Service</a:t>
            </a:r>
            <a:endParaRPr/>
          </a:p>
        </p:txBody>
      </p:sp>
      <p:pic>
        <p:nvPicPr>
          <p:cNvPr id="183" name="Google Shape;183;p17"/>
          <p:cNvPicPr preferRelativeResize="0"/>
          <p:nvPr/>
        </p:nvPicPr>
        <p:blipFill rotWithShape="1">
          <a:blip r:embed="rId3">
            <a:alphaModFix/>
          </a:blip>
          <a:srcRect b="0" l="0" r="0" t="0"/>
          <a:stretch/>
        </p:blipFill>
        <p:spPr>
          <a:xfrm>
            <a:off x="688891" y="902256"/>
            <a:ext cx="7942432" cy="40973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1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4.2. Kiến trúc triển khai</a:t>
            </a:r>
            <a:endParaRPr/>
          </a:p>
        </p:txBody>
      </p:sp>
      <p:pic>
        <p:nvPicPr>
          <p:cNvPr descr="NET Core 3 | Briswell Vietnam" id="190" name="Google Shape;190;p18"/>
          <p:cNvPicPr preferRelativeResize="0"/>
          <p:nvPr/>
        </p:nvPicPr>
        <p:blipFill rotWithShape="1">
          <a:blip r:embed="rId3">
            <a:alphaModFix/>
          </a:blip>
          <a:srcRect b="0" l="0" r="0" t="0"/>
          <a:stretch/>
        </p:blipFill>
        <p:spPr>
          <a:xfrm>
            <a:off x="378252" y="1068054"/>
            <a:ext cx="1624870" cy="1624870"/>
          </a:xfrm>
          <a:prstGeom prst="rect">
            <a:avLst/>
          </a:prstGeom>
          <a:noFill/>
          <a:ln>
            <a:noFill/>
          </a:ln>
        </p:spPr>
      </p:pic>
      <p:pic>
        <p:nvPicPr>
          <p:cNvPr descr="Introduction to RabbitMQ - Knoldus Blogs" id="191" name="Google Shape;191;p18"/>
          <p:cNvPicPr preferRelativeResize="0"/>
          <p:nvPr/>
        </p:nvPicPr>
        <p:blipFill rotWithShape="1">
          <a:blip r:embed="rId4">
            <a:alphaModFix/>
          </a:blip>
          <a:srcRect b="0" l="0" r="0" t="0"/>
          <a:stretch/>
        </p:blipFill>
        <p:spPr>
          <a:xfrm>
            <a:off x="2687486" y="1383117"/>
            <a:ext cx="3157537" cy="1175910"/>
          </a:xfrm>
          <a:prstGeom prst="rect">
            <a:avLst/>
          </a:prstGeom>
          <a:noFill/>
          <a:ln>
            <a:noFill/>
          </a:ln>
        </p:spPr>
      </p:pic>
      <p:pic>
        <p:nvPicPr>
          <p:cNvPr descr="Vue.js - Wikipedia" id="192" name="Google Shape;192;p18"/>
          <p:cNvPicPr preferRelativeResize="0"/>
          <p:nvPr/>
        </p:nvPicPr>
        <p:blipFill rotWithShape="1">
          <a:blip r:embed="rId5">
            <a:alphaModFix/>
          </a:blip>
          <a:srcRect b="0" l="0" r="0" t="0"/>
          <a:stretch/>
        </p:blipFill>
        <p:spPr>
          <a:xfrm>
            <a:off x="378252" y="3676157"/>
            <a:ext cx="2016561" cy="1747552"/>
          </a:xfrm>
          <a:prstGeom prst="rect">
            <a:avLst/>
          </a:prstGeom>
          <a:noFill/>
          <a:ln>
            <a:noFill/>
          </a:ln>
        </p:spPr>
      </p:pic>
      <p:pic>
        <p:nvPicPr>
          <p:cNvPr descr="VNPAY | Hanoi" id="193" name="Google Shape;193;p18"/>
          <p:cNvPicPr preferRelativeResize="0"/>
          <p:nvPr/>
        </p:nvPicPr>
        <p:blipFill rotWithShape="1">
          <a:blip r:embed="rId6">
            <a:alphaModFix/>
          </a:blip>
          <a:srcRect b="0" l="0" r="0" t="0"/>
          <a:stretch/>
        </p:blipFill>
        <p:spPr>
          <a:xfrm>
            <a:off x="6586536" y="3549262"/>
            <a:ext cx="2143125" cy="2143125"/>
          </a:xfrm>
          <a:prstGeom prst="rect">
            <a:avLst/>
          </a:prstGeom>
          <a:noFill/>
          <a:ln>
            <a:noFill/>
          </a:ln>
        </p:spPr>
      </p:pic>
      <p:pic>
        <p:nvPicPr>
          <p:cNvPr descr="Hosted MySQL - Amazon RDS for MySQL - AWS" id="194" name="Google Shape;194;p18"/>
          <p:cNvPicPr preferRelativeResize="0"/>
          <p:nvPr/>
        </p:nvPicPr>
        <p:blipFill rotWithShape="1">
          <a:blip r:embed="rId7">
            <a:alphaModFix/>
          </a:blip>
          <a:srcRect b="0" l="0" r="0" t="0"/>
          <a:stretch/>
        </p:blipFill>
        <p:spPr>
          <a:xfrm>
            <a:off x="6529387" y="1165613"/>
            <a:ext cx="2143125" cy="1109142"/>
          </a:xfrm>
          <a:prstGeom prst="rect">
            <a:avLst/>
          </a:prstGeom>
          <a:noFill/>
          <a:ln>
            <a:noFill/>
          </a:ln>
        </p:spPr>
      </p:pic>
      <p:pic>
        <p:nvPicPr>
          <p:cNvPr descr="MongoDB - Ratings, Salaries, and Sales Jobs | RepVue" id="195" name="Google Shape;195;p18"/>
          <p:cNvPicPr preferRelativeResize="0"/>
          <p:nvPr/>
        </p:nvPicPr>
        <p:blipFill rotWithShape="1">
          <a:blip r:embed="rId8">
            <a:alphaModFix/>
          </a:blip>
          <a:srcRect b="0" l="0" r="0" t="0"/>
          <a:stretch/>
        </p:blipFill>
        <p:spPr>
          <a:xfrm>
            <a:off x="3500437" y="3411792"/>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pic>
        <p:nvPicPr>
          <p:cNvPr descr="Text&#10;&#10;Description automatically generated" id="50" name="Google Shape;50;p2"/>
          <p:cNvPicPr preferRelativeResize="0"/>
          <p:nvPr/>
        </p:nvPicPr>
        <p:blipFill rotWithShape="1">
          <a:blip r:embed="rId3">
            <a:alphaModFix/>
          </a:blip>
          <a:srcRect b="0" l="0" r="0" t="0"/>
          <a:stretch/>
        </p:blipFill>
        <p:spPr>
          <a:xfrm>
            <a:off x="413012" y="317038"/>
            <a:ext cx="2576374" cy="936215"/>
          </a:xfrm>
          <a:prstGeom prst="rect">
            <a:avLst/>
          </a:prstGeom>
          <a:noFill/>
          <a:ln>
            <a:noFill/>
          </a:ln>
        </p:spPr>
      </p:pic>
      <p:sp>
        <p:nvSpPr>
          <p:cNvPr id="51" name="Google Shape;51;p2"/>
          <p:cNvSpPr txBox="1"/>
          <p:nvPr/>
        </p:nvSpPr>
        <p:spPr>
          <a:xfrm>
            <a:off x="413012" y="2421636"/>
            <a:ext cx="7680664" cy="8487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5400"/>
              <a:buFont typeface="Lato"/>
              <a:buNone/>
            </a:pPr>
            <a:r>
              <a:rPr b="1" i="0" lang="en-US" sz="5400" u="none" cap="none" strike="noStrike">
                <a:solidFill>
                  <a:srgbClr val="C00000"/>
                </a:solidFill>
                <a:latin typeface="Lato"/>
                <a:ea typeface="Lato"/>
                <a:cs typeface="Lato"/>
                <a:sym typeface="Lato"/>
              </a:rPr>
              <a:t>Crowdsourcing</a:t>
            </a:r>
            <a:endParaRPr b="1" i="0" sz="5400" u="none" cap="none" strike="noStrike">
              <a:solidFill>
                <a:srgbClr val="C00000"/>
              </a:solidFill>
              <a:latin typeface="Lato"/>
              <a:ea typeface="Lato"/>
              <a:cs typeface="Lato"/>
              <a:sym typeface="Lato"/>
            </a:endParaRPr>
          </a:p>
        </p:txBody>
      </p:sp>
      <p:sp>
        <p:nvSpPr>
          <p:cNvPr id="52" name="Google Shape;52;p2"/>
          <p:cNvSpPr txBox="1"/>
          <p:nvPr/>
        </p:nvSpPr>
        <p:spPr>
          <a:xfrm>
            <a:off x="413012" y="3567622"/>
            <a:ext cx="7342482" cy="8487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2800"/>
              <a:buFont typeface="Lato"/>
              <a:buNone/>
            </a:pPr>
            <a:r>
              <a:rPr b="0" i="0" lang="en-US" sz="2800" u="none" cap="none" strike="noStrike">
                <a:solidFill>
                  <a:srgbClr val="C00000"/>
                </a:solidFill>
                <a:latin typeface="Lato"/>
                <a:ea typeface="Lato"/>
                <a:cs typeface="Lato"/>
                <a:sym typeface="Lato"/>
              </a:rPr>
              <a:t>GVHD: Ts. Nguyễn Hữu Đức</a:t>
            </a:r>
            <a:endParaRPr/>
          </a:p>
          <a:p>
            <a:pPr indent="0" lvl="0" marL="0" marR="0" rtl="0" algn="l">
              <a:lnSpc>
                <a:spcPct val="90000"/>
              </a:lnSpc>
              <a:spcBef>
                <a:spcPts val="0"/>
              </a:spcBef>
              <a:spcAft>
                <a:spcPts val="0"/>
              </a:spcAft>
              <a:buClr>
                <a:srgbClr val="C00000"/>
              </a:buClr>
              <a:buSzPts val="2800"/>
              <a:buFont typeface="Lato"/>
              <a:buNone/>
            </a:pPr>
            <a:r>
              <a:rPr b="0" i="0" lang="en-US" sz="2800" u="none" cap="none" strike="noStrike">
                <a:solidFill>
                  <a:srgbClr val="C00000"/>
                </a:solidFill>
                <a:latin typeface="Lato"/>
                <a:ea typeface="Lato"/>
                <a:cs typeface="Lato"/>
                <a:sym typeface="Lato"/>
              </a:rPr>
              <a:t>Thực hiện: Nhóm 12</a:t>
            </a:r>
            <a:endParaRPr b="0" i="0" sz="2800" u="none" cap="none" strike="noStrike">
              <a:solidFill>
                <a:srgbClr val="C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1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5. Thiết kế CSDL</a:t>
            </a:r>
            <a:endParaRPr/>
          </a:p>
        </p:txBody>
      </p:sp>
      <p:sp>
        <p:nvSpPr>
          <p:cNvPr id="202" name="Google Shape;202;p19"/>
          <p:cNvSpPr txBox="1"/>
          <p:nvPr/>
        </p:nvSpPr>
        <p:spPr>
          <a:xfrm>
            <a:off x="235077" y="78612"/>
            <a:ext cx="8673846" cy="4517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800"/>
              <a:buFont typeface="Lato"/>
              <a:buNone/>
            </a:pPr>
            <a:r>
              <a:t/>
            </a:r>
            <a:endParaRPr b="1" sz="2800">
              <a:solidFill>
                <a:schemeClr val="lt1"/>
              </a:solidFill>
              <a:latin typeface="Lato"/>
              <a:ea typeface="Lato"/>
              <a:cs typeface="Lato"/>
              <a:sym typeface="Lato"/>
            </a:endParaRPr>
          </a:p>
        </p:txBody>
      </p:sp>
      <p:pic>
        <p:nvPicPr>
          <p:cNvPr id="203" name="Google Shape;203;p19"/>
          <p:cNvPicPr preferRelativeResize="0"/>
          <p:nvPr/>
        </p:nvPicPr>
        <p:blipFill rotWithShape="1">
          <a:blip r:embed="rId3">
            <a:alphaModFix/>
          </a:blip>
          <a:srcRect b="0" l="0" r="0" t="0"/>
          <a:stretch/>
        </p:blipFill>
        <p:spPr>
          <a:xfrm>
            <a:off x="1693068" y="817563"/>
            <a:ext cx="5757863" cy="546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9" name="Google Shape;209;p2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6. Thiết kế ca sử dụng</a:t>
            </a:r>
            <a:endParaRPr/>
          </a:p>
        </p:txBody>
      </p:sp>
      <p:pic>
        <p:nvPicPr>
          <p:cNvPr id="210" name="Google Shape;210;p20"/>
          <p:cNvPicPr preferRelativeResize="0"/>
          <p:nvPr/>
        </p:nvPicPr>
        <p:blipFill rotWithShape="1">
          <a:blip r:embed="rId3">
            <a:alphaModFix/>
          </a:blip>
          <a:srcRect b="0" l="0" r="0" t="0"/>
          <a:stretch/>
        </p:blipFill>
        <p:spPr>
          <a:xfrm>
            <a:off x="835818" y="1419226"/>
            <a:ext cx="7472364" cy="4981576"/>
          </a:xfrm>
          <a:prstGeom prst="rect">
            <a:avLst/>
          </a:prstGeom>
          <a:noFill/>
          <a:ln>
            <a:noFill/>
          </a:ln>
        </p:spPr>
      </p:pic>
      <p:sp>
        <p:nvSpPr>
          <p:cNvPr id="211" name="Google Shape;211;p20"/>
          <p:cNvSpPr txBox="1"/>
          <p:nvPr/>
        </p:nvSpPr>
        <p:spPr>
          <a:xfrm>
            <a:off x="3581183" y="743956"/>
            <a:ext cx="19816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Create Batch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7" name="Google Shape;217;p2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6. Thiết kế ca sử dụng</a:t>
            </a:r>
            <a:endParaRPr/>
          </a:p>
        </p:txBody>
      </p:sp>
      <p:sp>
        <p:nvSpPr>
          <p:cNvPr id="218" name="Google Shape;218;p21"/>
          <p:cNvSpPr txBox="1"/>
          <p:nvPr/>
        </p:nvSpPr>
        <p:spPr>
          <a:xfrm>
            <a:off x="3581183" y="743956"/>
            <a:ext cx="237552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Worker Apply HIT</a:t>
            </a:r>
            <a:endParaRPr sz="2400">
              <a:solidFill>
                <a:schemeClr val="dk1"/>
              </a:solidFill>
              <a:latin typeface="Calibri"/>
              <a:ea typeface="Calibri"/>
              <a:cs typeface="Calibri"/>
              <a:sym typeface="Calibri"/>
            </a:endParaRPr>
          </a:p>
        </p:txBody>
      </p:sp>
      <p:pic>
        <p:nvPicPr>
          <p:cNvPr id="219" name="Google Shape;219;p21"/>
          <p:cNvPicPr preferRelativeResize="0"/>
          <p:nvPr/>
        </p:nvPicPr>
        <p:blipFill rotWithShape="1">
          <a:blip r:embed="rId3">
            <a:alphaModFix/>
          </a:blip>
          <a:srcRect b="0" l="0" r="0" t="0"/>
          <a:stretch/>
        </p:blipFill>
        <p:spPr>
          <a:xfrm>
            <a:off x="360101" y="1231901"/>
            <a:ext cx="8423798" cy="4638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2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6. Thiết kế ca sử dụng</a:t>
            </a:r>
            <a:endParaRPr/>
          </a:p>
        </p:txBody>
      </p:sp>
      <p:sp>
        <p:nvSpPr>
          <p:cNvPr id="226" name="Google Shape;226;p22"/>
          <p:cNvSpPr txBox="1"/>
          <p:nvPr/>
        </p:nvSpPr>
        <p:spPr>
          <a:xfrm>
            <a:off x="3581183" y="743956"/>
            <a:ext cx="17764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Review HIT</a:t>
            </a:r>
            <a:endParaRPr/>
          </a:p>
        </p:txBody>
      </p:sp>
      <p:pic>
        <p:nvPicPr>
          <p:cNvPr id="227" name="Google Shape;227;p22"/>
          <p:cNvPicPr preferRelativeResize="0"/>
          <p:nvPr/>
        </p:nvPicPr>
        <p:blipFill rotWithShape="1">
          <a:blip r:embed="rId3">
            <a:alphaModFix/>
          </a:blip>
          <a:srcRect b="0" l="0" r="0" t="0"/>
          <a:stretch/>
        </p:blipFill>
        <p:spPr>
          <a:xfrm>
            <a:off x="757035" y="1165037"/>
            <a:ext cx="7629930" cy="540708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2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7. Thực hiện và triển khai</a:t>
            </a:r>
            <a:endParaRPr/>
          </a:p>
        </p:txBody>
      </p:sp>
      <p:pic>
        <p:nvPicPr>
          <p:cNvPr id="234" name="Google Shape;234;p23"/>
          <p:cNvPicPr preferRelativeResize="0"/>
          <p:nvPr/>
        </p:nvPicPr>
        <p:blipFill rotWithShape="1">
          <a:blip r:embed="rId3">
            <a:alphaModFix/>
          </a:blip>
          <a:srcRect b="0" l="0" r="0" t="0"/>
          <a:stretch/>
        </p:blipFill>
        <p:spPr>
          <a:xfrm>
            <a:off x="1148095" y="823468"/>
            <a:ext cx="3323894" cy="5455541"/>
          </a:xfrm>
          <a:prstGeom prst="rect">
            <a:avLst/>
          </a:prstGeom>
          <a:noFill/>
          <a:ln>
            <a:noFill/>
          </a:ln>
        </p:spPr>
      </p:pic>
      <p:pic>
        <p:nvPicPr>
          <p:cNvPr id="235" name="Google Shape;235;p23"/>
          <p:cNvPicPr preferRelativeResize="0"/>
          <p:nvPr/>
        </p:nvPicPr>
        <p:blipFill rotWithShape="1">
          <a:blip r:embed="rId4">
            <a:alphaModFix/>
          </a:blip>
          <a:srcRect b="0" l="0" r="0" t="0"/>
          <a:stretch/>
        </p:blipFill>
        <p:spPr>
          <a:xfrm>
            <a:off x="4783984" y="823468"/>
            <a:ext cx="3475678" cy="545554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24"/>
          <p:cNvSpPr txBox="1"/>
          <p:nvPr/>
        </p:nvSpPr>
        <p:spPr>
          <a:xfrm>
            <a:off x="4181094" y="3021991"/>
            <a:ext cx="4197975" cy="8140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800"/>
              <a:buFont typeface="Lato"/>
              <a:buNone/>
            </a:pPr>
            <a:r>
              <a:rPr b="1" lang="en-US" sz="4800">
                <a:solidFill>
                  <a:srgbClr val="C00000"/>
                </a:solidFill>
                <a:latin typeface="Lato"/>
                <a:ea typeface="Lato"/>
                <a:cs typeface="Lato"/>
                <a:sym typeface="Lato"/>
              </a:rPr>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3"/>
          <p:cNvSpPr txBox="1"/>
          <p:nvPr>
            <p:ph idx="12" type="sldNum"/>
          </p:nvPr>
        </p:nvSpPr>
        <p:spPr>
          <a:xfrm>
            <a:off x="6867383" y="6492878"/>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 name="Google Shape;58;p3"/>
          <p:cNvSpPr txBox="1"/>
          <p:nvPr>
            <p:ph type="title"/>
          </p:nvPr>
        </p:nvSpPr>
        <p:spPr>
          <a:xfrm>
            <a:off x="254052" y="82063"/>
            <a:ext cx="8635896"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Nhóm sinh viên thực hiện</a:t>
            </a:r>
            <a:endParaRPr/>
          </a:p>
        </p:txBody>
      </p:sp>
      <p:graphicFrame>
        <p:nvGraphicFramePr>
          <p:cNvPr id="59" name="Google Shape;59;p3"/>
          <p:cNvGraphicFramePr/>
          <p:nvPr/>
        </p:nvGraphicFramePr>
        <p:xfrm>
          <a:off x="1733550" y="1543353"/>
          <a:ext cx="3000000" cy="3000000"/>
        </p:xfrm>
        <a:graphic>
          <a:graphicData uri="http://schemas.openxmlformats.org/drawingml/2006/table">
            <a:tbl>
              <a:tblPr>
                <a:noFill/>
                <a:tableStyleId>{BC1E31F2-9714-45F6-B372-E662B6406292}</a:tableStyleId>
              </a:tblPr>
              <a:tblGrid>
                <a:gridCol w="2838450"/>
                <a:gridCol w="2838450"/>
              </a:tblGrid>
              <a:tr h="794400">
                <a:tc>
                  <a:txBody>
                    <a:bodyPr/>
                    <a:lstStyle/>
                    <a:p>
                      <a:pPr indent="0" lvl="0" marL="0" marR="0" rtl="0" algn="l">
                        <a:spcBef>
                          <a:spcPts val="0"/>
                        </a:spcBef>
                        <a:spcAft>
                          <a:spcPts val="0"/>
                        </a:spcAft>
                        <a:buNone/>
                      </a:pPr>
                      <a:r>
                        <a:rPr b="0" i="0" lang="en-US" sz="2400" u="none" cap="none" strike="noStrike">
                          <a:solidFill>
                            <a:srgbClr val="000000"/>
                          </a:solidFill>
                          <a:latin typeface="Lato"/>
                          <a:ea typeface="Lato"/>
                          <a:cs typeface="Lato"/>
                          <a:sym typeface="Lato"/>
                        </a:rPr>
                        <a:t>Hoàng Thị Nhung</a:t>
                      </a:r>
                      <a:endParaRPr sz="1800" u="none" cap="none" strike="noStrike"/>
                    </a:p>
                  </a:txBody>
                  <a:tcPr marT="31750" marB="3175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i="0" lang="en-US" sz="2400" u="none" cap="none" strike="noStrike">
                          <a:solidFill>
                            <a:srgbClr val="000000"/>
                          </a:solidFill>
                          <a:latin typeface="Lato"/>
                          <a:ea typeface="Lato"/>
                          <a:cs typeface="Lato"/>
                          <a:sym typeface="Lato"/>
                        </a:rPr>
                        <a:t>20194349</a:t>
                      </a:r>
                      <a:endParaRPr sz="1800" u="none" cap="none" strike="noStrike"/>
                    </a:p>
                  </a:txBody>
                  <a:tcPr marT="31750" marB="3175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794400">
                <a:tc>
                  <a:txBody>
                    <a:bodyPr/>
                    <a:lstStyle/>
                    <a:p>
                      <a:pPr indent="0" lvl="0" marL="0" marR="0" rtl="0" algn="l">
                        <a:spcBef>
                          <a:spcPts val="0"/>
                        </a:spcBef>
                        <a:spcAft>
                          <a:spcPts val="0"/>
                        </a:spcAft>
                        <a:buNone/>
                      </a:pPr>
                      <a:r>
                        <a:rPr b="0" i="0" lang="en-US" sz="2400" u="none" cap="none" strike="noStrike">
                          <a:solidFill>
                            <a:srgbClr val="000000"/>
                          </a:solidFill>
                          <a:latin typeface="Lato"/>
                          <a:ea typeface="Lato"/>
                          <a:cs typeface="Lato"/>
                          <a:sym typeface="Lato"/>
                        </a:rPr>
                        <a:t>Thái Doãn Sơn</a:t>
                      </a:r>
                      <a:endParaRPr sz="1800" u="none" cap="none" strike="noStrike"/>
                    </a:p>
                  </a:txBody>
                  <a:tcPr marT="31750" marB="3175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i="0" lang="en-US" sz="2400" u="none" cap="none" strike="noStrike">
                          <a:solidFill>
                            <a:srgbClr val="000000"/>
                          </a:solidFill>
                          <a:latin typeface="Lato"/>
                          <a:ea typeface="Lato"/>
                          <a:cs typeface="Lato"/>
                          <a:sym typeface="Lato"/>
                        </a:rPr>
                        <a:t>201943</a:t>
                      </a:r>
                      <a:r>
                        <a:rPr lang="en-US" sz="2400">
                          <a:latin typeface="Lato"/>
                          <a:ea typeface="Lato"/>
                          <a:cs typeface="Lato"/>
                          <a:sym typeface="Lato"/>
                        </a:rPr>
                        <a:t>65</a:t>
                      </a:r>
                      <a:endParaRPr sz="1800" u="none" cap="none" strike="noStrike"/>
                    </a:p>
                  </a:txBody>
                  <a:tcPr marT="31750" marB="3175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29100">
                <a:tc>
                  <a:txBody>
                    <a:bodyPr/>
                    <a:lstStyle/>
                    <a:p>
                      <a:pPr indent="0" lvl="0" marL="0" marR="0" rtl="0" algn="l">
                        <a:spcBef>
                          <a:spcPts val="0"/>
                        </a:spcBef>
                        <a:spcAft>
                          <a:spcPts val="0"/>
                        </a:spcAft>
                        <a:buNone/>
                      </a:pPr>
                      <a:r>
                        <a:rPr b="0" i="0" lang="en-US" sz="2400" u="none" cap="none" strike="noStrike">
                          <a:solidFill>
                            <a:srgbClr val="000000"/>
                          </a:solidFill>
                          <a:latin typeface="Lato"/>
                          <a:ea typeface="Lato"/>
                          <a:cs typeface="Lato"/>
                          <a:sym typeface="Lato"/>
                        </a:rPr>
                        <a:t>Nguyễn Thành Bắc</a:t>
                      </a:r>
                      <a:endParaRPr/>
                    </a:p>
                    <a:p>
                      <a:pPr indent="0" lvl="0" marL="0" marR="0" rtl="0" algn="l">
                        <a:spcBef>
                          <a:spcPts val="0"/>
                        </a:spcBef>
                        <a:spcAft>
                          <a:spcPts val="0"/>
                        </a:spcAft>
                        <a:buNone/>
                      </a:pPr>
                      <a:r>
                        <a:t/>
                      </a:r>
                      <a:endParaRPr b="0" i="0" sz="2400" u="none" cap="none" strike="noStrike">
                        <a:solidFill>
                          <a:srgbClr val="000000"/>
                        </a:solidFill>
                        <a:latin typeface="Lato"/>
                        <a:ea typeface="Lato"/>
                        <a:cs typeface="Lato"/>
                        <a:sym typeface="Lato"/>
                      </a:endParaRPr>
                    </a:p>
                    <a:p>
                      <a:pPr indent="0" lvl="0" marL="0" marR="0" rtl="0" algn="l">
                        <a:spcBef>
                          <a:spcPts val="0"/>
                        </a:spcBef>
                        <a:spcAft>
                          <a:spcPts val="0"/>
                        </a:spcAft>
                        <a:buNone/>
                      </a:pPr>
                      <a:r>
                        <a:rPr b="0" i="0" lang="en-US" sz="2400" u="none" cap="none" strike="noStrike">
                          <a:solidFill>
                            <a:srgbClr val="000000"/>
                          </a:solidFill>
                          <a:latin typeface="Lato"/>
                          <a:ea typeface="Lato"/>
                          <a:cs typeface="Lato"/>
                          <a:sym typeface="Lato"/>
                        </a:rPr>
                        <a:t>Vũ Quốc Anh                                         </a:t>
                      </a:r>
                      <a:endParaRPr sz="1800" u="none" cap="none" strike="noStrike"/>
                    </a:p>
                  </a:txBody>
                  <a:tcPr marT="31750" marB="3175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i="0" lang="en-US" sz="2400" u="none" cap="none" strike="noStrike">
                          <a:solidFill>
                            <a:srgbClr val="000000"/>
                          </a:solidFill>
                          <a:latin typeface="Lato"/>
                          <a:ea typeface="Lato"/>
                          <a:cs typeface="Lato"/>
                          <a:sym typeface="Lato"/>
                        </a:rPr>
                        <a:t>201942</a:t>
                      </a:r>
                      <a:r>
                        <a:rPr lang="en-US" sz="2400">
                          <a:latin typeface="Lato"/>
                          <a:ea typeface="Lato"/>
                          <a:cs typeface="Lato"/>
                          <a:sym typeface="Lato"/>
                        </a:rPr>
                        <a:t>29</a:t>
                      </a:r>
                      <a:endParaRPr sz="2400">
                        <a:latin typeface="Lato"/>
                        <a:ea typeface="Lato"/>
                        <a:cs typeface="Lato"/>
                        <a:sym typeface="Lato"/>
                      </a:endParaRPr>
                    </a:p>
                    <a:p>
                      <a:pPr indent="0" lvl="0" marL="0" marR="0" rtl="0" algn="r">
                        <a:spcBef>
                          <a:spcPts val="0"/>
                        </a:spcBef>
                        <a:spcAft>
                          <a:spcPts val="0"/>
                        </a:spcAft>
                        <a:buNone/>
                      </a:pPr>
                      <a:r>
                        <a:t/>
                      </a:r>
                      <a:endParaRPr sz="2400">
                        <a:latin typeface="Lato"/>
                        <a:ea typeface="Lato"/>
                        <a:cs typeface="Lato"/>
                        <a:sym typeface="Lato"/>
                      </a:endParaRPr>
                    </a:p>
                    <a:p>
                      <a:pPr indent="0" lvl="0" marL="0" marR="0" rtl="0" algn="r">
                        <a:spcBef>
                          <a:spcPts val="0"/>
                        </a:spcBef>
                        <a:spcAft>
                          <a:spcPts val="0"/>
                        </a:spcAft>
                        <a:buNone/>
                      </a:pPr>
                      <a:r>
                        <a:rPr lang="en-US" sz="2400">
                          <a:latin typeface="Lato"/>
                          <a:ea typeface="Lato"/>
                          <a:cs typeface="Lato"/>
                          <a:sym typeface="Lato"/>
                        </a:rPr>
                        <a:t>20194228</a:t>
                      </a:r>
                      <a:endParaRPr sz="2400">
                        <a:latin typeface="Lato"/>
                        <a:ea typeface="Lato"/>
                        <a:cs typeface="Lato"/>
                        <a:sym typeface="Lato"/>
                      </a:endParaRPr>
                    </a:p>
                  </a:txBody>
                  <a:tcPr marT="31750" marB="3175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 name="Google Shape;66;p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1. Đặt vấn đề</a:t>
            </a:r>
            <a:endParaRPr/>
          </a:p>
        </p:txBody>
      </p:sp>
      <p:sp>
        <p:nvSpPr>
          <p:cNvPr id="67" name="Google Shape;67;p4"/>
          <p:cNvSpPr txBox="1"/>
          <p:nvPr/>
        </p:nvSpPr>
        <p:spPr>
          <a:xfrm>
            <a:off x="234950" y="874268"/>
            <a:ext cx="8674100" cy="21156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Hệ thống crowdsourcing là một phương pháp sử dụng sự đóng góp của một nhóm lớn người dùng hoặc cộng đồng trực tuyến để giải quyết một vấn đề hoặc thực hiện một nhiệm vụ cụ thể. Thông qua hệ thống này, những người tham gia có thể đóng góp ý kiến, kiến thức, kỹ năng hoặc công lao cá nhân của họ để giúp đạt được mục tiêu chung.</a:t>
            </a:r>
            <a:endParaRPr sz="2400">
              <a:solidFill>
                <a:schemeClr val="dk1"/>
              </a:solidFill>
              <a:latin typeface="Lato"/>
              <a:ea typeface="Lato"/>
              <a:cs typeface="Lato"/>
              <a:sym typeface="Lato"/>
            </a:endParaRPr>
          </a:p>
        </p:txBody>
      </p:sp>
      <p:pic>
        <p:nvPicPr>
          <p:cNvPr descr="Wikipedia tiếng Anh đơn giản – Wikipedia tiếng Việt" id="68" name="Google Shape;68;p4"/>
          <p:cNvPicPr preferRelativeResize="0"/>
          <p:nvPr/>
        </p:nvPicPr>
        <p:blipFill rotWithShape="1">
          <a:blip r:embed="rId3">
            <a:alphaModFix/>
          </a:blip>
          <a:srcRect b="0" l="0" r="0" t="0"/>
          <a:stretch/>
        </p:blipFill>
        <p:spPr>
          <a:xfrm>
            <a:off x="234950" y="3285237"/>
            <a:ext cx="2553970" cy="2932789"/>
          </a:xfrm>
          <a:prstGeom prst="rect">
            <a:avLst/>
          </a:prstGeom>
          <a:noFill/>
          <a:ln>
            <a:noFill/>
          </a:ln>
        </p:spPr>
      </p:pic>
      <p:pic>
        <p:nvPicPr>
          <p:cNvPr descr="Amazon MTurk (@amazonmturk) / Twitter" id="69" name="Google Shape;69;p4"/>
          <p:cNvPicPr preferRelativeResize="0"/>
          <p:nvPr/>
        </p:nvPicPr>
        <p:blipFill rotWithShape="1">
          <a:blip r:embed="rId4">
            <a:alphaModFix/>
          </a:blip>
          <a:srcRect b="0" l="0" r="0" t="0"/>
          <a:stretch/>
        </p:blipFill>
        <p:spPr>
          <a:xfrm>
            <a:off x="2788920" y="3285237"/>
            <a:ext cx="2932790" cy="2932790"/>
          </a:xfrm>
          <a:prstGeom prst="rect">
            <a:avLst/>
          </a:prstGeom>
          <a:noFill/>
          <a:ln>
            <a:noFill/>
          </a:ln>
        </p:spPr>
      </p:pic>
      <p:pic>
        <p:nvPicPr>
          <p:cNvPr descr="Upwork | The World's Work Marketplace" id="70" name="Google Shape;70;p4"/>
          <p:cNvPicPr preferRelativeResize="0"/>
          <p:nvPr/>
        </p:nvPicPr>
        <p:blipFill rotWithShape="1">
          <a:blip r:embed="rId5">
            <a:alphaModFix/>
          </a:blip>
          <a:srcRect b="0" l="0" r="0" t="0"/>
          <a:stretch/>
        </p:blipFill>
        <p:spPr>
          <a:xfrm>
            <a:off x="5984171" y="4057217"/>
            <a:ext cx="2940612" cy="7928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 name="Google Shape;77;p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Từ điển thuật ngữ</a:t>
            </a:r>
            <a:endParaRPr/>
          </a:p>
        </p:txBody>
      </p:sp>
      <p:sp>
        <p:nvSpPr>
          <p:cNvPr id="78" name="Google Shape;78;p5"/>
          <p:cNvSpPr txBox="1"/>
          <p:nvPr>
            <p:ph idx="1" type="body"/>
          </p:nvPr>
        </p:nvSpPr>
        <p:spPr>
          <a:xfrm>
            <a:off x="234950" y="701452"/>
            <a:ext cx="8674100" cy="54550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Người dùng chính của hệ thống</a:t>
            </a:r>
            <a:endParaRPr/>
          </a:p>
          <a:p>
            <a:pPr indent="-342900" lvl="0" marL="342900" marR="0" rtl="0" algn="just">
              <a:lnSpc>
                <a:spcPct val="150000"/>
              </a:lnSpc>
              <a:spcBef>
                <a:spcPts val="0"/>
              </a:spcBef>
              <a:spcAft>
                <a:spcPts val="0"/>
              </a:spcAft>
              <a:buClr>
                <a:schemeClr val="dk1"/>
              </a:buClr>
              <a:buSzPts val="2400"/>
              <a:buFont typeface="Arial"/>
              <a:buChar char="●"/>
            </a:pPr>
            <a:r>
              <a:rPr lang="en-US" sz="2400" u="none" strike="noStrike">
                <a:latin typeface="Calibri"/>
                <a:ea typeface="Calibri"/>
                <a:cs typeface="Calibri"/>
                <a:sym typeface="Calibri"/>
              </a:rPr>
              <a:t>Guest: người chưa có tài khoản hệ thống.</a:t>
            </a:r>
            <a:endParaRPr sz="2400" u="none" strike="noStrike">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400"/>
              <a:buFont typeface="Arial"/>
              <a:buChar char="●"/>
            </a:pPr>
            <a:r>
              <a:rPr lang="en-US" sz="2400" u="none" strike="noStrike">
                <a:latin typeface="Calibri"/>
                <a:ea typeface="Calibri"/>
                <a:cs typeface="Calibri"/>
                <a:sym typeface="Calibri"/>
              </a:rPr>
              <a:t>Requester: người thuê nhân công.</a:t>
            </a:r>
            <a:endParaRPr sz="2400" u="none" strike="noStrike">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400"/>
              <a:buFont typeface="Arial"/>
              <a:buChar char="●"/>
            </a:pPr>
            <a:r>
              <a:rPr lang="en-US" sz="2400" u="none" strike="noStrike">
                <a:latin typeface="Calibri"/>
                <a:ea typeface="Calibri"/>
                <a:cs typeface="Calibri"/>
                <a:sym typeface="Calibri"/>
              </a:rPr>
              <a:t>Worker: nhân công làm việc trong hệ thống.</a:t>
            </a:r>
            <a:endParaRPr sz="2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rPr lang="en-US" sz="2400"/>
              <a:t>Các đối tượng khác</a:t>
            </a:r>
            <a:endParaRPr/>
          </a:p>
          <a:p>
            <a:pPr indent="-342900" lvl="0" marL="342900" marR="0" rtl="0" algn="just">
              <a:lnSpc>
                <a:spcPct val="150000"/>
              </a:lnSpc>
              <a:spcBef>
                <a:spcPts val="0"/>
              </a:spcBef>
              <a:spcAft>
                <a:spcPts val="0"/>
              </a:spcAft>
              <a:buClr>
                <a:schemeClr val="dk1"/>
              </a:buClr>
              <a:buSzPts val="2400"/>
              <a:buFont typeface="Arial"/>
              <a:buChar char="●"/>
            </a:pPr>
            <a:r>
              <a:rPr lang="en-US" sz="2400" u="none" strike="noStrike">
                <a:latin typeface="Calibri"/>
                <a:ea typeface="Calibri"/>
                <a:cs typeface="Calibri"/>
                <a:sym typeface="Calibri"/>
              </a:rPr>
              <a:t>Batch: Chứa các thông tin chung của công việc: description, reward, câu hỏi, ...</a:t>
            </a:r>
            <a:endParaRPr/>
          </a:p>
          <a:p>
            <a:pPr indent="-342900" lvl="0" marL="342900" rtl="0" algn="just">
              <a:lnSpc>
                <a:spcPct val="150000"/>
              </a:lnSpc>
              <a:spcBef>
                <a:spcPts val="0"/>
              </a:spcBef>
              <a:spcAft>
                <a:spcPts val="0"/>
              </a:spcAft>
              <a:buClr>
                <a:schemeClr val="dk1"/>
              </a:buClr>
              <a:buSzPts val="2400"/>
              <a:buFont typeface="Arial"/>
              <a:buChar char="●"/>
            </a:pPr>
            <a:r>
              <a:rPr lang="en-US" sz="2400">
                <a:latin typeface="Calibri"/>
                <a:ea typeface="Calibri"/>
                <a:cs typeface="Calibri"/>
                <a:sym typeface="Calibri"/>
              </a:rPr>
              <a:t>HIT: các công việc nhỏ tương ứng với các thông tin đã config khi tạo Batch. Cho phép Worker có thể apply, làm việc, submit kết quả công việc và có thể nhận tiền thưởng nếu kết quả được accept.</a:t>
            </a:r>
            <a:endParaRPr sz="2400"/>
          </a:p>
          <a:p>
            <a:pPr indent="-190500" lvl="0" marL="342900" marR="0" rtl="0" algn="just">
              <a:lnSpc>
                <a:spcPct val="150000"/>
              </a:lnSpc>
              <a:spcBef>
                <a:spcPts val="0"/>
              </a:spcBef>
              <a:spcAft>
                <a:spcPts val="0"/>
              </a:spcAft>
              <a:buClr>
                <a:schemeClr val="dk1"/>
              </a:buClr>
              <a:buSzPts val="2400"/>
              <a:buFont typeface="Arial"/>
              <a:buNone/>
            </a:pPr>
            <a:r>
              <a:t/>
            </a:r>
            <a:endParaRPr sz="2400" u="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5" name="Google Shape;85;p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Từ điển thuật ngữ</a:t>
            </a:r>
            <a:endParaRPr/>
          </a:p>
        </p:txBody>
      </p:sp>
      <p:sp>
        <p:nvSpPr>
          <p:cNvPr id="86" name="Google Shape;86;p6"/>
          <p:cNvSpPr txBox="1"/>
          <p:nvPr>
            <p:ph idx="1" type="body"/>
          </p:nvPr>
        </p:nvSpPr>
        <p:spPr>
          <a:xfrm>
            <a:off x="234950" y="604452"/>
            <a:ext cx="8674200" cy="545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Các đối tượng khác</a:t>
            </a:r>
            <a:endParaRPr sz="2400">
              <a:latin typeface="Calibri"/>
              <a:ea typeface="Calibri"/>
              <a:cs typeface="Calibri"/>
              <a:sym typeface="Calibri"/>
            </a:endParaRPr>
          </a:p>
          <a:p>
            <a:pPr indent="-381000" lvl="0" marL="457200" marR="0" rtl="0" algn="just">
              <a:lnSpc>
                <a:spcPct val="115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Qualification: chứng nhận về trình độ chuyên môn. Có một số công việc cần có trình độ chuyên môn nhất định mới có thể ứng tuyển.</a:t>
            </a:r>
            <a:endParaRPr sz="2400">
              <a:latin typeface="Times New Roman"/>
              <a:ea typeface="Times New Roman"/>
              <a:cs typeface="Times New Roman"/>
              <a:sym typeface="Times New Roman"/>
            </a:endParaRPr>
          </a:p>
          <a:p>
            <a:pPr indent="-381000" lvl="0" marL="457200" marR="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Coin: Là đơn vị tiền tệ được lưu hành trong hệ thống </a:t>
            </a:r>
            <a:endParaRPr sz="2400">
              <a:latin typeface="Times New Roman"/>
              <a:ea typeface="Times New Roman"/>
              <a:cs typeface="Times New Roman"/>
              <a:sym typeface="Times New Roman"/>
            </a:endParaRPr>
          </a:p>
          <a:p>
            <a:pPr indent="-285750" lvl="1" marL="742950" marR="0" rtl="0" algn="just">
              <a:lnSpc>
                <a:spcPct val="115000"/>
              </a:lnSpc>
              <a:spcBef>
                <a:spcPts val="600"/>
              </a:spcBef>
              <a:spcAft>
                <a:spcPts val="0"/>
              </a:spcAft>
              <a:buClr>
                <a:schemeClr val="dk1"/>
              </a:buClr>
              <a:buSzPts val="2400"/>
              <a:buFont typeface="Courier New"/>
              <a:buChar char="o"/>
            </a:pPr>
            <a:r>
              <a:rPr lang="en-US">
                <a:latin typeface="Times New Roman"/>
                <a:ea typeface="Times New Roman"/>
                <a:cs typeface="Times New Roman"/>
                <a:sym typeface="Times New Roman"/>
              </a:rPr>
              <a:t>Mệnh giá trao đổi: 1 Coin =  1.000 VNĐ </a:t>
            </a:r>
            <a:endParaRPr>
              <a:latin typeface="Times New Roman"/>
              <a:ea typeface="Times New Roman"/>
              <a:cs typeface="Times New Roman"/>
              <a:sym typeface="Times New Roman"/>
            </a:endParaRPr>
          </a:p>
          <a:p>
            <a:pPr indent="-285750" lvl="1" marL="742950" marR="0" rtl="0" algn="just">
              <a:lnSpc>
                <a:spcPct val="115000"/>
              </a:lnSpc>
              <a:spcBef>
                <a:spcPts val="600"/>
              </a:spcBef>
              <a:spcAft>
                <a:spcPts val="0"/>
              </a:spcAft>
              <a:buClr>
                <a:schemeClr val="dk1"/>
              </a:buClr>
              <a:buSzPts val="2400"/>
              <a:buFont typeface="Courier New"/>
              <a:buChar char="o"/>
            </a:pPr>
            <a:r>
              <a:rPr lang="en-US">
                <a:latin typeface="Times New Roman"/>
                <a:ea typeface="Times New Roman"/>
                <a:cs typeface="Times New Roman"/>
                <a:sym typeface="Times New Roman"/>
              </a:rPr>
              <a:t>Người dùng cần nạp tiền để có thể có Coin trong hệ thống </a:t>
            </a:r>
            <a:endParaRPr>
              <a:latin typeface="Times New Roman"/>
              <a:ea typeface="Times New Roman"/>
              <a:cs typeface="Times New Roman"/>
              <a:sym typeface="Times New Roman"/>
            </a:endParaRPr>
          </a:p>
          <a:p>
            <a:pPr indent="-285750" lvl="1" marL="742950" marR="0" rtl="0" algn="just">
              <a:lnSpc>
                <a:spcPct val="115000"/>
              </a:lnSpc>
              <a:spcBef>
                <a:spcPts val="600"/>
              </a:spcBef>
              <a:spcAft>
                <a:spcPts val="0"/>
              </a:spcAft>
              <a:buClr>
                <a:schemeClr val="dk1"/>
              </a:buClr>
              <a:buSzPts val="2400"/>
              <a:buFont typeface="Courier New"/>
              <a:buChar char="o"/>
            </a:pPr>
            <a:r>
              <a:rPr lang="en-US">
                <a:latin typeface="Times New Roman"/>
                <a:ea typeface="Times New Roman"/>
                <a:cs typeface="Times New Roman"/>
                <a:sym typeface="Times New Roman"/>
              </a:rPr>
              <a:t>Mỗi tài khoản worker sẽ được cấp 100 Coin khởi đầu </a:t>
            </a:r>
            <a:endParaRPr>
              <a:latin typeface="Times New Roman"/>
              <a:ea typeface="Times New Roman"/>
              <a:cs typeface="Times New Roman"/>
              <a:sym typeface="Times New Roman"/>
            </a:endParaRPr>
          </a:p>
          <a:p>
            <a:pPr indent="-285750" lvl="1" marL="742950" marR="0" rtl="0" algn="just">
              <a:lnSpc>
                <a:spcPct val="115000"/>
              </a:lnSpc>
              <a:spcBef>
                <a:spcPts val="600"/>
              </a:spcBef>
              <a:spcAft>
                <a:spcPts val="0"/>
              </a:spcAft>
              <a:buClr>
                <a:schemeClr val="dk1"/>
              </a:buClr>
              <a:buSzPts val="2400"/>
              <a:buFont typeface="Courier New"/>
              <a:buChar char="o"/>
            </a:pPr>
            <a:r>
              <a:rPr lang="en-US">
                <a:latin typeface="Times New Roman"/>
                <a:ea typeface="Times New Roman"/>
                <a:cs typeface="Times New Roman"/>
                <a:sym typeface="Times New Roman"/>
              </a:rPr>
              <a:t>Những trường hợp cần sử dụng Coin: </a:t>
            </a:r>
            <a:endParaRPr>
              <a:latin typeface="Times New Roman"/>
              <a:ea typeface="Times New Roman"/>
              <a:cs typeface="Times New Roman"/>
              <a:sym typeface="Times New Roman"/>
            </a:endParaRPr>
          </a:p>
          <a:p>
            <a:pPr indent="-228600" lvl="2" marL="1143000" marR="0" rtl="0" algn="just">
              <a:lnSpc>
                <a:spcPct val="115000"/>
              </a:lnSpc>
              <a:spcBef>
                <a:spcPts val="6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Khi Requester muốn publish Batch (10% giá trị của tổng các HIT có trong Batch). </a:t>
            </a:r>
            <a:endParaRPr sz="2400">
              <a:latin typeface="Times New Roman"/>
              <a:ea typeface="Times New Roman"/>
              <a:cs typeface="Times New Roman"/>
              <a:sym typeface="Times New Roman"/>
            </a:endParaRPr>
          </a:p>
          <a:p>
            <a:pPr indent="-228600" lvl="2" marL="1143000" marR="0" rtl="0" algn="just">
              <a:lnSpc>
                <a:spcPct val="115000"/>
              </a:lnSpc>
              <a:spcBef>
                <a:spcPts val="6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Worker muốn apply HIT có giá trị tiền lương trên 100 Coin (10% giá trị tiền lương của HIT). </a:t>
            </a:r>
            <a:endParaRPr sz="2400">
              <a:latin typeface="Calibri"/>
              <a:ea typeface="Calibri"/>
              <a:cs typeface="Calibri"/>
              <a:sym typeface="Calibri"/>
            </a:endParaRPr>
          </a:p>
          <a:p>
            <a:pPr indent="-190500" lvl="0" marL="342900" rtl="0" algn="just">
              <a:lnSpc>
                <a:spcPct val="150000"/>
              </a:lnSpc>
              <a:spcBef>
                <a:spcPts val="0"/>
              </a:spcBef>
              <a:spcAft>
                <a:spcPts val="0"/>
              </a:spcAft>
              <a:buClr>
                <a:schemeClr val="dk1"/>
              </a:buClr>
              <a:buSzPts val="2400"/>
              <a:buFont typeface="Arial"/>
              <a:buNone/>
            </a:pPr>
            <a:r>
              <a:t/>
            </a:r>
            <a:endParaRPr sz="2400"/>
          </a:p>
          <a:p>
            <a:pPr indent="-190500" lvl="0" marL="342900" marR="0" rtl="0" algn="just">
              <a:lnSpc>
                <a:spcPct val="150000"/>
              </a:lnSpc>
              <a:spcBef>
                <a:spcPts val="0"/>
              </a:spcBef>
              <a:spcAft>
                <a:spcPts val="0"/>
              </a:spcAft>
              <a:buClr>
                <a:schemeClr val="dk1"/>
              </a:buClr>
              <a:buSzPts val="2400"/>
              <a:buFont typeface="Arial"/>
              <a:buNone/>
            </a:pPr>
            <a:r>
              <a:t/>
            </a:r>
            <a:endParaRPr sz="2400" u="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 name="Google Shape;93;p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2. Biểu đồ ca sử dụng tổng quan</a:t>
            </a:r>
            <a:endParaRPr/>
          </a:p>
        </p:txBody>
      </p:sp>
      <p:pic>
        <p:nvPicPr>
          <p:cNvPr id="94" name="Google Shape;94;p7"/>
          <p:cNvPicPr preferRelativeResize="0"/>
          <p:nvPr/>
        </p:nvPicPr>
        <p:blipFill rotWithShape="1">
          <a:blip r:embed="rId3">
            <a:alphaModFix/>
          </a:blip>
          <a:srcRect b="0" l="0" r="0" t="0"/>
          <a:stretch/>
        </p:blipFill>
        <p:spPr>
          <a:xfrm>
            <a:off x="2248434" y="836845"/>
            <a:ext cx="4618949" cy="57352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3. Biểu đồ hoạt động</a:t>
            </a:r>
            <a:endParaRPr/>
          </a:p>
        </p:txBody>
      </p:sp>
      <p:sp>
        <p:nvSpPr>
          <p:cNvPr id="100" name="Google Shape;100;p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hat&#10;&#10;Description automatically generated" id="101" name="Google Shape;101;p8"/>
          <p:cNvPicPr preferRelativeResize="0"/>
          <p:nvPr/>
        </p:nvPicPr>
        <p:blipFill rotWithShape="1">
          <a:blip r:embed="rId3">
            <a:alphaModFix/>
          </a:blip>
          <a:srcRect b="0" l="0" r="0" t="0"/>
          <a:stretch/>
        </p:blipFill>
        <p:spPr>
          <a:xfrm>
            <a:off x="909244" y="814569"/>
            <a:ext cx="4008379" cy="6185912"/>
          </a:xfrm>
          <a:prstGeom prst="rect">
            <a:avLst/>
          </a:prstGeom>
          <a:noFill/>
          <a:ln>
            <a:noFill/>
          </a:ln>
        </p:spPr>
      </p:pic>
      <p:sp>
        <p:nvSpPr>
          <p:cNvPr id="102" name="Google Shape;102;p8"/>
          <p:cNvSpPr txBox="1"/>
          <p:nvPr/>
        </p:nvSpPr>
        <p:spPr>
          <a:xfrm>
            <a:off x="5545847" y="3492026"/>
            <a:ext cx="308895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Quy trình khởi tạo và publish batch của Requester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3. Biểu đồ hoạt động</a:t>
            </a:r>
            <a:endParaRPr/>
          </a:p>
        </p:txBody>
      </p:sp>
      <p:sp>
        <p:nvSpPr>
          <p:cNvPr id="108" name="Google Shape;108;p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9"/>
          <p:cNvSpPr txBox="1"/>
          <p:nvPr/>
        </p:nvSpPr>
        <p:spPr>
          <a:xfrm>
            <a:off x="5529987" y="3076526"/>
            <a:ext cx="337893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Quy trình apply và submit HIT của Worker</a:t>
            </a:r>
            <a:endParaRPr/>
          </a:p>
        </p:txBody>
      </p:sp>
      <p:pic>
        <p:nvPicPr>
          <p:cNvPr id="110" name="Google Shape;110;p9"/>
          <p:cNvPicPr preferRelativeResize="0"/>
          <p:nvPr/>
        </p:nvPicPr>
        <p:blipFill rotWithShape="1">
          <a:blip r:embed="rId3">
            <a:alphaModFix/>
          </a:blip>
          <a:srcRect b="0" l="0" r="0" t="0"/>
          <a:stretch/>
        </p:blipFill>
        <p:spPr>
          <a:xfrm>
            <a:off x="235077" y="1708808"/>
            <a:ext cx="5037011" cy="35664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5" ma:contentTypeDescription="Create a new document." ma:contentTypeScope="" ma:versionID="208d5c8d37bfaaae3ab81edf7d3fa8c6">
  <xsd:schema xmlns:xsd="http://www.w3.org/2001/XMLSchema" xmlns:xs="http://www.w3.org/2001/XMLSchema" xmlns:p="http://schemas.microsoft.com/office/2006/metadata/properties" xmlns:ns2="7d526a88-71b4-405d-86fd-9b9f081c900b" targetNamespace="http://schemas.microsoft.com/office/2006/metadata/properties" ma:root="true" ma:fieldsID="a83cf9cd97d29ed8dc9e59d86de1d57d" ns2:_="">
    <xsd:import namespace="7d526a88-71b4-405d-86fd-9b9f081c90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26a88-71b4-405d-86fd-9b9f081c90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54C40C-863B-4CE0-831E-9C2687A6CB45}"/>
</file>

<file path=customXml/itemProps2.xml><?xml version="1.0" encoding="utf-8"?>
<ds:datastoreItem xmlns:ds="http://schemas.openxmlformats.org/officeDocument/2006/customXml" ds:itemID="{83B68EE1-185C-4DA3-BA06-99195A5ECB81}"/>
</file>

<file path=customXml/itemProps3.xml><?xml version="1.0" encoding="utf-8"?>
<ds:datastoreItem xmlns:ds="http://schemas.openxmlformats.org/officeDocument/2006/customXml" ds:itemID="{1CD05AF6-7442-4FD4-A554-C4F1C02B372B}"/>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Phong TT &amp; QTTH</dc:creator>
  <dcterms:created xsi:type="dcterms:W3CDTF">2021-05-28T04:32:29Z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0x01010065DCA99E06EF1E4686D55E5D38B35F2E</vt:lpwstr>
  </property>
</Properties>
</file>