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87" r:id="rId6"/>
    <p:sldMasterId id="2147483739" r:id="rId7"/>
  </p:sldMasterIdLst>
  <p:notesMasterIdLst>
    <p:notesMasterId r:id="rId76"/>
  </p:notesMasterIdLst>
  <p:sldIdLst>
    <p:sldId id="256" r:id="rId8"/>
    <p:sldId id="295" r:id="rId9"/>
    <p:sldId id="259" r:id="rId10"/>
    <p:sldId id="313" r:id="rId11"/>
    <p:sldId id="260" r:id="rId12"/>
    <p:sldId id="314" r:id="rId13"/>
    <p:sldId id="297" r:id="rId14"/>
    <p:sldId id="316" r:id="rId15"/>
    <p:sldId id="315" r:id="rId16"/>
    <p:sldId id="317" r:id="rId17"/>
    <p:sldId id="318" r:id="rId18"/>
    <p:sldId id="319" r:id="rId19"/>
    <p:sldId id="320" r:id="rId20"/>
    <p:sldId id="322" r:id="rId21"/>
    <p:sldId id="321" r:id="rId22"/>
    <p:sldId id="323" r:id="rId23"/>
    <p:sldId id="324" r:id="rId24"/>
    <p:sldId id="325" r:id="rId25"/>
    <p:sldId id="326" r:id="rId26"/>
    <p:sldId id="327" r:id="rId27"/>
    <p:sldId id="288" r:id="rId28"/>
    <p:sldId id="371" r:id="rId29"/>
    <p:sldId id="298" r:id="rId30"/>
    <p:sldId id="372" r:id="rId31"/>
    <p:sldId id="373" r:id="rId32"/>
    <p:sldId id="374" r:id="rId33"/>
    <p:sldId id="375" r:id="rId34"/>
    <p:sldId id="370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6" r:id="rId70"/>
    <p:sldId id="365" r:id="rId71"/>
    <p:sldId id="367" r:id="rId72"/>
    <p:sldId id="368" r:id="rId73"/>
    <p:sldId id="369" r:id="rId74"/>
    <p:sldId id="264" r:id="rId7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2F6C8-12C0-0757-BC84-15B8F1D90979}" v="67" dt="2023-06-09T01:55:52.211"/>
    <p1510:client id="{68286B81-5774-6230-150E-699EF098E49B}" v="517" dt="2023-06-08T08:33:20.014"/>
    <p1510:client id="{6F89C015-6F00-42CB-8DC4-9DB92038039D}" v="1804" dt="2023-06-08T18:07:29.110"/>
    <p1510:client id="{9E32CD16-87AD-D021-0DFA-B9C2EE6C2030}" v="592" dt="2023-06-09T02:17:22.399"/>
    <p1510:client id="{B2CE8F51-1EAE-927C-817C-B26375B65E9E}" v="21" dt="2023-06-09T01:47:45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19F8A-85DF-41C0-94F8-DD5296D15B22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513D0-FFD1-499D-A31F-541ABE034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6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body"/>
          </p:nvPr>
        </p:nvSpPr>
        <p:spPr>
          <a:xfrm>
            <a:off x="330120" y="1406880"/>
            <a:ext cx="5765400" cy="4655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Chart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38800" y="1414440"/>
            <a:ext cx="5444640" cy="46558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Picture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2:……………………………………..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2.1 </a:t>
            </a:r>
            <a:r>
              <a:rPr lang="en-US" sz="4000" dirty="0" err="1">
                <a:solidFill>
                  <a:schemeClr val="bg1"/>
                </a:solidFill>
              </a:rPr>
              <a:t>Phân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tích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quy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nghiệp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vụ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C622DBAA-5F92-78B5-1B7C-9536472D2BF8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vụ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2" name="Picture 1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A085C22F-99AB-A36E-7691-1783096E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37" y="1231966"/>
            <a:ext cx="6121065" cy="486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5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2.1 </a:t>
            </a:r>
            <a:r>
              <a:rPr lang="en-US" sz="4000" dirty="0" err="1">
                <a:solidFill>
                  <a:schemeClr val="bg1"/>
                </a:solidFill>
              </a:rPr>
              <a:t>Phân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tích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quy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nghiệp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vụ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C622DBAA-5F92-78B5-1B7C-9536472D2BF8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vụ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Thống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kê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2" name="Picture 1" descr="A picture containing screenshot, text, diagram, line&#10;&#10;Description automatically generated">
            <a:extLst>
              <a:ext uri="{FF2B5EF4-FFF2-40B4-BE49-F238E27FC236}">
                <a16:creationId xmlns:a16="http://schemas.microsoft.com/office/drawing/2014/main" id="{556DCB1D-78C3-2871-02B4-7ADEB759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23" y="1231966"/>
            <a:ext cx="8042910" cy="483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6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2.1 </a:t>
            </a:r>
            <a:r>
              <a:rPr lang="en-US" sz="4000" dirty="0" err="1">
                <a:solidFill>
                  <a:schemeClr val="bg1"/>
                </a:solidFill>
              </a:rPr>
              <a:t>Phân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tích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quy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nghiệp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vụ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C622DBAA-5F92-78B5-1B7C-9536472D2BF8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vụ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8BC471E-5AD8-1D9A-0072-8605F94C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96" y="1231966"/>
            <a:ext cx="8366407" cy="485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9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2.2 </a:t>
            </a:r>
            <a:r>
              <a:rPr lang="en-US" sz="4000" dirty="0" err="1">
                <a:solidFill>
                  <a:schemeClr val="bg1"/>
                </a:solidFill>
              </a:rPr>
              <a:t>Phân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tích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yêu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cầu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chức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năng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C622DBAA-5F92-78B5-1B7C-9536472D2BF8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thống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diagram, line, screenshot, circle&#10;&#10;Description automatically generated">
            <a:extLst>
              <a:ext uri="{FF2B5EF4-FFF2-40B4-BE49-F238E27FC236}">
                <a16:creationId xmlns:a16="http://schemas.microsoft.com/office/drawing/2014/main" id="{8A853633-74D1-8D35-B108-864E2A3ED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6" r="6309"/>
          <a:stretch/>
        </p:blipFill>
        <p:spPr bwMode="auto">
          <a:xfrm>
            <a:off x="5038726" y="1403008"/>
            <a:ext cx="6911680" cy="47332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Hộp Văn bản 3">
            <a:extLst>
              <a:ext uri="{FF2B5EF4-FFF2-40B4-BE49-F238E27FC236}">
                <a16:creationId xmlns:a16="http://schemas.microsoft.com/office/drawing/2014/main" id="{D85314CA-1FA3-93B8-41EA-04322D258733}"/>
              </a:ext>
            </a:extLst>
          </p:cNvPr>
          <p:cNvSpPr txBox="1"/>
          <p:nvPr/>
        </p:nvSpPr>
        <p:spPr>
          <a:xfrm>
            <a:off x="313766" y="1317443"/>
            <a:ext cx="4724960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Nhân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viên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bán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hàng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chức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năng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đăng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nhập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và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thanh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toán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hoá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đơn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Quản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lý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chức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năng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quản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xuất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nhập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hàng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quản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nhân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viên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thống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kê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và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báo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cáo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buFontTx/>
              <a:buChar char="-"/>
            </a:pP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1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2.3 </a:t>
            </a:r>
            <a:r>
              <a:rPr lang="en-US" sz="4000" dirty="0" err="1">
                <a:solidFill>
                  <a:schemeClr val="bg1"/>
                </a:solidFill>
              </a:rPr>
              <a:t>Đặc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tả</a:t>
            </a:r>
            <a:r>
              <a:rPr lang="en-US" sz="4000" dirty="0">
                <a:solidFill>
                  <a:schemeClr val="bg1"/>
                </a:solidFill>
              </a:rPr>
              <a:t> ca </a:t>
            </a:r>
            <a:r>
              <a:rPr lang="en-US" sz="4000" dirty="0" err="1">
                <a:solidFill>
                  <a:schemeClr val="bg1"/>
                </a:solidFill>
              </a:rPr>
              <a:t>sử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C622DBAA-5F92-78B5-1B7C-9536472D2BF8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“UC001-Đăng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”			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“UC002-Thanh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6ED62F-A2CD-27A9-5721-65AE6CEDD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67" y="1231966"/>
            <a:ext cx="4296170" cy="4860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A0CD5-EAC8-D168-B38F-1B2169A4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78" y="1210142"/>
            <a:ext cx="4390052" cy="489915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A01231-8BEA-3A6E-3FE0-4B97E5A28520}"/>
              </a:ext>
            </a:extLst>
          </p:cNvPr>
          <p:cNvCxnSpPr>
            <a:cxnSpLocks/>
          </p:cNvCxnSpPr>
          <p:nvPr/>
        </p:nvCxnSpPr>
        <p:spPr>
          <a:xfrm>
            <a:off x="5588970" y="1231966"/>
            <a:ext cx="0" cy="4855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9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2.3 </a:t>
            </a:r>
            <a:r>
              <a:rPr lang="en-US" sz="4000" dirty="0" err="1">
                <a:solidFill>
                  <a:schemeClr val="bg1"/>
                </a:solidFill>
              </a:rPr>
              <a:t>Đặc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tả</a:t>
            </a:r>
            <a:r>
              <a:rPr lang="en-US" sz="4000" dirty="0">
                <a:solidFill>
                  <a:schemeClr val="bg1"/>
                </a:solidFill>
              </a:rPr>
              <a:t> ca </a:t>
            </a:r>
            <a:r>
              <a:rPr lang="en-US" sz="4000" dirty="0" err="1">
                <a:solidFill>
                  <a:schemeClr val="bg1"/>
                </a:solidFill>
              </a:rPr>
              <a:t>sử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C622DBAA-5F92-78B5-1B7C-9536472D2BF8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“UC003-Thêm </a:t>
            </a:r>
            <a:r>
              <a:rPr lang="en-US" dirty="0" err="1">
                <a:solidFill>
                  <a:schemeClr val="bg1"/>
                </a:solidFill>
              </a:rPr>
              <a:t>mới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”		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“UC004-Thêm </a:t>
            </a:r>
            <a:r>
              <a:rPr lang="en-US" dirty="0" err="1">
                <a:solidFill>
                  <a:schemeClr val="bg1"/>
                </a:solidFill>
              </a:rPr>
              <a:t>đại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86D0D-50FD-98B1-5CBD-6981F332D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07" y="1149925"/>
            <a:ext cx="4138956" cy="5019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9C5362-7A9A-605A-3DCF-A2B46D2C9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78" y="1149925"/>
            <a:ext cx="4274603" cy="50195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738DA7-5CA7-CE5E-8158-B69BE0E648BA}"/>
              </a:ext>
            </a:extLst>
          </p:cNvPr>
          <p:cNvCxnSpPr>
            <a:cxnSpLocks/>
          </p:cNvCxnSpPr>
          <p:nvPr/>
        </p:nvCxnSpPr>
        <p:spPr>
          <a:xfrm>
            <a:off x="5627070" y="1231966"/>
            <a:ext cx="0" cy="4855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0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2.3 </a:t>
            </a:r>
            <a:r>
              <a:rPr lang="en-US" sz="4000" dirty="0" err="1">
                <a:solidFill>
                  <a:schemeClr val="bg1"/>
                </a:solidFill>
              </a:rPr>
              <a:t>Đặc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tả</a:t>
            </a:r>
            <a:r>
              <a:rPr lang="en-US" sz="4000" dirty="0">
                <a:solidFill>
                  <a:schemeClr val="bg1"/>
                </a:solidFill>
              </a:rPr>
              <a:t> ca </a:t>
            </a:r>
            <a:r>
              <a:rPr lang="en-US" sz="4000" dirty="0" err="1">
                <a:solidFill>
                  <a:schemeClr val="bg1"/>
                </a:solidFill>
              </a:rPr>
              <a:t>sử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C622DBAA-5F92-78B5-1B7C-9536472D2BF8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“UC005-Chỉnh </a:t>
            </a:r>
            <a:r>
              <a:rPr lang="en-US" dirty="0" err="1">
                <a:solidFill>
                  <a:schemeClr val="bg1"/>
                </a:solidFill>
              </a:rPr>
              <a:t>sửa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mặt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” 	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“UC006-Quản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738DA7-5CA7-CE5E-8158-B69BE0E648BA}"/>
              </a:ext>
            </a:extLst>
          </p:cNvPr>
          <p:cNvCxnSpPr>
            <a:cxnSpLocks/>
          </p:cNvCxnSpPr>
          <p:nvPr/>
        </p:nvCxnSpPr>
        <p:spPr>
          <a:xfrm>
            <a:off x="5627070" y="1231966"/>
            <a:ext cx="0" cy="4855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0BBA7BE-323F-1743-E906-503CB96A5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78" y="1336498"/>
            <a:ext cx="5179904" cy="42218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954CCD-E0E6-F0EA-A2AD-44D1D6656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93" y="1231966"/>
            <a:ext cx="3704170" cy="48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5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2.3 </a:t>
            </a:r>
            <a:r>
              <a:rPr lang="en-US" sz="4000" dirty="0" err="1">
                <a:solidFill>
                  <a:schemeClr val="bg1"/>
                </a:solidFill>
              </a:rPr>
              <a:t>Đặc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tả</a:t>
            </a:r>
            <a:r>
              <a:rPr lang="en-US" sz="4000" dirty="0">
                <a:solidFill>
                  <a:schemeClr val="bg1"/>
                </a:solidFill>
              </a:rPr>
              <a:t> ca </a:t>
            </a:r>
            <a:r>
              <a:rPr lang="en-US" sz="4000" dirty="0" err="1">
                <a:solidFill>
                  <a:schemeClr val="bg1"/>
                </a:solidFill>
              </a:rPr>
              <a:t>sử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C622DBAA-5F92-78B5-1B7C-9536472D2BF8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“UC007-Quản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</a:t>
            </a:r>
            <a:r>
              <a:rPr lang="en-US" dirty="0">
                <a:solidFill>
                  <a:schemeClr val="bg1"/>
                </a:solidFill>
              </a:rPr>
              <a:t>” 			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“UC008-Thêm </a:t>
            </a:r>
            <a:r>
              <a:rPr lang="en-US" dirty="0" err="1">
                <a:solidFill>
                  <a:schemeClr val="bg1"/>
                </a:solidFill>
              </a:rPr>
              <a:t>mới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”	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738DA7-5CA7-CE5E-8158-B69BE0E648BA}"/>
              </a:ext>
            </a:extLst>
          </p:cNvPr>
          <p:cNvCxnSpPr>
            <a:cxnSpLocks/>
          </p:cNvCxnSpPr>
          <p:nvPr/>
        </p:nvCxnSpPr>
        <p:spPr>
          <a:xfrm>
            <a:off x="5627070" y="1231966"/>
            <a:ext cx="0" cy="4855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4137AEC-169E-38F6-730A-0AEE2111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8" y="1434485"/>
            <a:ext cx="5189884" cy="4221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73759-753F-77C3-7C01-09B89B91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949" y="1231966"/>
            <a:ext cx="4539006" cy="51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88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2.3 </a:t>
            </a:r>
            <a:r>
              <a:rPr lang="en-US" sz="4000" dirty="0" err="1">
                <a:solidFill>
                  <a:schemeClr val="bg1"/>
                </a:solidFill>
              </a:rPr>
              <a:t>Đặc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tả</a:t>
            </a:r>
            <a:r>
              <a:rPr lang="en-US" sz="4000" dirty="0">
                <a:solidFill>
                  <a:schemeClr val="bg1"/>
                </a:solidFill>
              </a:rPr>
              <a:t> ca </a:t>
            </a:r>
            <a:r>
              <a:rPr lang="en-US" sz="4000" dirty="0" err="1">
                <a:solidFill>
                  <a:schemeClr val="bg1"/>
                </a:solidFill>
              </a:rPr>
              <a:t>sử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C622DBAA-5F92-78B5-1B7C-9536472D2BF8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“UC009-Chỉnh </a:t>
            </a:r>
            <a:r>
              <a:rPr lang="en-US" dirty="0" err="1">
                <a:solidFill>
                  <a:schemeClr val="bg1"/>
                </a:solidFill>
              </a:rPr>
              <a:t>sửa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” 	</a:t>
            </a:r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“UC010-Xoá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”	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738DA7-5CA7-CE5E-8158-B69BE0E648BA}"/>
              </a:ext>
            </a:extLst>
          </p:cNvPr>
          <p:cNvCxnSpPr>
            <a:cxnSpLocks/>
          </p:cNvCxnSpPr>
          <p:nvPr/>
        </p:nvCxnSpPr>
        <p:spPr>
          <a:xfrm>
            <a:off x="5627070" y="1231966"/>
            <a:ext cx="0" cy="48555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5F088BB-1A6D-11F7-65A2-958AA3D6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15" y="1322591"/>
            <a:ext cx="4211012" cy="4764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C63C55-BB30-F35C-A45E-3039E5963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78" y="1231966"/>
            <a:ext cx="4925112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7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2.3 </a:t>
            </a:r>
            <a:r>
              <a:rPr lang="en-US" sz="4000" dirty="0" err="1">
                <a:solidFill>
                  <a:schemeClr val="bg1"/>
                </a:solidFill>
              </a:rPr>
              <a:t>Đặc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tả</a:t>
            </a:r>
            <a:r>
              <a:rPr lang="en-US" sz="4000" dirty="0">
                <a:solidFill>
                  <a:schemeClr val="bg1"/>
                </a:solidFill>
              </a:rPr>
              <a:t> ca </a:t>
            </a:r>
            <a:r>
              <a:rPr lang="en-US" sz="4000" dirty="0" err="1">
                <a:solidFill>
                  <a:schemeClr val="bg1"/>
                </a:solidFill>
              </a:rPr>
              <a:t>sử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C622DBAA-5F92-78B5-1B7C-9536472D2BF8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Đặc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tả</a:t>
            </a:r>
            <a:r>
              <a:rPr lang="en-US" dirty="0">
                <a:solidFill>
                  <a:schemeClr val="bg1"/>
                </a:solidFill>
              </a:rPr>
              <a:t> “UC011-Thống </a:t>
            </a:r>
            <a:r>
              <a:rPr lang="en-US" dirty="0" err="1">
                <a:solidFill>
                  <a:schemeClr val="bg1"/>
                </a:solidFill>
              </a:rPr>
              <a:t>kê</a:t>
            </a:r>
            <a:r>
              <a:rPr lang="en-US" dirty="0">
                <a:solidFill>
                  <a:schemeClr val="bg1"/>
                </a:solidFill>
              </a:rPr>
              <a:t>” 	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FECAB-CC38-5E16-86C7-3974F7E6B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33" y="1315482"/>
            <a:ext cx="5782117" cy="47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6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DA799-8E2D-4117-83A2-8917F2B4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20" y="2009880"/>
            <a:ext cx="9589022" cy="1144800"/>
          </a:xfrm>
        </p:spPr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ở </a:t>
            </a:r>
            <a:r>
              <a:rPr lang="en-US" dirty="0" err="1"/>
              <a:t>siêu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vi-VN" dirty="0"/>
          </a:p>
        </p:txBody>
      </p:sp>
      <p:graphicFrame>
        <p:nvGraphicFramePr>
          <p:cNvPr id="5" name="Bảng 5">
            <a:extLst>
              <a:ext uri="{FF2B5EF4-FFF2-40B4-BE49-F238E27FC236}">
                <a16:creationId xmlns:a16="http://schemas.microsoft.com/office/drawing/2014/main" id="{4DC2A00F-67D4-C5DA-ACDA-3914C8922F26}"/>
              </a:ext>
            </a:extLst>
          </p:cNvPr>
          <p:cNvGraphicFramePr>
            <a:graphicFrameLocks noGrp="1"/>
          </p:cNvGraphicFramePr>
          <p:nvPr/>
        </p:nvGraphicFramePr>
        <p:xfrm>
          <a:off x="693761" y="3047999"/>
          <a:ext cx="743513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574">
                  <a:extLst>
                    <a:ext uri="{9D8B030D-6E8A-4147-A177-3AD203B41FA5}">
                      <a16:colId xmlns:a16="http://schemas.microsoft.com/office/drawing/2014/main" val="4121787898"/>
                    </a:ext>
                  </a:extLst>
                </a:gridCol>
                <a:gridCol w="2885930">
                  <a:extLst>
                    <a:ext uri="{9D8B030D-6E8A-4147-A177-3AD203B41FA5}">
                      <a16:colId xmlns:a16="http://schemas.microsoft.com/office/drawing/2014/main" val="2139420926"/>
                    </a:ext>
                  </a:extLst>
                </a:gridCol>
                <a:gridCol w="2146626">
                  <a:extLst>
                    <a:ext uri="{9D8B030D-6E8A-4147-A177-3AD203B41FA5}">
                      <a16:colId xmlns:a16="http://schemas.microsoft.com/office/drawing/2014/main" val="2975544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b="0">
                          <a:solidFill>
                            <a:schemeClr val="tx1"/>
                          </a:solidFill>
                        </a:rPr>
                        <a:t>GV hướng dẫn: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TS.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Hữu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Đức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2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="0">
                          <a:solidFill>
                            <a:schemeClr val="tx1"/>
                          </a:solidFill>
                        </a:rPr>
                        <a:t>Sinh viên thực hiện: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Phạm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Thị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Phương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Nga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Ngô Văn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Tuấn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Hoàng Anh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Nguyễn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Quốc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Việt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b="0" dirty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0430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20200559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20204511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20204704</a:t>
                      </a:r>
                      <a:endParaRPr lang="vi-V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6949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2.4 </a:t>
            </a:r>
            <a:r>
              <a:rPr lang="en-US" sz="4000" dirty="0" err="1">
                <a:solidFill>
                  <a:schemeClr val="bg1"/>
                </a:solidFill>
              </a:rPr>
              <a:t>Phân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tích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yêu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cầu</a:t>
            </a:r>
            <a:r>
              <a:rPr lang="en-US" sz="4000" dirty="0">
                <a:solidFill>
                  <a:schemeClr val="bg1"/>
                </a:solidFill>
              </a:rPr>
              <a:t> phi </a:t>
            </a:r>
            <a:r>
              <a:rPr lang="en-US" sz="4000" dirty="0" err="1">
                <a:solidFill>
                  <a:schemeClr val="bg1"/>
                </a:solidFill>
              </a:rPr>
              <a:t>chức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năng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C75C861A-7362-8A84-0087-C270EB4C1E83}"/>
              </a:ext>
            </a:extLst>
          </p:cNvPr>
          <p:cNvSpPr txBox="1"/>
          <p:nvPr/>
        </p:nvSpPr>
        <p:spPr>
          <a:xfrm>
            <a:off x="313765" y="1317443"/>
            <a:ext cx="11259110" cy="2343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Yêu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cầu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bảo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mật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Mỗi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tác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nhân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chỉ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có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truy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cập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được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các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chức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năng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và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thông</a:t>
            </a:r>
            <a:r>
              <a:rPr lang="en-US" sz="2000" dirty="0">
                <a:ea typeface="+mn-lt"/>
                <a:cs typeface="+mn-lt"/>
              </a:rPr>
              <a:t> tin </a:t>
            </a:r>
            <a:r>
              <a:rPr lang="en-US" sz="2000" dirty="0" err="1">
                <a:ea typeface="+mn-lt"/>
                <a:cs typeface="+mn-lt"/>
              </a:rPr>
              <a:t>phù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hợp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với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mô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tả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trong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tài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liệu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Yêu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cầu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hiệu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năng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Thời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gian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thấp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phản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hổi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trong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thời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gian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thực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Yêu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cầu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giao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diện</a:t>
            </a:r>
            <a:r>
              <a:rPr lang="en-US" sz="2000" dirty="0">
                <a:ea typeface="+mn-lt"/>
                <a:cs typeface="+mn-lt"/>
              </a:rPr>
              <a:t>: Giao </a:t>
            </a:r>
            <a:r>
              <a:rPr lang="en-US" sz="2000" dirty="0" err="1">
                <a:ea typeface="+mn-lt"/>
                <a:cs typeface="+mn-lt"/>
              </a:rPr>
              <a:t>diện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ứng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dụng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đơn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giản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và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dễ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sử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dụng</a:t>
            </a:r>
            <a:r>
              <a:rPr lang="en-US" sz="2000" dirty="0">
                <a:ea typeface="+mn-lt"/>
                <a:cs typeface="+mn-lt"/>
              </a:rPr>
              <a:t>. </a:t>
            </a:r>
            <a:r>
              <a:rPr lang="en-US" sz="2000" dirty="0" err="1">
                <a:ea typeface="+mn-lt"/>
                <a:cs typeface="+mn-lt"/>
              </a:rPr>
              <a:t>Hỗ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trợ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ngôn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ngữ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Tiếng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Việt</a:t>
            </a:r>
            <a:r>
              <a:rPr lang="en-US" sz="2000" dirty="0">
                <a:ea typeface="+mn-lt"/>
                <a:cs typeface="+mn-lt"/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Yêu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cầu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khác</a:t>
            </a:r>
            <a:r>
              <a:rPr lang="en-US" sz="2000" dirty="0">
                <a:ea typeface="+mn-lt"/>
                <a:cs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3185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6D7BC-BA9B-43D2-BF1E-DA955309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074" y="2241813"/>
            <a:ext cx="8640924" cy="237437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20000"/>
              </a:lnSpc>
            </a:pP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3.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Phân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tích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thiết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kế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	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bài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toán</a:t>
            </a:r>
            <a:endParaRPr lang="en-US" sz="6600" dirty="0">
              <a:ln w="22225">
                <a:solidFill>
                  <a:prstClr val="black"/>
                </a:solidFill>
                <a:miter lim="800000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845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3.1 </a:t>
            </a:r>
            <a:r>
              <a:rPr lang="en-US" sz="4000" dirty="0" err="1">
                <a:solidFill>
                  <a:schemeClr val="bg1"/>
                </a:solidFill>
              </a:rPr>
              <a:t>Kiến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trúc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trúc</a:t>
            </a:r>
            <a:r>
              <a:rPr lang="en-US" dirty="0">
                <a:solidFill>
                  <a:schemeClr val="bg1"/>
                </a:solidFill>
              </a:rPr>
              <a:t> logic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1026" name="Picture 2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DF25A4E4-1A63-8204-C110-CA7D0938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053" y="1317443"/>
            <a:ext cx="71056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4BF80691-064A-3916-3AD1-7258A40F609D}"/>
              </a:ext>
            </a:extLst>
          </p:cNvPr>
          <p:cNvSpPr txBox="1"/>
          <p:nvPr/>
        </p:nvSpPr>
        <p:spPr>
          <a:xfrm>
            <a:off x="313765" y="1317443"/>
            <a:ext cx="2229288" cy="496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Sử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dụng</a:t>
            </a:r>
            <a:r>
              <a:rPr lang="en-US" sz="2000" dirty="0">
                <a:ea typeface="+mn-lt"/>
                <a:cs typeface="+mn-lt"/>
              </a:rPr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54987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3.1 </a:t>
            </a:r>
            <a:r>
              <a:rPr lang="en-US" sz="4000" dirty="0" err="1">
                <a:solidFill>
                  <a:schemeClr val="bg1"/>
                </a:solidFill>
              </a:rPr>
              <a:t>Kiến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trúc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trúc</a:t>
            </a:r>
            <a:r>
              <a:rPr lang="en-US" dirty="0">
                <a:solidFill>
                  <a:schemeClr val="bg1"/>
                </a:solidFill>
              </a:rPr>
              <a:t> logic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A152A4CD-88B5-F0E7-4341-3E4ACE98A84A}"/>
              </a:ext>
            </a:extLst>
          </p:cNvPr>
          <p:cNvSpPr txBox="1"/>
          <p:nvPr/>
        </p:nvSpPr>
        <p:spPr>
          <a:xfrm>
            <a:off x="313765" y="1317443"/>
            <a:ext cx="4405719" cy="2805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ea typeface="+mn-lt"/>
                <a:cs typeface="+mn-lt"/>
              </a:rPr>
              <a:t>Package </a:t>
            </a:r>
            <a:r>
              <a:rPr lang="en-US" sz="2000" b="1" i="1" dirty="0">
                <a:ea typeface="+mn-lt"/>
                <a:cs typeface="+mn-lt"/>
              </a:rPr>
              <a:t>view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gồm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các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lớp</a:t>
            </a:r>
            <a:r>
              <a:rPr lang="en-US" sz="2000" dirty="0">
                <a:ea typeface="+mn-lt"/>
                <a:cs typeface="+mn-lt"/>
              </a:rPr>
              <a:t>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ea typeface="+mn-lt"/>
                <a:cs typeface="+mn-lt"/>
              </a:rPr>
              <a:t>Package </a:t>
            </a:r>
            <a:r>
              <a:rPr lang="en-US" sz="2000" b="1" i="1" dirty="0">
                <a:ea typeface="+mn-lt"/>
                <a:cs typeface="+mn-lt"/>
              </a:rPr>
              <a:t>model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gồm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các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lớp</a:t>
            </a:r>
            <a:r>
              <a:rPr lang="en-US" sz="2000" dirty="0">
                <a:ea typeface="+mn-lt"/>
                <a:cs typeface="+mn-lt"/>
              </a:rPr>
              <a:t>:</a:t>
            </a:r>
          </a:p>
        </p:txBody>
      </p:sp>
      <p:pic>
        <p:nvPicPr>
          <p:cNvPr id="1028" name="Picture 4" descr="A yellow folder with black squares&#10;&#10;Description automatically generated">
            <a:extLst>
              <a:ext uri="{FF2B5EF4-FFF2-40B4-BE49-F238E27FC236}">
                <a16:creationId xmlns:a16="http://schemas.microsoft.com/office/drawing/2014/main" id="{67A35D34-8904-D2C6-DAC9-D4B3B0745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638" y="1139862"/>
            <a:ext cx="44767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yellow folder with black text&#10;&#10;Description automatically generated">
            <a:extLst>
              <a:ext uri="{FF2B5EF4-FFF2-40B4-BE49-F238E27FC236}">
                <a16:creationId xmlns:a16="http://schemas.microsoft.com/office/drawing/2014/main" id="{D1C09B05-1381-3D70-2AF6-C74D7EECA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600" y="3429000"/>
            <a:ext cx="43148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8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3.1 </a:t>
            </a:r>
            <a:r>
              <a:rPr lang="en-US" sz="4000" dirty="0" err="1">
                <a:solidFill>
                  <a:schemeClr val="bg1"/>
                </a:solidFill>
              </a:rPr>
              <a:t>Kiến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trúc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trúc</a:t>
            </a:r>
            <a:r>
              <a:rPr lang="en-US" dirty="0">
                <a:solidFill>
                  <a:schemeClr val="bg1"/>
                </a:solidFill>
              </a:rPr>
              <a:t> logic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" name="Hộp Văn bản 3">
            <a:extLst>
              <a:ext uri="{FF2B5EF4-FFF2-40B4-BE49-F238E27FC236}">
                <a16:creationId xmlns:a16="http://schemas.microsoft.com/office/drawing/2014/main" id="{A152A4CD-88B5-F0E7-4341-3E4ACE98A84A}"/>
              </a:ext>
            </a:extLst>
          </p:cNvPr>
          <p:cNvSpPr txBox="1"/>
          <p:nvPr/>
        </p:nvSpPr>
        <p:spPr>
          <a:xfrm>
            <a:off x="313765" y="1317443"/>
            <a:ext cx="4405719" cy="496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>
                <a:ea typeface="+mn-lt"/>
                <a:cs typeface="+mn-lt"/>
              </a:rPr>
              <a:t>Package </a:t>
            </a:r>
            <a:r>
              <a:rPr lang="en-US" sz="2000" b="1" i="1" dirty="0">
                <a:ea typeface="+mn-lt"/>
                <a:cs typeface="+mn-lt"/>
              </a:rPr>
              <a:t>controller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gồm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các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lớp</a:t>
            </a:r>
            <a:r>
              <a:rPr lang="en-US" sz="2000" dirty="0">
                <a:ea typeface="+mn-lt"/>
                <a:cs typeface="+mn-lt"/>
              </a:rPr>
              <a:t>:</a:t>
            </a:r>
          </a:p>
        </p:txBody>
      </p:sp>
      <p:pic>
        <p:nvPicPr>
          <p:cNvPr id="2050" name="Picture 2" descr="A yellow folder with black text&#10;&#10;Description automatically generated">
            <a:extLst>
              <a:ext uri="{FF2B5EF4-FFF2-40B4-BE49-F238E27FC236}">
                <a16:creationId xmlns:a16="http://schemas.microsoft.com/office/drawing/2014/main" id="{C2823D70-05C6-9015-8B25-0310EF72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85" y="2187370"/>
            <a:ext cx="69056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3.1 </a:t>
            </a:r>
            <a:r>
              <a:rPr lang="en-US" sz="4000" dirty="0" err="1">
                <a:solidFill>
                  <a:schemeClr val="bg1"/>
                </a:solidFill>
              </a:rPr>
              <a:t>Kiến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trúc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trúc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khai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3074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53501D6C-6A2A-25CF-0A9B-073DDEFE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613" y="1402501"/>
            <a:ext cx="6592529" cy="468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79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3.2 </a:t>
            </a:r>
            <a:r>
              <a:rPr lang="en-US" sz="4000" dirty="0" err="1">
                <a:solidFill>
                  <a:schemeClr val="bg1"/>
                </a:solidFill>
              </a:rPr>
              <a:t>Các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kỹ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thuật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MVC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4098" name="Picture 2" descr="Không có mô tả.">
            <a:extLst>
              <a:ext uri="{FF2B5EF4-FFF2-40B4-BE49-F238E27FC236}">
                <a16:creationId xmlns:a16="http://schemas.microsoft.com/office/drawing/2014/main" id="{A4127B30-4D90-A075-15DE-285EC8CC1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14" y="1432677"/>
            <a:ext cx="8304571" cy="443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493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3.2 </a:t>
            </a:r>
            <a:r>
              <a:rPr lang="en-US" sz="4000" dirty="0" err="1">
                <a:solidFill>
                  <a:schemeClr val="bg1"/>
                </a:solidFill>
              </a:rPr>
              <a:t>Các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kỹ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thuật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thuật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Persistance</a:t>
            </a:r>
            <a:r>
              <a:rPr lang="en-US" dirty="0">
                <a:solidFill>
                  <a:schemeClr val="bg1"/>
                </a:solidFill>
              </a:rPr>
              <a:t> Data –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JDBC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5122" name="Picture 2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8E7E2DD0-0D94-6B07-EE33-A9D88C08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2152650"/>
            <a:ext cx="81343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402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3.3 </a:t>
            </a:r>
            <a:r>
              <a:rPr lang="en-US" sz="4000" dirty="0" err="1">
                <a:solidFill>
                  <a:schemeClr val="bg1"/>
                </a:solidFill>
              </a:rPr>
              <a:t>Mô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hóa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cấu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trúc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Nhóm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thanh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7" name="Hình ảnh 1" descr="Ảnh có chứa văn bản, ảnh chụp màn hình, Phông chữ, hàng&#10;&#10;Mô tả được tạo tự động">
            <a:extLst>
              <a:ext uri="{FF2B5EF4-FFF2-40B4-BE49-F238E27FC236}">
                <a16:creationId xmlns:a16="http://schemas.microsoft.com/office/drawing/2014/main" id="{4C4655D7-ACF0-5232-8F61-E3B9A39E4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44" y="1231966"/>
            <a:ext cx="8186477" cy="1635059"/>
          </a:xfrm>
          <a:prstGeom prst="rect">
            <a:avLst/>
          </a:prstGeom>
        </p:spPr>
      </p:pic>
      <p:pic>
        <p:nvPicPr>
          <p:cNvPr id="8" name="Hình ảnh 3" descr="Ảnh có chứa văn bản, ảnh chụp màn hình, hàng, Phông chữ&#10;&#10;Mô tả được tạo tự động">
            <a:extLst>
              <a:ext uri="{FF2B5EF4-FFF2-40B4-BE49-F238E27FC236}">
                <a16:creationId xmlns:a16="http://schemas.microsoft.com/office/drawing/2014/main" id="{4116EDDA-DDF7-257A-DF1C-5E5D4B835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44" y="2959129"/>
            <a:ext cx="8617131" cy="3132254"/>
          </a:xfrm>
          <a:prstGeom prst="rect">
            <a:avLst/>
          </a:prstGeom>
        </p:spPr>
      </p:pic>
      <p:sp>
        <p:nvSpPr>
          <p:cNvPr id="9" name="Hộp Văn bản 3">
            <a:extLst>
              <a:ext uri="{FF2B5EF4-FFF2-40B4-BE49-F238E27FC236}">
                <a16:creationId xmlns:a16="http://schemas.microsoft.com/office/drawing/2014/main" id="{749C80F4-FF9C-CD8D-8CF7-FC8F973C32A5}"/>
              </a:ext>
            </a:extLst>
          </p:cNvPr>
          <p:cNvSpPr txBox="1"/>
          <p:nvPr/>
        </p:nvSpPr>
        <p:spPr>
          <a:xfrm>
            <a:off x="309917" y="900676"/>
            <a:ext cx="2991410" cy="3074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Đăng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nhập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tài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khoản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ea typeface="+mn-lt"/>
                <a:cs typeface="+mn-lt"/>
              </a:rPr>
              <a:t>Thanh </a:t>
            </a:r>
            <a:r>
              <a:rPr lang="en-US" sz="2000" dirty="0" err="1">
                <a:ea typeface="+mn-lt"/>
                <a:cs typeface="+mn-lt"/>
              </a:rPr>
              <a:t>toán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hoá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đơn</a:t>
            </a:r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56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Nhóm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2" name="Picture 1" descr="A picture containing text, line, screenshot, font&#10;&#10;Description automatically generated">
            <a:extLst>
              <a:ext uri="{FF2B5EF4-FFF2-40B4-BE49-F238E27FC236}">
                <a16:creationId xmlns:a16="http://schemas.microsoft.com/office/drawing/2014/main" id="{AC993F68-377B-AAC1-3C48-03E9897E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82" y="1362112"/>
            <a:ext cx="8975618" cy="2266632"/>
          </a:xfrm>
          <a:prstGeom prst="rect">
            <a:avLst/>
          </a:prstGeom>
        </p:spPr>
      </p:pic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93443E5B-0B6B-2114-3AC0-F9F90780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172" y="3850994"/>
            <a:ext cx="9059411" cy="2357901"/>
          </a:xfrm>
          <a:prstGeom prst="rect">
            <a:avLst/>
          </a:prstGeom>
        </p:spPr>
      </p:pic>
      <p:sp>
        <p:nvSpPr>
          <p:cNvPr id="5" name="Hộp Văn bản 3">
            <a:extLst>
              <a:ext uri="{FF2B5EF4-FFF2-40B4-BE49-F238E27FC236}">
                <a16:creationId xmlns:a16="http://schemas.microsoft.com/office/drawing/2014/main" id="{7F50A6CA-546C-B9FC-79C0-E19F109CCB30}"/>
              </a:ext>
            </a:extLst>
          </p:cNvPr>
          <p:cNvSpPr txBox="1"/>
          <p:nvPr/>
        </p:nvSpPr>
        <p:spPr>
          <a:xfrm>
            <a:off x="309917" y="1492258"/>
            <a:ext cx="2991410" cy="2459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Quản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hàng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hoá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Quản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nhập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hàng</a:t>
            </a:r>
            <a:endParaRPr lang="en-US" sz="2000" dirty="0">
              <a:ea typeface="+mn-lt"/>
              <a:cs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1547A9-27A1-7D87-695B-B0F8F4828C5B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3.3 </a:t>
            </a:r>
            <a:r>
              <a:rPr lang="en-US" sz="4000" dirty="0" err="1">
                <a:solidFill>
                  <a:schemeClr val="bg1"/>
                </a:solidFill>
              </a:rPr>
              <a:t>Mô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hóa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cấu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trúc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2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FC54-A8BF-47DD-8E2D-A5FD4208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Mục lục	</a:t>
            </a:r>
          </a:p>
        </p:txBody>
      </p:sp>
      <p:sp>
        <p:nvSpPr>
          <p:cNvPr id="312" name="TextShape 1"/>
          <p:cNvSpPr txBox="1"/>
          <p:nvPr/>
        </p:nvSpPr>
        <p:spPr>
          <a:xfrm>
            <a:off x="338760" y="1058760"/>
            <a:ext cx="11514240" cy="150156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34EA23E-9535-10B4-939D-0195C42BC6F7}"/>
              </a:ext>
            </a:extLst>
          </p:cNvPr>
          <p:cNvSpPr txBox="1"/>
          <p:nvPr/>
        </p:nvSpPr>
        <p:spPr>
          <a:xfrm>
            <a:off x="1040642" y="2905835"/>
            <a:ext cx="1037457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tả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hoạ</a:t>
            </a:r>
            <a:endParaRPr lang="vi-VN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Nhóm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5" name="Hộp Văn bản 3">
            <a:extLst>
              <a:ext uri="{FF2B5EF4-FFF2-40B4-BE49-F238E27FC236}">
                <a16:creationId xmlns:a16="http://schemas.microsoft.com/office/drawing/2014/main" id="{7F50A6CA-546C-B9FC-79C0-E19F109CCB30}"/>
              </a:ext>
            </a:extLst>
          </p:cNvPr>
          <p:cNvSpPr txBox="1"/>
          <p:nvPr/>
        </p:nvSpPr>
        <p:spPr>
          <a:xfrm>
            <a:off x="309917" y="1492258"/>
            <a:ext cx="2991410" cy="2459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Quản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xuất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kho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Quản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nhân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viên</a:t>
            </a:r>
            <a:endParaRPr lang="en-US" sz="2000" dirty="0">
              <a:ea typeface="+mn-lt"/>
              <a:cs typeface="+mn-lt"/>
            </a:endParaRPr>
          </a:p>
        </p:txBody>
      </p:sp>
      <p:pic>
        <p:nvPicPr>
          <p:cNvPr id="7" name="Picture 6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32C45879-5CC2-5FF9-09CD-8F317947F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61" y="1276033"/>
            <a:ext cx="8199001" cy="2357901"/>
          </a:xfrm>
          <a:prstGeom prst="rect">
            <a:avLst/>
          </a:prstGeom>
        </p:spPr>
      </p:pic>
      <p:pic>
        <p:nvPicPr>
          <p:cNvPr id="8" name="Picture 7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657B5892-87B7-0E43-03F5-E40C658BD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71" b="25196"/>
          <a:stretch/>
        </p:blipFill>
        <p:spPr>
          <a:xfrm>
            <a:off x="3922761" y="3764080"/>
            <a:ext cx="7383413" cy="2586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7D2C9-E14F-0D38-14EB-E90CFE9C0ABA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3.3 </a:t>
            </a:r>
            <a:r>
              <a:rPr lang="en-US" sz="4000" dirty="0" err="1">
                <a:solidFill>
                  <a:schemeClr val="bg1"/>
                </a:solidFill>
              </a:rPr>
              <a:t>Mô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hóa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cấu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trúc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24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Nhóm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5" name="Hộp Văn bản 3">
            <a:extLst>
              <a:ext uri="{FF2B5EF4-FFF2-40B4-BE49-F238E27FC236}">
                <a16:creationId xmlns:a16="http://schemas.microsoft.com/office/drawing/2014/main" id="{7F50A6CA-546C-B9FC-79C0-E19F109CCB30}"/>
              </a:ext>
            </a:extLst>
          </p:cNvPr>
          <p:cNvSpPr txBox="1"/>
          <p:nvPr/>
        </p:nvSpPr>
        <p:spPr>
          <a:xfrm>
            <a:off x="309917" y="1492258"/>
            <a:ext cx="2991410" cy="612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Thống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kê</a:t>
            </a:r>
            <a:endParaRPr lang="en-US" sz="2000" dirty="0">
              <a:ea typeface="+mn-lt"/>
              <a:cs typeface="+mn-lt"/>
            </a:endParaRPr>
          </a:p>
        </p:txBody>
      </p:sp>
      <p:pic>
        <p:nvPicPr>
          <p:cNvPr id="2" name="Picture 1" descr="A picture containing text, line, screenshot, font&#10;&#10;Description automatically generated">
            <a:extLst>
              <a:ext uri="{FF2B5EF4-FFF2-40B4-BE49-F238E27FC236}">
                <a16:creationId xmlns:a16="http://schemas.microsoft.com/office/drawing/2014/main" id="{618BBB6C-9D8F-F05F-6A76-617AF584F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91" y="1836102"/>
            <a:ext cx="9774296" cy="31857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D2453B-149C-13FC-29F1-4AC5ABD8655C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3.3 </a:t>
            </a:r>
            <a:r>
              <a:rPr lang="en-US" sz="4000" dirty="0" err="1">
                <a:solidFill>
                  <a:schemeClr val="bg1"/>
                </a:solidFill>
              </a:rPr>
              <a:t>Mô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hóa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cấu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trúc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3.4 </a:t>
            </a:r>
            <a:r>
              <a:rPr lang="en-US" sz="4000" dirty="0" err="1">
                <a:solidFill>
                  <a:schemeClr val="bg1"/>
                </a:solidFill>
              </a:rPr>
              <a:t>Mô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hoá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tương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tác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5" name="Hộp Văn bản 3">
            <a:extLst>
              <a:ext uri="{FF2B5EF4-FFF2-40B4-BE49-F238E27FC236}">
                <a16:creationId xmlns:a16="http://schemas.microsoft.com/office/drawing/2014/main" id="{7F50A6CA-546C-B9FC-79C0-E19F109CCB30}"/>
              </a:ext>
            </a:extLst>
          </p:cNvPr>
          <p:cNvSpPr txBox="1"/>
          <p:nvPr/>
        </p:nvSpPr>
        <p:spPr>
          <a:xfrm>
            <a:off x="309917" y="1231966"/>
            <a:ext cx="3909658" cy="612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ea typeface="+mn-lt"/>
                <a:cs typeface="+mn-lt"/>
              </a:rPr>
              <a:t>“</a:t>
            </a:r>
            <a:r>
              <a:rPr lang="en-US" sz="2000" dirty="0" err="1">
                <a:ea typeface="+mn-lt"/>
                <a:cs typeface="+mn-lt"/>
              </a:rPr>
              <a:t>Đăng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nhập</a:t>
            </a:r>
            <a:r>
              <a:rPr lang="en-US" sz="2000" dirty="0">
                <a:ea typeface="+mn-lt"/>
                <a:cs typeface="+mn-lt"/>
              </a:rPr>
              <a:t>”</a:t>
            </a:r>
          </a:p>
        </p:txBody>
      </p:sp>
      <p:pic>
        <p:nvPicPr>
          <p:cNvPr id="4" name="Picture 3" descr="A picture containing text, diagram, number, line&#10;&#10;Description automatically generated">
            <a:extLst>
              <a:ext uri="{FF2B5EF4-FFF2-40B4-BE49-F238E27FC236}">
                <a16:creationId xmlns:a16="http://schemas.microsoft.com/office/drawing/2014/main" id="{64AE6242-C44A-D67D-EA0C-1318CC687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738" y="1358937"/>
            <a:ext cx="6840878" cy="48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6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3.4 </a:t>
            </a:r>
            <a:r>
              <a:rPr lang="en-US" sz="4000" dirty="0" err="1">
                <a:solidFill>
                  <a:schemeClr val="bg1"/>
                </a:solidFill>
              </a:rPr>
              <a:t>Mô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hoá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tương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tác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5" name="Hộp Văn bản 3">
            <a:extLst>
              <a:ext uri="{FF2B5EF4-FFF2-40B4-BE49-F238E27FC236}">
                <a16:creationId xmlns:a16="http://schemas.microsoft.com/office/drawing/2014/main" id="{7F50A6CA-546C-B9FC-79C0-E19F109CCB30}"/>
              </a:ext>
            </a:extLst>
          </p:cNvPr>
          <p:cNvSpPr txBox="1"/>
          <p:nvPr/>
        </p:nvSpPr>
        <p:spPr>
          <a:xfrm>
            <a:off x="309917" y="1231966"/>
            <a:ext cx="3909658" cy="612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ea typeface="+mn-lt"/>
                <a:cs typeface="+mn-lt"/>
              </a:rPr>
              <a:t>“Thanh </a:t>
            </a:r>
            <a:r>
              <a:rPr lang="en-US" sz="2000" dirty="0" err="1">
                <a:ea typeface="+mn-lt"/>
                <a:cs typeface="+mn-lt"/>
              </a:rPr>
              <a:t>toán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hàng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hoá</a:t>
            </a:r>
            <a:r>
              <a:rPr lang="en-US" sz="2000" dirty="0">
                <a:ea typeface="+mn-lt"/>
                <a:cs typeface="+mn-lt"/>
              </a:rPr>
              <a:t>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2E8B7A-FD23-59FC-1A28-71DB87EA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77" y="1369377"/>
            <a:ext cx="7922109" cy="463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6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3.4 </a:t>
            </a:r>
            <a:r>
              <a:rPr lang="en-US" sz="4000" dirty="0" err="1">
                <a:solidFill>
                  <a:schemeClr val="bg1"/>
                </a:solidFill>
              </a:rPr>
              <a:t>Mô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hoá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tương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tác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5" name="Hộp Văn bản 3">
            <a:extLst>
              <a:ext uri="{FF2B5EF4-FFF2-40B4-BE49-F238E27FC236}">
                <a16:creationId xmlns:a16="http://schemas.microsoft.com/office/drawing/2014/main" id="{7F50A6CA-546C-B9FC-79C0-E19F109CCB30}"/>
              </a:ext>
            </a:extLst>
          </p:cNvPr>
          <p:cNvSpPr txBox="1"/>
          <p:nvPr/>
        </p:nvSpPr>
        <p:spPr>
          <a:xfrm>
            <a:off x="309917" y="1231966"/>
            <a:ext cx="3909658" cy="612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ea typeface="+mn-lt"/>
                <a:cs typeface="+mn-lt"/>
              </a:rPr>
              <a:t>“</a:t>
            </a:r>
            <a:r>
              <a:rPr lang="en-US" sz="2000" dirty="0" err="1">
                <a:ea typeface="+mn-lt"/>
                <a:cs typeface="+mn-lt"/>
              </a:rPr>
              <a:t>Chỉnh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sửa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mặt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hàng</a:t>
            </a:r>
            <a:r>
              <a:rPr lang="en-US" sz="2000" dirty="0">
                <a:ea typeface="+mn-lt"/>
                <a:cs typeface="+mn-lt"/>
              </a:rPr>
              <a:t>”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78BE729-14E2-F27D-FE84-6CB8C4CD8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752" y="1231966"/>
            <a:ext cx="7123748" cy="50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3.4 </a:t>
            </a:r>
            <a:r>
              <a:rPr lang="en-US" sz="4000" dirty="0" err="1">
                <a:solidFill>
                  <a:schemeClr val="bg1"/>
                </a:solidFill>
              </a:rPr>
              <a:t>Mô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hoá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tương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tác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5" name="Hộp Văn bản 3">
            <a:extLst>
              <a:ext uri="{FF2B5EF4-FFF2-40B4-BE49-F238E27FC236}">
                <a16:creationId xmlns:a16="http://schemas.microsoft.com/office/drawing/2014/main" id="{7F50A6CA-546C-B9FC-79C0-E19F109CCB30}"/>
              </a:ext>
            </a:extLst>
          </p:cNvPr>
          <p:cNvSpPr txBox="1"/>
          <p:nvPr/>
        </p:nvSpPr>
        <p:spPr>
          <a:xfrm>
            <a:off x="309917" y="1231966"/>
            <a:ext cx="3909658" cy="612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ea typeface="+mn-lt"/>
                <a:cs typeface="+mn-lt"/>
              </a:rPr>
              <a:t>“</a:t>
            </a:r>
            <a:r>
              <a:rPr lang="en-US" sz="2000" dirty="0" err="1">
                <a:ea typeface="+mn-lt"/>
                <a:cs typeface="+mn-lt"/>
              </a:rPr>
              <a:t>Tạo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mới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mặt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hàng</a:t>
            </a:r>
            <a:r>
              <a:rPr lang="en-US" sz="2000" dirty="0">
                <a:ea typeface="+mn-lt"/>
                <a:cs typeface="+mn-lt"/>
              </a:rPr>
              <a:t>”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E7E91C4-ADB8-0F76-B8C9-D25A9CBB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4" y="1647528"/>
            <a:ext cx="7722959" cy="42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3.4 </a:t>
            </a:r>
            <a:r>
              <a:rPr lang="en-US" sz="4000" dirty="0" err="1">
                <a:solidFill>
                  <a:schemeClr val="bg1"/>
                </a:solidFill>
              </a:rPr>
              <a:t>Mô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hoá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tương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tác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5" name="Hộp Văn bản 3">
            <a:extLst>
              <a:ext uri="{FF2B5EF4-FFF2-40B4-BE49-F238E27FC236}">
                <a16:creationId xmlns:a16="http://schemas.microsoft.com/office/drawing/2014/main" id="{7F50A6CA-546C-B9FC-79C0-E19F109CCB30}"/>
              </a:ext>
            </a:extLst>
          </p:cNvPr>
          <p:cNvSpPr txBox="1"/>
          <p:nvPr/>
        </p:nvSpPr>
        <p:spPr>
          <a:xfrm>
            <a:off x="309917" y="1231966"/>
            <a:ext cx="3909658" cy="612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ea typeface="+mn-lt"/>
                <a:cs typeface="+mn-lt"/>
              </a:rPr>
              <a:t>“</a:t>
            </a:r>
            <a:r>
              <a:rPr lang="en-US" sz="2000" dirty="0" err="1">
                <a:ea typeface="+mn-lt"/>
                <a:cs typeface="+mn-lt"/>
              </a:rPr>
              <a:t>Nhập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hàng</a:t>
            </a:r>
            <a:r>
              <a:rPr lang="en-US" sz="2000" dirty="0">
                <a:ea typeface="+mn-lt"/>
                <a:cs typeface="+mn-lt"/>
              </a:rPr>
              <a:t>”</a:t>
            </a:r>
          </a:p>
        </p:txBody>
      </p:sp>
      <p:pic>
        <p:nvPicPr>
          <p:cNvPr id="4" name="Picture 3" descr="A picture containing text, diagram, line, parallel&#10;&#10;Description automatically generated">
            <a:extLst>
              <a:ext uri="{FF2B5EF4-FFF2-40B4-BE49-F238E27FC236}">
                <a16:creationId xmlns:a16="http://schemas.microsoft.com/office/drawing/2014/main" id="{4C5B86AE-47DA-B385-FFD7-05692CD3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501" y="1328339"/>
            <a:ext cx="9163261" cy="456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3.4 </a:t>
            </a:r>
            <a:r>
              <a:rPr lang="en-US" sz="4000" dirty="0" err="1">
                <a:solidFill>
                  <a:schemeClr val="bg1"/>
                </a:solidFill>
              </a:rPr>
              <a:t>Mô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hoá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tương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tác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5" name="Hộp Văn bản 3">
            <a:extLst>
              <a:ext uri="{FF2B5EF4-FFF2-40B4-BE49-F238E27FC236}">
                <a16:creationId xmlns:a16="http://schemas.microsoft.com/office/drawing/2014/main" id="{7F50A6CA-546C-B9FC-79C0-E19F109CCB30}"/>
              </a:ext>
            </a:extLst>
          </p:cNvPr>
          <p:cNvSpPr txBox="1"/>
          <p:nvPr/>
        </p:nvSpPr>
        <p:spPr>
          <a:xfrm>
            <a:off x="309917" y="1231966"/>
            <a:ext cx="3909658" cy="612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ea typeface="+mn-lt"/>
                <a:cs typeface="+mn-lt"/>
              </a:rPr>
              <a:t>“</a:t>
            </a:r>
            <a:r>
              <a:rPr lang="en-US" sz="2000" dirty="0" err="1">
                <a:ea typeface="+mn-lt"/>
                <a:cs typeface="+mn-lt"/>
              </a:rPr>
              <a:t>Xuất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hàng</a:t>
            </a:r>
            <a:r>
              <a:rPr lang="en-US" sz="2000" dirty="0">
                <a:ea typeface="+mn-lt"/>
                <a:cs typeface="+mn-lt"/>
              </a:rPr>
              <a:t>”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3A5175C7-4E92-5E50-B874-F05E8F4A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977" y="1231966"/>
            <a:ext cx="7809548" cy="47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6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3.4 </a:t>
            </a:r>
            <a:r>
              <a:rPr lang="en-US" sz="4000" dirty="0" err="1">
                <a:solidFill>
                  <a:schemeClr val="bg1"/>
                </a:solidFill>
              </a:rPr>
              <a:t>Mô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hoá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tương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tác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5" name="Hộp Văn bản 3">
            <a:extLst>
              <a:ext uri="{FF2B5EF4-FFF2-40B4-BE49-F238E27FC236}">
                <a16:creationId xmlns:a16="http://schemas.microsoft.com/office/drawing/2014/main" id="{7F50A6CA-546C-B9FC-79C0-E19F109CCB30}"/>
              </a:ext>
            </a:extLst>
          </p:cNvPr>
          <p:cNvSpPr txBox="1"/>
          <p:nvPr/>
        </p:nvSpPr>
        <p:spPr>
          <a:xfrm>
            <a:off x="309917" y="1231966"/>
            <a:ext cx="3909658" cy="612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ea typeface="+mn-lt"/>
                <a:cs typeface="+mn-lt"/>
              </a:rPr>
              <a:t>“</a:t>
            </a:r>
            <a:r>
              <a:rPr lang="en-US" sz="2000" dirty="0" err="1">
                <a:ea typeface="+mn-lt"/>
                <a:cs typeface="+mn-lt"/>
              </a:rPr>
              <a:t>Thống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kê</a:t>
            </a:r>
            <a:r>
              <a:rPr lang="en-US" sz="2000" dirty="0">
                <a:ea typeface="+mn-lt"/>
                <a:cs typeface="+mn-lt"/>
              </a:rPr>
              <a:t>”</a:t>
            </a:r>
          </a:p>
        </p:txBody>
      </p:sp>
      <p:pic>
        <p:nvPicPr>
          <p:cNvPr id="4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3752B3C8-0B6B-B653-C35F-85062C19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02" y="1245632"/>
            <a:ext cx="7697708" cy="484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3.4 </a:t>
            </a:r>
            <a:r>
              <a:rPr lang="en-US" sz="4000" dirty="0" err="1">
                <a:solidFill>
                  <a:schemeClr val="bg1"/>
                </a:solidFill>
              </a:rPr>
              <a:t>Mô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hoá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tương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tác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Hộp Văn bản 1">
            <a:extLst>
              <a:ext uri="{FF2B5EF4-FFF2-40B4-BE49-F238E27FC236}">
                <a16:creationId xmlns:a16="http://schemas.microsoft.com/office/drawing/2014/main" id="{9BE922AF-1AC1-07EB-6DE3-A8D6E512F02E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trình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5" name="Hộp Văn bản 3">
            <a:extLst>
              <a:ext uri="{FF2B5EF4-FFF2-40B4-BE49-F238E27FC236}">
                <a16:creationId xmlns:a16="http://schemas.microsoft.com/office/drawing/2014/main" id="{7F50A6CA-546C-B9FC-79C0-E19F109CCB30}"/>
              </a:ext>
            </a:extLst>
          </p:cNvPr>
          <p:cNvSpPr txBox="1"/>
          <p:nvPr/>
        </p:nvSpPr>
        <p:spPr>
          <a:xfrm>
            <a:off x="309917" y="1231966"/>
            <a:ext cx="2938108" cy="12279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sz="2000" dirty="0">
                <a:ea typeface="+mn-lt"/>
                <a:cs typeface="+mn-lt"/>
              </a:rPr>
              <a:t>“</a:t>
            </a:r>
            <a:r>
              <a:rPr lang="en-US" sz="2000" dirty="0" err="1">
                <a:ea typeface="+mn-lt"/>
                <a:cs typeface="+mn-lt"/>
              </a:rPr>
              <a:t>Chỉnh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sửa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thông</a:t>
            </a:r>
            <a:r>
              <a:rPr lang="en-US" sz="2000" dirty="0">
                <a:ea typeface="+mn-lt"/>
                <a:cs typeface="+mn-lt"/>
              </a:rPr>
              <a:t> tin </a:t>
            </a:r>
            <a:r>
              <a:rPr lang="en-US" sz="2000" dirty="0" err="1">
                <a:ea typeface="+mn-lt"/>
                <a:cs typeface="+mn-lt"/>
              </a:rPr>
              <a:t>nhân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viên</a:t>
            </a:r>
            <a:r>
              <a:rPr lang="en-US" sz="2000" dirty="0">
                <a:ea typeface="+mn-lt"/>
                <a:cs typeface="+mn-lt"/>
              </a:rPr>
              <a:t>”</a:t>
            </a:r>
          </a:p>
        </p:txBody>
      </p:sp>
      <p:pic>
        <p:nvPicPr>
          <p:cNvPr id="2" name="Picture 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DA4A2BD-9D3D-B725-9E3E-A333821CF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140"/>
          <a:stretch/>
        </p:blipFill>
        <p:spPr>
          <a:xfrm>
            <a:off x="3248025" y="1332435"/>
            <a:ext cx="8740477" cy="42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9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6D7BC-BA9B-43D2-BF1E-DA955309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529" y="2092995"/>
            <a:ext cx="7079646" cy="13360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20000"/>
              </a:lnSpc>
            </a:pP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1.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Mô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tả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đề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tài</a:t>
            </a:r>
            <a:endParaRPr lang="en-US" sz="6600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9166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3.5 </a:t>
            </a:r>
            <a:r>
              <a:rPr lang="en-US" sz="4000" dirty="0" err="1">
                <a:solidFill>
                  <a:schemeClr val="bg1"/>
                </a:solidFill>
              </a:rPr>
              <a:t>Kiến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trúc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tổng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thể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của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hệ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thống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Hộp Văn bản 3">
            <a:extLst>
              <a:ext uri="{FF2B5EF4-FFF2-40B4-BE49-F238E27FC236}">
                <a16:creationId xmlns:a16="http://schemas.microsoft.com/office/drawing/2014/main" id="{7F50A6CA-546C-B9FC-79C0-E19F109CCB30}"/>
              </a:ext>
            </a:extLst>
          </p:cNvPr>
          <p:cNvSpPr txBox="1"/>
          <p:nvPr/>
        </p:nvSpPr>
        <p:spPr>
          <a:xfrm>
            <a:off x="309916" y="1231966"/>
            <a:ext cx="6376633" cy="37286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Tầng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giao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diện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Thực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hiện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tạo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giao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diện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người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dùng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gồm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các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fxml</a:t>
            </a:r>
            <a:r>
              <a:rPr lang="en-US" sz="2000" dirty="0">
                <a:ea typeface="+mn-lt"/>
                <a:cs typeface="+mn-lt"/>
              </a:rPr>
              <a:t> file </a:t>
            </a:r>
            <a:r>
              <a:rPr lang="en-US" sz="2000" dirty="0" err="1">
                <a:ea typeface="+mn-lt"/>
                <a:cs typeface="+mn-lt"/>
              </a:rPr>
              <a:t>và</a:t>
            </a:r>
            <a:r>
              <a:rPr lang="en-US" sz="2000" dirty="0">
                <a:ea typeface="+mn-lt"/>
                <a:cs typeface="+mn-lt"/>
              </a:rPr>
              <a:t> class main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Tầng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điều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khiển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Điều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hướng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xử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lý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các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sự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kiện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có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trong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hệ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thống</a:t>
            </a:r>
            <a:endParaRPr lang="en-US" sz="2000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Tầng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truy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cập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dữ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liệu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Lấy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thông</a:t>
            </a:r>
            <a:r>
              <a:rPr lang="en-US" sz="2000" dirty="0">
                <a:ea typeface="+mn-lt"/>
                <a:cs typeface="+mn-lt"/>
              </a:rPr>
              <a:t> tin </a:t>
            </a:r>
            <a:r>
              <a:rPr lang="en-US" sz="2000" dirty="0" err="1">
                <a:ea typeface="+mn-lt"/>
                <a:cs typeface="+mn-lt"/>
              </a:rPr>
              <a:t>để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hiển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thị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lên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tầng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giao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diện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thay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đổi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thông</a:t>
            </a:r>
            <a:r>
              <a:rPr lang="en-US" sz="2000" dirty="0">
                <a:ea typeface="+mn-lt"/>
                <a:cs typeface="+mn-lt"/>
              </a:rPr>
              <a:t> tin </a:t>
            </a:r>
            <a:r>
              <a:rPr lang="en-US" sz="2000" dirty="0" err="1">
                <a:ea typeface="+mn-lt"/>
                <a:cs typeface="+mn-lt"/>
              </a:rPr>
              <a:t>có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trong</a:t>
            </a:r>
            <a:r>
              <a:rPr lang="en-US" sz="2000" dirty="0">
                <a:ea typeface="+mn-lt"/>
                <a:cs typeface="+mn-lt"/>
              </a:rPr>
              <a:t> CSDL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Tầng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đối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tượng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Chứa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các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đối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tượng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trong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hệ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thống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như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Hoá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đơn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Sản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phẩm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Nhân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viên</a:t>
            </a:r>
            <a:r>
              <a:rPr lang="en-US" sz="2000" dirty="0">
                <a:ea typeface="+mn-lt"/>
                <a:cs typeface="+mn-lt"/>
              </a:rPr>
              <a:t>, …</a:t>
            </a: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0005E642-5E00-8228-D69F-B6154C6C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1231966"/>
            <a:ext cx="3743325" cy="51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3.6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chi </a:t>
            </a:r>
            <a:r>
              <a:rPr lang="en-US" sz="4000" dirty="0" err="1">
                <a:solidFill>
                  <a:schemeClr val="bg1"/>
                </a:solidFill>
              </a:rPr>
              <a:t>tiết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lớp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gói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diagram, plan, rectangle, design&#10;&#10;Description automatically generated">
            <a:extLst>
              <a:ext uri="{FF2B5EF4-FFF2-40B4-BE49-F238E27FC236}">
                <a16:creationId xmlns:a16="http://schemas.microsoft.com/office/drawing/2014/main" id="{2527EB1E-4607-9E97-279B-B982D635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57" y="1277345"/>
            <a:ext cx="4362286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67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3.6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chi </a:t>
            </a:r>
            <a:r>
              <a:rPr lang="en-US" sz="4000" dirty="0" err="1">
                <a:solidFill>
                  <a:schemeClr val="bg1"/>
                </a:solidFill>
              </a:rPr>
              <a:t>tiết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lớp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gói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54A787E-3465-FC22-1029-8239E791F665}"/>
              </a:ext>
            </a:extLst>
          </p:cNvPr>
          <p:cNvSpPr txBox="1"/>
          <p:nvPr/>
        </p:nvSpPr>
        <p:spPr>
          <a:xfrm>
            <a:off x="309916" y="1231966"/>
            <a:ext cx="3776309" cy="496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Sơ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đồ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tổng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quan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gói</a:t>
            </a:r>
            <a:r>
              <a:rPr lang="en-US" sz="2000" dirty="0">
                <a:ea typeface="+mn-lt"/>
                <a:cs typeface="+mn-lt"/>
              </a:rPr>
              <a:t> “view”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C55939-6D2D-C4DD-F8C4-98C42407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801" y="1343543"/>
            <a:ext cx="6047423" cy="47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2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3.6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chi </a:t>
            </a:r>
            <a:r>
              <a:rPr lang="en-US" sz="4000" dirty="0" err="1">
                <a:solidFill>
                  <a:schemeClr val="bg1"/>
                </a:solidFill>
              </a:rPr>
              <a:t>tiết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lớp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gói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54A787E-3465-FC22-1029-8239E791F665}"/>
              </a:ext>
            </a:extLst>
          </p:cNvPr>
          <p:cNvSpPr txBox="1"/>
          <p:nvPr/>
        </p:nvSpPr>
        <p:spPr>
          <a:xfrm>
            <a:off x="309916" y="1231966"/>
            <a:ext cx="3776309" cy="496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Sơ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đồ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tổng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quan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gói</a:t>
            </a:r>
            <a:r>
              <a:rPr lang="en-US" sz="2000" dirty="0">
                <a:ea typeface="+mn-lt"/>
                <a:cs typeface="+mn-lt"/>
              </a:rPr>
              <a:t> “model”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B01A1E1-ECB9-02A2-639F-89078365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1231966"/>
            <a:ext cx="7219949" cy="506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1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3.6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chi </a:t>
            </a:r>
            <a:r>
              <a:rPr lang="en-US" sz="4000" dirty="0" err="1">
                <a:solidFill>
                  <a:schemeClr val="bg1"/>
                </a:solidFill>
              </a:rPr>
              <a:t>tiết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lớp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gói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54A787E-3465-FC22-1029-8239E791F665}"/>
              </a:ext>
            </a:extLst>
          </p:cNvPr>
          <p:cNvSpPr txBox="1"/>
          <p:nvPr/>
        </p:nvSpPr>
        <p:spPr>
          <a:xfrm>
            <a:off x="309916" y="1231966"/>
            <a:ext cx="3776309" cy="496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Sơ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đồ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tổng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quan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gói</a:t>
            </a:r>
            <a:r>
              <a:rPr lang="en-US" sz="2000" dirty="0">
                <a:ea typeface="+mn-lt"/>
                <a:cs typeface="+mn-lt"/>
              </a:rPr>
              <a:t> “</a:t>
            </a:r>
            <a:r>
              <a:rPr lang="en-US" sz="2000" dirty="0" err="1">
                <a:ea typeface="+mn-lt"/>
                <a:cs typeface="+mn-lt"/>
              </a:rPr>
              <a:t>dao</a:t>
            </a:r>
            <a:r>
              <a:rPr lang="en-US" sz="2000" dirty="0">
                <a:ea typeface="+mn-lt"/>
                <a:cs typeface="+mn-lt"/>
              </a:rPr>
              <a:t>”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2177CAD-0ECC-8EF0-D676-C0FD8223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2" y="1322625"/>
            <a:ext cx="7926610" cy="49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1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3.6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chi </a:t>
            </a:r>
            <a:r>
              <a:rPr lang="en-US" sz="4000" dirty="0" err="1">
                <a:solidFill>
                  <a:schemeClr val="bg1"/>
                </a:solidFill>
              </a:rPr>
              <a:t>tiết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lớp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gói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54A787E-3465-FC22-1029-8239E791F665}"/>
              </a:ext>
            </a:extLst>
          </p:cNvPr>
          <p:cNvSpPr txBox="1"/>
          <p:nvPr/>
        </p:nvSpPr>
        <p:spPr>
          <a:xfrm>
            <a:off x="309916" y="1231966"/>
            <a:ext cx="3776309" cy="958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ea typeface="+mn-lt"/>
                <a:cs typeface="+mn-lt"/>
              </a:rPr>
              <a:t>Sơ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đồ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tổng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quan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gói</a:t>
            </a:r>
            <a:r>
              <a:rPr lang="en-US" sz="2000" dirty="0">
                <a:ea typeface="+mn-lt"/>
                <a:cs typeface="+mn-lt"/>
              </a:rPr>
              <a:t> “controller”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55CE9F2-2288-B3B7-5EEB-BE4A0FEE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231966"/>
            <a:ext cx="8452573" cy="51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9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3.7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cơ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sở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dữ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liệu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thực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thể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kết</a:t>
            </a:r>
            <a:r>
              <a:rPr lang="en-US" dirty="0">
                <a:solidFill>
                  <a:schemeClr val="bg1"/>
                </a:solidFill>
              </a:rPr>
              <a:t> ERD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5" name="Hình ảnh 1" descr="A picture containing drawing, diagram, sketch, line art&#10;&#10;Description automatically generated">
            <a:extLst>
              <a:ext uri="{FF2B5EF4-FFF2-40B4-BE49-F238E27FC236}">
                <a16:creationId xmlns:a16="http://schemas.microsoft.com/office/drawing/2014/main" id="{ACA5B6E5-7017-57BA-1760-EFCB27245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91" y="1139862"/>
            <a:ext cx="9467374" cy="50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34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3.7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cơ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sở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dữ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liệu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giữa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bảng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4" name="Hình ảnh 1" descr="Ảnh có chứa văn bản, biểu đồ, ảnh chụp màn hình, Kế hoạch&#10;&#10;Mô tả được tạo tự động">
            <a:extLst>
              <a:ext uri="{FF2B5EF4-FFF2-40B4-BE49-F238E27FC236}">
                <a16:creationId xmlns:a16="http://schemas.microsoft.com/office/drawing/2014/main" id="{1E948346-AA40-891F-03A9-FBA93DA3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59" y="1231966"/>
            <a:ext cx="10781824" cy="497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88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3.7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cơ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sở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dữ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liệu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Danh </a:t>
            </a:r>
            <a:r>
              <a:rPr lang="en-US" dirty="0" err="1">
                <a:solidFill>
                  <a:schemeClr val="bg1"/>
                </a:solidFill>
              </a:rPr>
              <a:t>sách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7712D-C1C5-36AF-5C03-2FEAA5108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9" y="1299724"/>
            <a:ext cx="6410958" cy="47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91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3.8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nguyên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mẫu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giao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diện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login screen&#10;&#10;Description automatically generated with low confidence">
            <a:extLst>
              <a:ext uri="{FF2B5EF4-FFF2-40B4-BE49-F238E27FC236}">
                <a16:creationId xmlns:a16="http://schemas.microsoft.com/office/drawing/2014/main" id="{0A1412CE-D894-D32B-50F1-6D8BD46D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81" y="1231966"/>
            <a:ext cx="8301038" cy="50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0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solidFill>
                  <a:schemeClr val="bg1"/>
                </a:solidFill>
              </a:rPr>
              <a:t>Quản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lý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kho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hàng</a:t>
            </a:r>
            <a:r>
              <a:rPr lang="en-US" sz="4000" dirty="0">
                <a:solidFill>
                  <a:schemeClr val="bg1"/>
                </a:solidFill>
              </a:rPr>
              <a:t> ở </a:t>
            </a:r>
            <a:r>
              <a:rPr lang="en-US" sz="4000" dirty="0" err="1">
                <a:solidFill>
                  <a:schemeClr val="bg1"/>
                </a:solidFill>
              </a:rPr>
              <a:t>siêu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thị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AC93D65-E249-84E4-4844-A06D5C81173F}"/>
              </a:ext>
            </a:extLst>
          </p:cNvPr>
          <p:cNvSpPr txBox="1"/>
          <p:nvPr/>
        </p:nvSpPr>
        <p:spPr>
          <a:xfrm>
            <a:off x="337457" y="1339045"/>
            <a:ext cx="11514239" cy="4651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vi-VN" sz="2000" dirty="0">
                <a:cs typeface="Arial"/>
              </a:rPr>
              <a:t>Một siêu thị muốn xây dựng một hệ thống phần mềm để quản lý việc mua bán hàng của siêu thị</a:t>
            </a:r>
            <a:endParaRPr lang="en-US" sz="2000" dirty="0">
              <a:cs typeface="Arial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cs typeface="Arial"/>
              </a:rPr>
              <a:t>Hệ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thống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cần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cung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cấp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cho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người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dùng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các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chức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năng</a:t>
            </a:r>
            <a:r>
              <a:rPr lang="en-US" sz="2000" dirty="0">
                <a:cs typeface="Arial"/>
              </a:rPr>
              <a:t>:</a:t>
            </a:r>
            <a:endParaRPr lang="vi-VN" sz="2000" dirty="0"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cs typeface="Arial"/>
              </a:rPr>
              <a:t>Quản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lý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bán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hàng</a:t>
            </a:r>
            <a:r>
              <a:rPr lang="en-US" sz="2000" dirty="0">
                <a:cs typeface="Arial"/>
              </a:rPr>
              <a:t>: Thanh </a:t>
            </a:r>
            <a:r>
              <a:rPr lang="en-US" sz="2000" dirty="0" err="1">
                <a:cs typeface="Arial"/>
              </a:rPr>
              <a:t>toán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hoá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đơn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cho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khách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hàng</a:t>
            </a:r>
            <a:endParaRPr lang="en-US" sz="2000" dirty="0"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cs typeface="Arial"/>
              </a:rPr>
              <a:t>Quản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lý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xuất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nhập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hàng</a:t>
            </a:r>
            <a:r>
              <a:rPr lang="en-US" sz="2000" dirty="0">
                <a:cs typeface="Arial"/>
              </a:rPr>
              <a:t>: </a:t>
            </a:r>
            <a:r>
              <a:rPr lang="en-US" sz="2000" dirty="0" err="1">
                <a:cs typeface="Arial"/>
              </a:rPr>
              <a:t>Nhập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hàng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vào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kho</a:t>
            </a:r>
            <a:r>
              <a:rPr lang="en-US" sz="2000" dirty="0">
                <a:cs typeface="Arial"/>
              </a:rPr>
              <a:t>, </a:t>
            </a:r>
            <a:r>
              <a:rPr lang="en-US" sz="2000" dirty="0" err="1">
                <a:cs typeface="Arial"/>
              </a:rPr>
              <a:t>xuất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hàng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lên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kệ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để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bày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bán</a:t>
            </a:r>
            <a:endParaRPr lang="en-US" sz="2000" dirty="0"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cs typeface="Arial"/>
              </a:rPr>
              <a:t>Quản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lý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nhân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viên</a:t>
            </a:r>
            <a:r>
              <a:rPr lang="en-US" sz="2000" dirty="0">
                <a:cs typeface="Arial"/>
              </a:rPr>
              <a:t>: </a:t>
            </a:r>
            <a:r>
              <a:rPr lang="en-US" sz="2000" dirty="0" err="1">
                <a:cs typeface="Arial"/>
              </a:rPr>
              <a:t>Thêm</a:t>
            </a:r>
            <a:r>
              <a:rPr lang="en-US" sz="2000" dirty="0">
                <a:cs typeface="Arial"/>
              </a:rPr>
              <a:t>, </a:t>
            </a:r>
            <a:r>
              <a:rPr lang="en-US" sz="2000" dirty="0" err="1">
                <a:cs typeface="Arial"/>
              </a:rPr>
              <a:t>sửa</a:t>
            </a:r>
            <a:r>
              <a:rPr lang="en-US" sz="2000" dirty="0">
                <a:cs typeface="Arial"/>
              </a:rPr>
              <a:t>, </a:t>
            </a:r>
            <a:r>
              <a:rPr lang="en-US" sz="2000" dirty="0" err="1">
                <a:cs typeface="Arial"/>
              </a:rPr>
              <a:t>xoá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nhân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viên</a:t>
            </a:r>
            <a:endParaRPr lang="en-US" sz="2000" dirty="0"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cs typeface="Arial"/>
              </a:rPr>
              <a:t>Thống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kê</a:t>
            </a:r>
            <a:r>
              <a:rPr lang="en-US" sz="2000" dirty="0">
                <a:cs typeface="Arial"/>
              </a:rPr>
              <a:t>, </a:t>
            </a:r>
            <a:r>
              <a:rPr lang="en-US" sz="2000" dirty="0" err="1">
                <a:cs typeface="Arial"/>
              </a:rPr>
              <a:t>báo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cáo</a:t>
            </a:r>
            <a:r>
              <a:rPr lang="en-US" sz="2000" dirty="0">
                <a:cs typeface="Arial"/>
              </a:rPr>
              <a:t>: </a:t>
            </a:r>
            <a:r>
              <a:rPr lang="en-US" sz="2000" dirty="0" err="1">
                <a:cs typeface="Arial"/>
              </a:rPr>
              <a:t>Thống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kê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doanh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thu</a:t>
            </a:r>
            <a:r>
              <a:rPr lang="en-US" sz="2000" dirty="0">
                <a:cs typeface="Arial"/>
              </a:rPr>
              <a:t>, </a:t>
            </a:r>
            <a:r>
              <a:rPr lang="en-US" sz="2000" dirty="0" err="1">
                <a:cs typeface="Arial"/>
              </a:rPr>
              <a:t>hoá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đơn</a:t>
            </a:r>
            <a:r>
              <a:rPr lang="en-US" sz="2000" dirty="0">
                <a:cs typeface="Arial"/>
              </a:rPr>
              <a:t>, </a:t>
            </a:r>
            <a:r>
              <a:rPr lang="en-US" sz="2000" dirty="0" err="1">
                <a:cs typeface="Arial"/>
              </a:rPr>
              <a:t>phiếu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nhập</a:t>
            </a:r>
            <a:r>
              <a:rPr lang="en-US" sz="2000" dirty="0">
                <a:cs typeface="Arial"/>
              </a:rPr>
              <a:t>, </a:t>
            </a:r>
            <a:r>
              <a:rPr lang="en-US" sz="2000" dirty="0" err="1">
                <a:cs typeface="Arial"/>
              </a:rPr>
              <a:t>phiếu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xuất</a:t>
            </a:r>
            <a:r>
              <a:rPr lang="en-US" sz="2000" dirty="0">
                <a:cs typeface="Arial"/>
              </a:rPr>
              <a:t>. </a:t>
            </a:r>
            <a:r>
              <a:rPr lang="en-US" sz="2000" dirty="0" err="1">
                <a:cs typeface="Arial"/>
              </a:rPr>
              <a:t>Báo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cáo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số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lượng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hàng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bán</a:t>
            </a:r>
            <a:r>
              <a:rPr lang="en-US" sz="2000" dirty="0">
                <a:cs typeface="Arial"/>
              </a:rPr>
              <a:t>, </a:t>
            </a:r>
            <a:r>
              <a:rPr lang="en-US" sz="2000" dirty="0" err="1">
                <a:cs typeface="Arial"/>
              </a:rPr>
              <a:t>hàng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tồn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kho</a:t>
            </a:r>
            <a:r>
              <a:rPr lang="en-US" sz="2000" dirty="0">
                <a:cs typeface="Arial"/>
              </a:rPr>
              <a:t>, </a:t>
            </a:r>
            <a:r>
              <a:rPr lang="en-US" sz="2000" dirty="0" err="1">
                <a:cs typeface="Arial"/>
              </a:rPr>
              <a:t>tình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trạng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hàng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hoá</a:t>
            </a:r>
            <a:r>
              <a:rPr lang="en-US" sz="2000" dirty="0">
                <a:cs typeface="Arial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cs typeface="Arial"/>
              </a:rPr>
              <a:t>Hệ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thống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gồm</a:t>
            </a:r>
            <a:r>
              <a:rPr lang="en-US" sz="2000" dirty="0">
                <a:cs typeface="Arial"/>
              </a:rPr>
              <a:t> 2 </a:t>
            </a:r>
            <a:r>
              <a:rPr lang="en-US" sz="2000" dirty="0" err="1">
                <a:cs typeface="Arial"/>
              </a:rPr>
              <a:t>tác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nhân</a:t>
            </a:r>
            <a:r>
              <a:rPr lang="en-US" sz="2000" dirty="0">
                <a:cs typeface="Arial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cs typeface="Arial"/>
              </a:rPr>
              <a:t>Nhân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viên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bán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hàng</a:t>
            </a:r>
            <a:endParaRPr lang="en-US" sz="2000" dirty="0">
              <a:cs typeface="Arial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cs typeface="Arial"/>
              </a:rPr>
              <a:t>Quản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lý</a:t>
            </a:r>
            <a:endParaRPr lang="en-US" sz="20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3.8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nguyên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mẫu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giao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diện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015A841-EB06-E14F-A9F3-467E3A3F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34" y="1139862"/>
            <a:ext cx="8320088" cy="504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09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3.8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nguyên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mẫu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giao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diện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hoá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40C1B31-445E-4781-40C7-29D6928C1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03" y="1231966"/>
            <a:ext cx="7950994" cy="48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32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3.8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nguyên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mẫu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giao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diện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phẩm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0E723BE-6450-2560-44D2-5E62DA3E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18" y="1241980"/>
            <a:ext cx="8005763" cy="48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052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3.8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nguyên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mẫu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giao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diện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4" name="Picture 3" descr="A picture containing text, screenshot, display, software&#10;&#10;Description automatically generated">
            <a:extLst>
              <a:ext uri="{FF2B5EF4-FFF2-40B4-BE49-F238E27FC236}">
                <a16:creationId xmlns:a16="http://schemas.microsoft.com/office/drawing/2014/main" id="{F488916F-0F58-0833-6B28-9D993273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58" y="1257973"/>
            <a:ext cx="7920039" cy="48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46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3.8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nguyên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mẫu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giao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diện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Thêm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BD3C7EA-874C-BE33-75E0-1C681BF7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34" y="1139862"/>
            <a:ext cx="8243888" cy="495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94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3.8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nguyên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mẫu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giao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diện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xuất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kho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5A09BF8-3897-7399-8EFE-0A5D5209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00" y="1231966"/>
            <a:ext cx="8031956" cy="488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34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3.8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nguyên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mẫu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giao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diện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42480C7-A312-3231-0FA3-80E33611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11" y="1139862"/>
            <a:ext cx="8157933" cy="49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9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3.8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nguyên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mẫu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giao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diện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nhân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viên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10C0CBF-5B66-21E6-9371-2D35E839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72" y="1231966"/>
            <a:ext cx="7985012" cy="47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93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3.8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nguyên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mẫu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giao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diện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Thanh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0E2BD5-972A-145B-4AE0-B0F4C985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19" y="1231966"/>
            <a:ext cx="8112318" cy="494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002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3.8 </a:t>
            </a:r>
            <a:r>
              <a:rPr lang="en-US" sz="4000" dirty="0" err="1">
                <a:solidFill>
                  <a:schemeClr val="bg1"/>
                </a:solidFill>
              </a:rPr>
              <a:t>Thiết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kế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nguyên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mẫu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giao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diện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D303CD1-44DB-E81B-0C58-D9F4DA29CA85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Giao </a:t>
            </a:r>
            <a:r>
              <a:rPr lang="en-US" dirty="0" err="1">
                <a:solidFill>
                  <a:schemeClr val="bg1"/>
                </a:solidFill>
              </a:rPr>
              <a:t>diện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chức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Thống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kê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4" name="Picture 3" descr="Không có mô tả.">
            <a:extLst>
              <a:ext uri="{FF2B5EF4-FFF2-40B4-BE49-F238E27FC236}">
                <a16:creationId xmlns:a16="http://schemas.microsoft.com/office/drawing/2014/main" id="{4D1528A9-40AB-119F-F603-C140F5052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653" y="1139862"/>
            <a:ext cx="8174449" cy="4985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344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6D7BC-BA9B-43D2-BF1E-DA955309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529" y="2092995"/>
            <a:ext cx="7079646" cy="13360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20000"/>
              </a:lnSpc>
            </a:pP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2.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Đặc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tả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yêu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cầu</a:t>
            </a:r>
            <a:endParaRPr lang="en-US" sz="6600" dirty="0">
              <a:ln w="22225">
                <a:solidFill>
                  <a:schemeClr val="tx1"/>
                </a:solidFill>
                <a:miter lim="800000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6253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6D7BC-BA9B-43D2-BF1E-DA955309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074" y="2241813"/>
            <a:ext cx="8640924" cy="237437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20000"/>
              </a:lnSpc>
            </a:pP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4.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Xây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dựng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chương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	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trình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minh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hoạ</a:t>
            </a:r>
            <a:endParaRPr lang="en-US" sz="6600" dirty="0">
              <a:ln w="22225">
                <a:solidFill>
                  <a:prstClr val="black"/>
                </a:solidFill>
                <a:miter lim="800000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205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4.1 </a:t>
            </a:r>
            <a:r>
              <a:rPr lang="en-US" sz="4000" dirty="0" err="1">
                <a:solidFill>
                  <a:schemeClr val="bg1"/>
                </a:solidFill>
              </a:rPr>
              <a:t>Thư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viện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và</a:t>
            </a:r>
            <a:r>
              <a:rPr lang="en-US" sz="4000" dirty="0">
                <a:solidFill>
                  <a:schemeClr val="bg1"/>
                </a:solidFill>
              </a:rPr>
              <a:t> công </a:t>
            </a:r>
            <a:r>
              <a:rPr lang="en-US" sz="4000" dirty="0" err="1">
                <a:solidFill>
                  <a:schemeClr val="bg1"/>
                </a:solidFill>
              </a:rPr>
              <a:t>cụ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sử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dụng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2ABED1-E959-8EDF-18AC-9B57CE8DD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99941"/>
              </p:ext>
            </p:extLst>
          </p:nvPr>
        </p:nvGraphicFramePr>
        <p:xfrm>
          <a:off x="338759" y="1453091"/>
          <a:ext cx="109601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050">
                  <a:extLst>
                    <a:ext uri="{9D8B030D-6E8A-4147-A177-3AD203B41FA5}">
                      <a16:colId xmlns:a16="http://schemas.microsoft.com/office/drawing/2014/main" val="2093586432"/>
                    </a:ext>
                  </a:extLst>
                </a:gridCol>
                <a:gridCol w="8020050">
                  <a:extLst>
                    <a:ext uri="{9D8B030D-6E8A-4147-A177-3AD203B41FA5}">
                      <a16:colId xmlns:a16="http://schemas.microsoft.com/office/drawing/2014/main" val="1681238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IDE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lập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trình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Intellij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0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Quản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lý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dự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án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Github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54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Hệ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quản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trị</a:t>
                      </a:r>
                      <a:r>
                        <a:rPr lang="en-US" sz="2400" dirty="0"/>
                        <a:t> CSDL: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SQL Server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68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Thư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viện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lập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trình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JDBC, </a:t>
                      </a:r>
                      <a:r>
                        <a:rPr lang="en-US" sz="2400" dirty="0" err="1"/>
                        <a:t>Openjfx</a:t>
                      </a:r>
                      <a:r>
                        <a:rPr lang="en-US" sz="2400" dirty="0"/>
                        <a:t>, Oracle OpenJDK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8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6687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4.2 </a:t>
            </a:r>
            <a:r>
              <a:rPr lang="en-US" sz="4000" dirty="0" err="1">
                <a:solidFill>
                  <a:schemeClr val="bg1"/>
                </a:solidFill>
              </a:rPr>
              <a:t>Kết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quả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chương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minh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hoạ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login page&#10;&#10;Description automatically generated">
            <a:extLst>
              <a:ext uri="{FF2B5EF4-FFF2-40B4-BE49-F238E27FC236}">
                <a16:creationId xmlns:a16="http://schemas.microsoft.com/office/drawing/2014/main" id="{241D9138-9607-F438-84DD-011E5F95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47" y="1514157"/>
            <a:ext cx="6742747" cy="4259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F437AD-20C3-A313-37DD-AD8D836CD61C}"/>
              </a:ext>
            </a:extLst>
          </p:cNvPr>
          <p:cNvSpPr txBox="1"/>
          <p:nvPr/>
        </p:nvSpPr>
        <p:spPr>
          <a:xfrm>
            <a:off x="338759" y="1435724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Demo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7902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6D7BC-BA9B-43D2-BF1E-DA955309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074" y="2241813"/>
            <a:ext cx="8640924" cy="237437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20000"/>
              </a:lnSpc>
            </a:pP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5.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Thử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nghiệm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và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	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đánh</a:t>
            </a:r>
            <a:r>
              <a:rPr lang="en-US" sz="6600" dirty="0">
                <a:ln w="22225">
                  <a:solidFill>
                    <a:schemeClr val="tx1"/>
                  </a:solidFill>
                  <a:miter lim="800000"/>
                </a:ln>
              </a:rPr>
              <a:t> </a:t>
            </a:r>
            <a:r>
              <a:rPr lang="en-US" sz="6600" dirty="0" err="1">
                <a:ln w="22225">
                  <a:solidFill>
                    <a:schemeClr val="tx1"/>
                  </a:solidFill>
                  <a:miter lim="800000"/>
                </a:ln>
              </a:rPr>
              <a:t>giá</a:t>
            </a:r>
            <a:endParaRPr lang="en-US" sz="6600" dirty="0">
              <a:ln w="22225">
                <a:solidFill>
                  <a:prstClr val="black"/>
                </a:solidFill>
                <a:miter lim="800000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380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5.1 </a:t>
            </a:r>
            <a:r>
              <a:rPr lang="en-US" sz="4000" dirty="0" err="1">
                <a:solidFill>
                  <a:schemeClr val="bg1"/>
                </a:solidFill>
              </a:rPr>
              <a:t>Kịch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bản</a:t>
            </a:r>
            <a:r>
              <a:rPr lang="en-US" sz="4000" dirty="0">
                <a:solidFill>
                  <a:schemeClr val="bg1"/>
                </a:solidFill>
              </a:rPr>
              <a:t> 1: </a:t>
            </a:r>
            <a:r>
              <a:rPr lang="en-US" sz="4000" dirty="0" err="1">
                <a:solidFill>
                  <a:schemeClr val="bg1"/>
                </a:solidFill>
              </a:rPr>
              <a:t>Nhân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viên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thanh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toán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hoá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đơn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B264C21-D502-C98A-8961-7E312B959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87760"/>
              </p:ext>
            </p:extLst>
          </p:nvPr>
        </p:nvGraphicFramePr>
        <p:xfrm>
          <a:off x="185324" y="1272116"/>
          <a:ext cx="11821108" cy="4652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928">
                  <a:extLst>
                    <a:ext uri="{9D8B030D-6E8A-4147-A177-3AD203B41FA5}">
                      <a16:colId xmlns:a16="http://schemas.microsoft.com/office/drawing/2014/main" val="2998709123"/>
                    </a:ext>
                  </a:extLst>
                </a:gridCol>
                <a:gridCol w="9350180">
                  <a:extLst>
                    <a:ext uri="{9D8B030D-6E8A-4147-A177-3AD203B41FA5}">
                      <a16:colId xmlns:a16="http://schemas.microsoft.com/office/drawing/2014/main" val="1300301801"/>
                    </a:ext>
                  </a:extLst>
                </a:gridCol>
              </a:tblGrid>
              <a:tr h="9436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đích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Kiểm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cậy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mềm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siêu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thị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60971"/>
                  </a:ext>
                </a:extLst>
              </a:tr>
              <a:tr h="11287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dirty="0" err="1"/>
                        <a:t>Tiền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điều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kiện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/>
                        <a:t>Đã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cài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đặt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phần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mềm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quản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lý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siêu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thị</a:t>
                      </a:r>
                      <a:r>
                        <a:rPr lang="en-US" sz="2000" b="0" dirty="0"/>
                        <a:t> ở </a:t>
                      </a:r>
                      <a:r>
                        <a:rPr lang="en-US" sz="2000" b="0" dirty="0" err="1"/>
                        <a:t>máy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tính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thanh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toán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tại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siêu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thị</a:t>
                      </a:r>
                      <a:r>
                        <a:rPr lang="en-US" sz="2000" b="0" dirty="0"/>
                        <a:t>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vi-VN" sz="2000" b="0" dirty="0"/>
                        <a:t>Các sản phẩm đều được nhập vào hệ thống.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88083"/>
                  </a:ext>
                </a:extLst>
              </a:tr>
              <a:tr h="258001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b="0" dirty="0"/>
                        <a:t>Các bước thực hiện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/>
                        <a:t>Bước</a:t>
                      </a:r>
                      <a:r>
                        <a:rPr lang="en-US" sz="2000" b="0" dirty="0"/>
                        <a:t> 1: </a:t>
                      </a:r>
                      <a:r>
                        <a:rPr lang="en-US" sz="2000" b="0" dirty="0" err="1"/>
                        <a:t>Khởi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động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phần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mềm</a:t>
                      </a:r>
                      <a:r>
                        <a:rPr lang="en-US" sz="2000" b="0" dirty="0"/>
                        <a:t>, </a:t>
                      </a:r>
                      <a:r>
                        <a:rPr lang="en-US" sz="2000" b="0" dirty="0" err="1"/>
                        <a:t>nhân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viên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đăng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nhập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bằng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tài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khoản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nhân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viên</a:t>
                      </a:r>
                      <a:endParaRPr lang="en-US" sz="2000" b="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/>
                        <a:t>Bước</a:t>
                      </a:r>
                      <a:r>
                        <a:rPr lang="en-US" sz="2000" b="0" dirty="0"/>
                        <a:t> 2: </a:t>
                      </a:r>
                      <a:r>
                        <a:rPr lang="en-US" sz="2000" b="0" dirty="0" err="1"/>
                        <a:t>Quét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mã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vạch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hoặc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nhập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tay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mã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sản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phẩm</a:t>
                      </a:r>
                      <a:endParaRPr lang="en-US" sz="2000" b="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/>
                        <a:t>Bước</a:t>
                      </a:r>
                      <a:r>
                        <a:rPr lang="en-US" sz="2000" b="0" dirty="0"/>
                        <a:t> 3: </a:t>
                      </a:r>
                      <a:r>
                        <a:rPr lang="en-US" sz="2000" b="0" dirty="0" err="1"/>
                        <a:t>Thêm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sản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phẩm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vào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hoá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đơn</a:t>
                      </a:r>
                      <a:endParaRPr lang="en-US" sz="2000" b="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/>
                        <a:t>Bước</a:t>
                      </a:r>
                      <a:r>
                        <a:rPr lang="en-US" sz="2000" b="0" dirty="0"/>
                        <a:t> 4: </a:t>
                      </a:r>
                      <a:r>
                        <a:rPr lang="en-US" sz="2000" b="0" dirty="0" err="1"/>
                        <a:t>Tiến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hành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thanh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toán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hoá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đơn</a:t>
                      </a:r>
                      <a:endParaRPr lang="en-US" sz="2000" b="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/>
                        <a:t>Bước</a:t>
                      </a:r>
                      <a:r>
                        <a:rPr lang="en-US" sz="2000" b="0" dirty="0"/>
                        <a:t> 5: </a:t>
                      </a:r>
                      <a:r>
                        <a:rPr lang="en-US" sz="2000" b="0" dirty="0" err="1"/>
                        <a:t>Kiểm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tra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thông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báo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của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hệ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thống</a:t>
                      </a:r>
                      <a:r>
                        <a:rPr lang="en-US" sz="2000" b="0" dirty="0"/>
                        <a:t> (</a:t>
                      </a:r>
                      <a:r>
                        <a:rPr lang="en-US" sz="2000" b="0" dirty="0" err="1"/>
                        <a:t>Ví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dụ</a:t>
                      </a:r>
                      <a:r>
                        <a:rPr lang="en-US" sz="2000" b="0" dirty="0"/>
                        <a:t>: “Thanh </a:t>
                      </a:r>
                      <a:r>
                        <a:rPr lang="en-US" sz="2000" b="0" dirty="0" err="1"/>
                        <a:t>toán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thành</a:t>
                      </a:r>
                      <a:r>
                        <a:rPr lang="en-US" sz="2000" b="0" dirty="0"/>
                        <a:t> công”)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762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58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5.2 </a:t>
            </a:r>
            <a:r>
              <a:rPr lang="en-US" sz="4000" dirty="0" err="1">
                <a:solidFill>
                  <a:schemeClr val="bg1"/>
                </a:solidFill>
              </a:rPr>
              <a:t>Kịch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bản</a:t>
            </a:r>
            <a:r>
              <a:rPr lang="en-US" sz="4000" dirty="0">
                <a:solidFill>
                  <a:schemeClr val="bg1"/>
                </a:solidFill>
              </a:rPr>
              <a:t> 2: </a:t>
            </a:r>
            <a:r>
              <a:rPr lang="en-US" sz="4000" dirty="0" err="1">
                <a:solidFill>
                  <a:schemeClr val="bg1"/>
                </a:solidFill>
              </a:rPr>
              <a:t>Nhân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viên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quản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lý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kho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B264C21-D502-C98A-8961-7E312B959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80934"/>
              </p:ext>
            </p:extLst>
          </p:nvPr>
        </p:nvGraphicFramePr>
        <p:xfrm>
          <a:off x="185324" y="1272116"/>
          <a:ext cx="11821108" cy="463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0928">
                  <a:extLst>
                    <a:ext uri="{9D8B030D-6E8A-4147-A177-3AD203B41FA5}">
                      <a16:colId xmlns:a16="http://schemas.microsoft.com/office/drawing/2014/main" val="2998709123"/>
                    </a:ext>
                  </a:extLst>
                </a:gridCol>
                <a:gridCol w="9350180">
                  <a:extLst>
                    <a:ext uri="{9D8B030D-6E8A-4147-A177-3AD203B41FA5}">
                      <a16:colId xmlns:a16="http://schemas.microsoft.com/office/drawing/2014/main" val="1300301801"/>
                    </a:ext>
                  </a:extLst>
                </a:gridCol>
              </a:tblGrid>
              <a:tr h="73538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Mục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đích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Kiểm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tra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năng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tin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cậy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của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phần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mềm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quản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lý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siêu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</a:rPr>
                        <a:t>thị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60971"/>
                  </a:ext>
                </a:extLst>
              </a:tr>
              <a:tr h="113158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dirty="0" err="1"/>
                        <a:t>Tiền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điều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kiện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/>
                        <a:t>Đã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cài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đặt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phần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mềm</a:t>
                      </a:r>
                      <a:r>
                        <a:rPr lang="en-US" sz="2000" b="0" dirty="0"/>
                        <a:t> ở </a:t>
                      </a:r>
                      <a:r>
                        <a:rPr lang="en-US" sz="2000" b="0" dirty="0" err="1"/>
                        <a:t>máy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tính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quản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lý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siêu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thị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tại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siêu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thị</a:t>
                      </a:r>
                      <a:r>
                        <a:rPr lang="en-US" sz="2000" b="0" dirty="0"/>
                        <a:t>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/>
                        <a:t>Có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dữ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liệu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sản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phẩm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trong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kho</a:t>
                      </a:r>
                      <a:r>
                        <a:rPr lang="en-US" sz="20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88083"/>
                  </a:ext>
                </a:extLst>
              </a:tr>
              <a:tr h="276641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vi-VN" sz="2000" b="0" dirty="0"/>
                        <a:t>Các bước thực hiện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/>
                        <a:t>Bước</a:t>
                      </a:r>
                      <a:r>
                        <a:rPr lang="en-US" sz="2000" b="0" dirty="0"/>
                        <a:t> 1: </a:t>
                      </a:r>
                      <a:r>
                        <a:rPr lang="en-US" sz="2000" b="0" dirty="0" err="1"/>
                        <a:t>Khởi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động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phần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mềm</a:t>
                      </a:r>
                      <a:r>
                        <a:rPr lang="en-US" sz="2000" b="0" dirty="0"/>
                        <a:t>, </a:t>
                      </a:r>
                      <a:r>
                        <a:rPr lang="en-US" sz="2000" b="0" dirty="0" err="1"/>
                        <a:t>nhân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viên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đăng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nhập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bằng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tài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khoản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quản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lý</a:t>
                      </a:r>
                      <a:endParaRPr lang="en-US" sz="2000" b="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/>
                        <a:t>Bước</a:t>
                      </a:r>
                      <a:r>
                        <a:rPr lang="en-US" sz="2000" b="0" dirty="0"/>
                        <a:t> 2: </a:t>
                      </a:r>
                      <a:r>
                        <a:rPr lang="en-US" sz="2000" b="0" dirty="0" err="1"/>
                        <a:t>Xem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danh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sách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sản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phẩm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trong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kho</a:t>
                      </a:r>
                      <a:endParaRPr lang="en-US" sz="2000" b="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/>
                        <a:t>Bước</a:t>
                      </a:r>
                      <a:r>
                        <a:rPr lang="en-US" sz="2000" b="0" dirty="0"/>
                        <a:t> 3: </a:t>
                      </a:r>
                      <a:r>
                        <a:rPr lang="en-US" sz="2000" b="0" dirty="0" err="1"/>
                        <a:t>Thêm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sản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phẩm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vào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kho</a:t>
                      </a:r>
                      <a:endParaRPr lang="en-US" sz="2000" b="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/>
                        <a:t>Bước</a:t>
                      </a:r>
                      <a:r>
                        <a:rPr lang="en-US" sz="2000" b="0" dirty="0"/>
                        <a:t> 4: </a:t>
                      </a:r>
                      <a:r>
                        <a:rPr lang="en-US" sz="2000" b="0" dirty="0" err="1"/>
                        <a:t>Sửa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thông</a:t>
                      </a:r>
                      <a:r>
                        <a:rPr lang="en-US" sz="2000" b="0" dirty="0"/>
                        <a:t> tin </a:t>
                      </a:r>
                      <a:r>
                        <a:rPr lang="en-US" sz="2000" b="0" dirty="0" err="1"/>
                        <a:t>sản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phẩm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trong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kho</a:t>
                      </a:r>
                      <a:endParaRPr lang="en-US" sz="2000" b="0" dirty="0"/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err="1"/>
                        <a:t>Bước</a:t>
                      </a:r>
                      <a:r>
                        <a:rPr lang="en-US" sz="2000" b="0" dirty="0"/>
                        <a:t> 5: </a:t>
                      </a:r>
                      <a:r>
                        <a:rPr lang="en-US" sz="2000" b="0" dirty="0" err="1"/>
                        <a:t>Xoá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sản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phẩm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khỏi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kho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762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946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5.3 </a:t>
            </a:r>
            <a:r>
              <a:rPr lang="en-US" sz="4000" dirty="0" err="1">
                <a:solidFill>
                  <a:schemeClr val="bg1"/>
                </a:solidFill>
              </a:rPr>
              <a:t>Một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số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trường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hợp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ngoại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lệ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0F2758-192F-BFC7-20FF-F25FB5F3FD63}"/>
              </a:ext>
            </a:extLst>
          </p:cNvPr>
          <p:cNvSpPr txBox="1"/>
          <p:nvPr/>
        </p:nvSpPr>
        <p:spPr>
          <a:xfrm>
            <a:off x="338759" y="1409700"/>
            <a:ext cx="6553397" cy="1685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Bấm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huỷ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chừng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Bấm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458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5.4 </a:t>
            </a:r>
            <a:r>
              <a:rPr lang="en-US" sz="4000" dirty="0" err="1">
                <a:solidFill>
                  <a:schemeClr val="bg1"/>
                </a:solidFill>
              </a:rPr>
              <a:t>Kết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luận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8B1DB-CCA9-53EF-5C80-E3BD7D365D80}"/>
              </a:ext>
            </a:extLst>
          </p:cNvPr>
          <p:cNvSpPr txBox="1"/>
          <p:nvPr/>
        </p:nvSpPr>
        <p:spPr>
          <a:xfrm>
            <a:off x="338759" y="1409700"/>
            <a:ext cx="5599610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mêm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, </a:t>
            </a:r>
            <a:r>
              <a:rPr lang="en-US" sz="2400" dirty="0" err="1"/>
              <a:t>ổn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lệ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28095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2.1 </a:t>
            </a:r>
            <a:r>
              <a:rPr lang="en-US" sz="4000" dirty="0" err="1">
                <a:solidFill>
                  <a:schemeClr val="bg1"/>
                </a:solidFill>
              </a:rPr>
              <a:t>Phân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tích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quy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nghiệp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vụ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C622DBAA-5F92-78B5-1B7C-9536472D2BF8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vụ</a:t>
            </a:r>
            <a:r>
              <a:rPr lang="en-US" dirty="0">
                <a:solidFill>
                  <a:schemeClr val="bg1"/>
                </a:solidFill>
              </a:rPr>
              <a:t> “Thanh </a:t>
            </a:r>
            <a:r>
              <a:rPr lang="en-US" dirty="0" err="1">
                <a:solidFill>
                  <a:schemeClr val="bg1"/>
                </a:solidFill>
              </a:rPr>
              <a:t>toán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5" name="Hình ảnh 1" descr="Ảnh có chứa văn bản, ảnh chụp màn hình, biểu đồ, hàng&#10;&#10;Mô tả được tạo tự động">
            <a:extLst>
              <a:ext uri="{FF2B5EF4-FFF2-40B4-BE49-F238E27FC236}">
                <a16:creationId xmlns:a16="http://schemas.microsoft.com/office/drawing/2014/main" id="{13766B13-392B-F791-21DC-0C49871AF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-3"/>
          <a:stretch/>
        </p:blipFill>
        <p:spPr>
          <a:xfrm>
            <a:off x="3274731" y="1231966"/>
            <a:ext cx="5642293" cy="484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5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2.1 </a:t>
            </a:r>
            <a:r>
              <a:rPr lang="en-US" sz="4000" dirty="0" err="1">
                <a:solidFill>
                  <a:schemeClr val="bg1"/>
                </a:solidFill>
              </a:rPr>
              <a:t>Phân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tích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quy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nghiệp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vụ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C622DBAA-5F92-78B5-1B7C-9536472D2BF8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vụ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mặt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2" name="Hình ảnh 2" descr="Ảnh có chứa văn bản, ảnh chụp màn hình, biểu đồ, hàng&#10;&#10;Mô tả được tạo tự động">
            <a:extLst>
              <a:ext uri="{FF2B5EF4-FFF2-40B4-BE49-F238E27FC236}">
                <a16:creationId xmlns:a16="http://schemas.microsoft.com/office/drawing/2014/main" id="{DA36137A-E91A-B51A-1386-D393FB71E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88" y="1221286"/>
            <a:ext cx="5672164" cy="486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0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38760" y="112680"/>
            <a:ext cx="11514240" cy="43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D37D01-3632-4242-BC11-3549046165C3}"/>
              </a:ext>
            </a:extLst>
          </p:cNvPr>
          <p:cNvSpPr txBox="1">
            <a:spLocks/>
          </p:cNvSpPr>
          <p:nvPr/>
        </p:nvSpPr>
        <p:spPr>
          <a:xfrm>
            <a:off x="338759" y="112680"/>
            <a:ext cx="11514239" cy="56574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2.1 </a:t>
            </a:r>
            <a:r>
              <a:rPr lang="en-US" sz="4000" dirty="0" err="1">
                <a:solidFill>
                  <a:schemeClr val="bg1"/>
                </a:solidFill>
              </a:rPr>
              <a:t>Phân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tích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quy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trình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nghiệp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vụ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Hộp Văn bản 1">
            <a:extLst>
              <a:ext uri="{FF2B5EF4-FFF2-40B4-BE49-F238E27FC236}">
                <a16:creationId xmlns:a16="http://schemas.microsoft.com/office/drawing/2014/main" id="{C622DBAA-5F92-78B5-1B7C-9536472D2BF8}"/>
              </a:ext>
            </a:extLst>
          </p:cNvPr>
          <p:cNvSpPr txBox="1"/>
          <p:nvPr/>
        </p:nvSpPr>
        <p:spPr>
          <a:xfrm>
            <a:off x="309917" y="770530"/>
            <a:ext cx="106343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hoạt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động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nghiệp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vụ</a:t>
            </a:r>
            <a:r>
              <a:rPr lang="en-US" dirty="0">
                <a:solidFill>
                  <a:schemeClr val="bg1"/>
                </a:solidFill>
              </a:rPr>
              <a:t> “</a:t>
            </a:r>
            <a:r>
              <a:rPr lang="en-US" dirty="0" err="1">
                <a:solidFill>
                  <a:schemeClr val="bg1"/>
                </a:solidFill>
              </a:rPr>
              <a:t>Quản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hàng</a:t>
            </a:r>
            <a:r>
              <a:rPr lang="en-US" dirty="0">
                <a:solidFill>
                  <a:schemeClr val="bg1"/>
                </a:solidFill>
              </a:rPr>
              <a:t>”</a:t>
            </a:r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2" name="Picture 1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FEA7D24A-DEBF-8E89-5A5D-36BE1D2A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518" y="1253215"/>
            <a:ext cx="5760720" cy="48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CA99E06EF1E4686D55E5D38B35F2E" ma:contentTypeVersion="5" ma:contentTypeDescription="Create a new document." ma:contentTypeScope="" ma:versionID="208d5c8d37bfaaae3ab81edf7d3fa8c6">
  <xsd:schema xmlns:xsd="http://www.w3.org/2001/XMLSchema" xmlns:xs="http://www.w3.org/2001/XMLSchema" xmlns:p="http://schemas.microsoft.com/office/2006/metadata/properties" xmlns:ns2="7d526a88-71b4-405d-86fd-9b9f081c900b" targetNamespace="http://schemas.microsoft.com/office/2006/metadata/properties" ma:root="true" ma:fieldsID="a83cf9cd97d29ed8dc9e59d86de1d57d" ns2:_="">
    <xsd:import namespace="7d526a88-71b4-405d-86fd-9b9f081c90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26a88-71b4-405d-86fd-9b9f081c9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F16B91-156F-4EB3-A50B-CEDCA0AA0CA8}">
  <ds:schemaRefs>
    <ds:schemaRef ds:uri="ff7972f0-e6b1-4e81-bd6d-6d5a7ea56092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520977d3-e5b6-4195-9522-2071cc7a7d60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DA856D-EE57-4CC0-8DAC-0A7834EC79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8A9A9F-A2DA-4792-9ABA-F13E02B3E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26a88-71b4-405d-86fd-9b9f081c9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1584</Words>
  <Application>Microsoft Office PowerPoint</Application>
  <PresentationFormat>Màn hình rộng</PresentationFormat>
  <Paragraphs>221</Paragraphs>
  <Slides>68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4</vt:i4>
      </vt:variant>
      <vt:variant>
        <vt:lpstr>Tiêu đề Bản chiếu</vt:lpstr>
      </vt:variant>
      <vt:variant>
        <vt:i4>68</vt:i4>
      </vt:variant>
    </vt:vector>
  </HeadingPairs>
  <TitlesOfParts>
    <vt:vector size="72" baseType="lpstr">
      <vt:lpstr>Office Theme</vt:lpstr>
      <vt:lpstr>Office Theme</vt:lpstr>
      <vt:lpstr>Office Theme</vt:lpstr>
      <vt:lpstr>Office Theme</vt:lpstr>
      <vt:lpstr>Bản trình bày PowerPoint</vt:lpstr>
      <vt:lpstr>Quản lý kho hàng ở siêu thị</vt:lpstr>
      <vt:lpstr>Mục lục </vt:lpstr>
      <vt:lpstr>1. Mô tả đề tài</vt:lpstr>
      <vt:lpstr>Bản trình bày PowerPoint</vt:lpstr>
      <vt:lpstr>2. Đặc tả yêu cầu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3. Phân tích thiết kế  bài toán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4. Xây dựng chương  trình minh hoạ</vt:lpstr>
      <vt:lpstr>Bản trình bày PowerPoint</vt:lpstr>
      <vt:lpstr>Bản trình bày PowerPoint</vt:lpstr>
      <vt:lpstr>5. Thử nghiệm và  đánh giá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Nguyen Van Khanh 20205345</cp:lastModifiedBy>
  <cp:revision>105</cp:revision>
  <dcterms:created xsi:type="dcterms:W3CDTF">2020-12-31T09:57:48Z</dcterms:created>
  <dcterms:modified xsi:type="dcterms:W3CDTF">2023-07-17T08:31:26Z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0x01010065DCA99E06EF1E4686D55E5D38B35F2E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