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8"/>
  </p:notesMasterIdLst>
  <p:sldIdLst>
    <p:sldId id="402" r:id="rId2"/>
    <p:sldId id="403" r:id="rId3"/>
    <p:sldId id="404" r:id="rId4"/>
    <p:sldId id="416" r:id="rId5"/>
    <p:sldId id="415" r:id="rId6"/>
    <p:sldId id="466" r:id="rId7"/>
    <p:sldId id="467" r:id="rId8"/>
    <p:sldId id="425" r:id="rId9"/>
    <p:sldId id="463" r:id="rId10"/>
    <p:sldId id="455" r:id="rId11"/>
    <p:sldId id="460" r:id="rId12"/>
    <p:sldId id="461" r:id="rId13"/>
    <p:sldId id="462" r:id="rId14"/>
    <p:sldId id="434" r:id="rId15"/>
    <p:sldId id="465" r:id="rId16"/>
    <p:sldId id="4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08C"/>
    <a:srgbClr val="F7F7F7"/>
    <a:srgbClr val="E1E1E1"/>
    <a:srgbClr val="8E1E1E"/>
    <a:srgbClr val="E5E5E5"/>
    <a:srgbClr val="922892"/>
    <a:srgbClr val="800080"/>
    <a:srgbClr val="FF9933"/>
    <a:srgbClr val="74BCE0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4" autoAdjust="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2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5AC52-8727-4E10-995E-7AD22ACADEEA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104982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82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82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83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E064-FCC5-467B-9D67-76E7E78E9B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6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07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4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0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8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91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87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6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AE064-FCC5-467B-9D67-76E7E78E9BB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6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104867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标题 1"/>
          <p:cNvSpPr>
            <a:spLocks noGrp="1"/>
          </p:cNvSpPr>
          <p:nvPr>
            <p:ph type="title"/>
          </p:nvPr>
        </p:nvSpPr>
        <p:spPr>
          <a:xfrm>
            <a:off x="1220945" y="370587"/>
            <a:ext cx="4515196" cy="60915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D608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3" name="组合 5"/>
          <p:cNvGrpSpPr/>
          <p:nvPr userDrawn="1"/>
        </p:nvGrpSpPr>
        <p:grpSpPr>
          <a:xfrm>
            <a:off x="-180975" y="360265"/>
            <a:ext cx="1370675" cy="565186"/>
            <a:chOff x="-220261" y="3327324"/>
            <a:chExt cx="1684290" cy="647521"/>
          </a:xfrm>
        </p:grpSpPr>
        <p:sp>
          <p:nvSpPr>
            <p:cNvPr id="1048719" name="矩形 6"/>
            <p:cNvSpPr/>
            <p:nvPr/>
          </p:nvSpPr>
          <p:spPr>
            <a:xfrm>
              <a:off x="-9234" y="3734935"/>
              <a:ext cx="1262886" cy="2399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2BBE0"/>
                </a:gs>
                <a:gs pos="100000">
                  <a:srgbClr val="3F76A4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720" name="矩形 7"/>
            <p:cNvSpPr/>
            <p:nvPr/>
          </p:nvSpPr>
          <p:spPr>
            <a:xfrm rot="1985572">
              <a:off x="-220261" y="3327324"/>
              <a:ext cx="1684290" cy="23991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48721" name="等腰三角形 8"/>
          <p:cNvSpPr/>
          <p:nvPr userDrawn="1"/>
        </p:nvSpPr>
        <p:spPr>
          <a:xfrm rot="8749149">
            <a:off x="11341675" y="830601"/>
            <a:ext cx="412248" cy="14790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2" name="等腰三角形 9"/>
          <p:cNvSpPr/>
          <p:nvPr userDrawn="1"/>
        </p:nvSpPr>
        <p:spPr>
          <a:xfrm rot="11627707" flipV="1">
            <a:off x="11760711" y="432114"/>
            <a:ext cx="384188" cy="186848"/>
          </a:xfrm>
          <a:prstGeom prst="triangle">
            <a:avLst/>
          </a:prstGeom>
          <a:solidFill>
            <a:srgbClr val="376C9B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23" name="等腰三角形 10"/>
          <p:cNvSpPr/>
          <p:nvPr userDrawn="1"/>
        </p:nvSpPr>
        <p:spPr>
          <a:xfrm rot="19769492">
            <a:off x="10833532" y="697076"/>
            <a:ext cx="353187" cy="166897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33" name="直接连接符 11"/>
          <p:cNvCxnSpPr>
            <a:cxnSpLocks/>
          </p:cNvCxnSpPr>
          <p:nvPr userDrawn="1"/>
        </p:nvCxnSpPr>
        <p:spPr>
          <a:xfrm>
            <a:off x="1237570" y="936306"/>
            <a:ext cx="95595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D3B5A-1894-4143-BD75-DE54FD9BF4B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3B5A-1894-4143-BD75-DE54FD9BF4B6}" type="datetimeFigureOut">
              <a:rPr lang="zh-CN" altLang="en-US" smtClean="0"/>
              <a:t>2018/12/24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8D92-90EE-4947-965C-F5842AF93C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7.xml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audio" Target="NULL" TargetMode="Externa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PA_等腰三角形 1"/>
          <p:cNvSpPr/>
          <p:nvPr>
            <p:custDataLst>
              <p:tags r:id="rId1"/>
            </p:custDataLst>
          </p:nvPr>
        </p:nvSpPr>
        <p:spPr>
          <a:xfrm rot="12529039" flipV="1">
            <a:off x="4787442" y="467824"/>
            <a:ext cx="4160537" cy="3294134"/>
          </a:xfrm>
          <a:prstGeom prst="triangle">
            <a:avLst>
              <a:gd name="adj" fmla="val 48211"/>
            </a:avLst>
          </a:prstGeom>
          <a:noFill/>
          <a:ln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5" name="PA_等腰三角形 2"/>
          <p:cNvSpPr/>
          <p:nvPr>
            <p:custDataLst>
              <p:tags r:id="rId2"/>
            </p:custDataLst>
          </p:nvPr>
        </p:nvSpPr>
        <p:spPr>
          <a:xfrm rot="10800000">
            <a:off x="4910109" y="926326"/>
            <a:ext cx="2136530" cy="191163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2700000" scaled="1"/>
          </a:gradFill>
          <a:ln>
            <a:noFill/>
          </a:ln>
          <a:effectLst>
            <a:outerShdw dist="381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6" name="PA_等腰三角形 3"/>
          <p:cNvSpPr/>
          <p:nvPr>
            <p:custDataLst>
              <p:tags r:id="rId3"/>
            </p:custDataLst>
          </p:nvPr>
        </p:nvSpPr>
        <p:spPr>
          <a:xfrm rot="10800000">
            <a:off x="4910108" y="589199"/>
            <a:ext cx="2136530" cy="1911632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87" name="PA_矩形 4"/>
          <p:cNvSpPr/>
          <p:nvPr>
            <p:custDataLst>
              <p:tags r:id="rId4"/>
            </p:custDataLst>
          </p:nvPr>
        </p:nvSpPr>
        <p:spPr>
          <a:xfrm>
            <a:off x="5283797" y="562204"/>
            <a:ext cx="1422400" cy="5398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9" name="PA_等腰三角形 6"/>
          <p:cNvSpPr/>
          <p:nvPr>
            <p:custDataLst>
              <p:tags r:id="rId5"/>
            </p:custDataLst>
          </p:nvPr>
        </p:nvSpPr>
        <p:spPr>
          <a:xfrm rot="10800000">
            <a:off x="6042632" y="2878234"/>
            <a:ext cx="820792" cy="734393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PA_等腰三角形 7"/>
          <p:cNvSpPr/>
          <p:nvPr>
            <p:custDataLst>
              <p:tags r:id="rId6"/>
            </p:custDataLst>
          </p:nvPr>
        </p:nvSpPr>
        <p:spPr>
          <a:xfrm>
            <a:off x="6070339" y="1817462"/>
            <a:ext cx="1134502" cy="10150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0000">
                <a:schemeClr val="accent1">
                  <a:lumMod val="45000"/>
                  <a:lumOff val="55000"/>
                </a:schemeClr>
              </a:gs>
              <a:gs pos="100000">
                <a:srgbClr val="72BBE0"/>
              </a:gs>
            </a:gsLst>
            <a:lin ang="2700000" scaled="1"/>
          </a:gradFill>
          <a:ln>
            <a:noFill/>
          </a:ln>
          <a:effectLst>
            <a:innerShdw blurRad="88900" dist="50800" dir="19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PA_等腰三角形 8"/>
          <p:cNvSpPr/>
          <p:nvPr>
            <p:custDataLst>
              <p:tags r:id="rId7"/>
            </p:custDataLst>
          </p:nvPr>
        </p:nvSpPr>
        <p:spPr>
          <a:xfrm rot="10800000">
            <a:off x="6631888" y="1821804"/>
            <a:ext cx="1464777" cy="1363781"/>
          </a:xfrm>
          <a:prstGeom prst="triangle">
            <a:avLst/>
          </a:prstGeom>
          <a:gradFill>
            <a:gsLst>
              <a:gs pos="39000">
                <a:schemeClr val="tx2">
                  <a:lumMod val="50000"/>
                </a:schemeClr>
              </a:gs>
              <a:gs pos="100000">
                <a:srgbClr val="4078A6"/>
              </a:gs>
            </a:gsLst>
            <a:lin ang="19800000" scaled="0"/>
          </a:gradFill>
          <a:ln>
            <a:noFill/>
          </a:ln>
          <a:effectLst>
            <a:outerShdw dist="38100" dir="2700000" sx="103000" sy="103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2" name="PA_等腰三角形 9"/>
          <p:cNvSpPr/>
          <p:nvPr>
            <p:custDataLst>
              <p:tags r:id="rId8"/>
            </p:custDataLst>
          </p:nvPr>
        </p:nvSpPr>
        <p:spPr>
          <a:xfrm>
            <a:off x="5674120" y="2899183"/>
            <a:ext cx="773965" cy="69249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38000">
                <a:srgbClr val="72BBE0"/>
              </a:gs>
              <a:gs pos="98165">
                <a:srgbClr val="376C9B"/>
              </a:gs>
            </a:gsLst>
            <a:lin ang="2700000" scaled="1"/>
          </a:gradFill>
          <a:ln>
            <a:noFill/>
          </a:ln>
          <a:effectLst>
            <a:innerShdw blurRad="63500" dist="50800" dir="2154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3" name="PA_矩形 10"/>
          <p:cNvSpPr/>
          <p:nvPr>
            <p:custDataLst>
              <p:tags r:id="rId9"/>
            </p:custDataLst>
          </p:nvPr>
        </p:nvSpPr>
        <p:spPr>
          <a:xfrm>
            <a:off x="3869449" y="2754832"/>
            <a:ext cx="1262886" cy="2399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72BBE0"/>
              </a:gs>
              <a:gs pos="100000">
                <a:srgbClr val="3F76A4"/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PA_矩形 11"/>
          <p:cNvSpPr/>
          <p:nvPr>
            <p:custDataLst>
              <p:tags r:id="rId10"/>
            </p:custDataLst>
          </p:nvPr>
        </p:nvSpPr>
        <p:spPr>
          <a:xfrm rot="1985572">
            <a:off x="3658422" y="2314482"/>
            <a:ext cx="1684290" cy="2399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5" name="PA_等腰三角形 12"/>
          <p:cNvSpPr/>
          <p:nvPr>
            <p:custDataLst>
              <p:tags r:id="rId11"/>
            </p:custDataLst>
          </p:nvPr>
        </p:nvSpPr>
        <p:spPr>
          <a:xfrm rot="8749149">
            <a:off x="3927810" y="720431"/>
            <a:ext cx="412248" cy="14790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PA_文本框 36"/>
          <p:cNvSpPr txBox="1"/>
          <p:nvPr>
            <p:custDataLst>
              <p:tags r:id="rId12"/>
            </p:custDataLst>
          </p:nvPr>
        </p:nvSpPr>
        <p:spPr>
          <a:xfrm>
            <a:off x="2069033" y="3879594"/>
            <a:ext cx="875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数据库访问与用户界面设计</a:t>
            </a:r>
            <a:endParaRPr lang="en-US" altLang="zh-CN" sz="5400" dirty="0">
              <a:solidFill>
                <a:srgbClr val="203C57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048597" name="PA_等腰三角形 14"/>
          <p:cNvSpPr/>
          <p:nvPr>
            <p:custDataLst>
              <p:tags r:id="rId13"/>
            </p:custDataLst>
          </p:nvPr>
        </p:nvSpPr>
        <p:spPr>
          <a:xfrm rot="11627707" flipV="1">
            <a:off x="3898071" y="1330746"/>
            <a:ext cx="657035" cy="319546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PA_等腰三角形 15"/>
          <p:cNvSpPr/>
          <p:nvPr>
            <p:custDataLst>
              <p:tags r:id="rId14"/>
            </p:custDataLst>
          </p:nvPr>
        </p:nvSpPr>
        <p:spPr>
          <a:xfrm rot="21372725">
            <a:off x="9043574" y="3302270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PA_等腰三角形 21"/>
          <p:cNvSpPr/>
          <p:nvPr>
            <p:custDataLst>
              <p:tags r:id="rId15"/>
            </p:custDataLst>
          </p:nvPr>
        </p:nvSpPr>
        <p:spPr>
          <a:xfrm rot="2937030">
            <a:off x="8903711" y="3603239"/>
            <a:ext cx="270456" cy="140398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PA_矩形 34"/>
          <p:cNvSpPr/>
          <p:nvPr>
            <p:custDataLst>
              <p:tags r:id="rId16"/>
            </p:custDataLst>
          </p:nvPr>
        </p:nvSpPr>
        <p:spPr>
          <a:xfrm>
            <a:off x="4838146" y="4802924"/>
            <a:ext cx="3031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通信</a:t>
            </a:r>
            <a:r>
              <a:rPr lang="en-US" altLang="zh-CN" sz="2800" dirty="0">
                <a:latin typeface="微软雅黑"/>
                <a:ea typeface="微软雅黑"/>
                <a:cs typeface="微软雅黑"/>
              </a:rPr>
              <a:t>1601  </a:t>
            </a:r>
            <a:r>
              <a:rPr lang="zh-CN" altLang="en-US" sz="2800" dirty="0">
                <a:latin typeface="微软雅黑"/>
                <a:ea typeface="微软雅黑"/>
                <a:cs typeface="微软雅黑"/>
              </a:rPr>
              <a:t>郑祖闯</a:t>
            </a:r>
          </a:p>
        </p:txBody>
      </p:sp>
      <p:pic>
        <p:nvPicPr>
          <p:cNvPr id="2097152" name="PA_【6】-Fade＜无限循环极品 这一刻 唤醒了2014所有的痛苦与极乐＞.mp3">
            <a:hlinkClick r:id="" action="ppaction://media"/>
          </p:cNvPr>
          <p:cNvPicPr>
            <a:picLocks noChangeAspect="1"/>
          </p:cNvPicPr>
          <p:nvPr>
            <a:audioFile r:link="rId17"/>
            <p:custDataLst>
              <p:tags r:id="rId18"/>
            </p:custDataLst>
            <p:extLst>
              <p:ext uri="{DAA4B4D4-6D71-4841-9C94-3DE7FCFB9230}">
                <p14:media xmlns:p14="http://schemas.microsoft.com/office/powerpoint/2010/main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-594621" y="-2014557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97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4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5" fill="hold" grpId="0" nodeType="withEffect">
                                  <p:stCondLst>
                                    <p:cond delay="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485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04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94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7152"/>
                </p:tgtEl>
              </p:cMediaNode>
            </p:audio>
          </p:childTnLst>
        </p:cTn>
      </p:par>
    </p:tnLst>
    <p:bldLst>
      <p:bldP spid="1048584" grpId="0" animBg="1"/>
      <p:bldP spid="1048585" grpId="0" animBg="1"/>
      <p:bldP spid="1048586" grpId="0" animBg="1"/>
      <p:bldP spid="1048587" grpId="0" animBg="1"/>
      <p:bldP spid="1048589" grpId="0" animBg="1"/>
      <p:bldP spid="1048590" grpId="0" animBg="1"/>
      <p:bldP spid="1048591" grpId="0" animBg="1"/>
      <p:bldP spid="1048592" grpId="0" animBg="1"/>
      <p:bldP spid="1048593" grpId="0" animBg="1"/>
      <p:bldP spid="1048594" grpId="0" animBg="1"/>
      <p:bldP spid="1048595" grpId="0" animBg="1"/>
      <p:bldP spid="1048596" grpId="0"/>
      <p:bldP spid="1048597" grpId="0" animBg="1"/>
      <p:bldP spid="1048598" grpId="0" animBg="1"/>
      <p:bldP spid="1048604" grpId="0" animBg="1"/>
      <p:bldP spid="10486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折角 46">
            <a:extLst>
              <a:ext uri="{FF2B5EF4-FFF2-40B4-BE49-F238E27FC236}">
                <a16:creationId xmlns:a16="http://schemas.microsoft.com/office/drawing/2014/main" id="{875EFE53-1DD4-49EC-9036-0A53EA687EBA}"/>
              </a:ext>
            </a:extLst>
          </p:cNvPr>
          <p:cNvSpPr/>
          <p:nvPr/>
        </p:nvSpPr>
        <p:spPr>
          <a:xfrm>
            <a:off x="7103486" y="47815"/>
            <a:ext cx="3740727" cy="2672575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661389-B7B7-47E0-96EE-43A79511AFB9}"/>
              </a:ext>
            </a:extLst>
          </p:cNvPr>
          <p:cNvSpPr/>
          <p:nvPr/>
        </p:nvSpPr>
        <p:spPr>
          <a:xfrm>
            <a:off x="554182" y="5090993"/>
            <a:ext cx="10654145" cy="154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160" name="标题 1"/>
          <p:cNvSpPr>
            <a:spLocks noGrp="1"/>
          </p:cNvSpPr>
          <p:nvPr>
            <p:ph type="title"/>
          </p:nvPr>
        </p:nvSpPr>
        <p:spPr>
          <a:xfrm>
            <a:off x="1220945" y="223025"/>
            <a:ext cx="4515196" cy="756714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数据库操作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CE847E6-46B5-4896-8B59-33F3A6EC1D83}"/>
              </a:ext>
            </a:extLst>
          </p:cNvPr>
          <p:cNvSpPr txBox="1"/>
          <p:nvPr/>
        </p:nvSpPr>
        <p:spPr>
          <a:xfrm>
            <a:off x="7216771" y="258088"/>
            <a:ext cx="4756155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SELECT	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选中某列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FROM        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选中某页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WHERE	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选中特定行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INSERT INTO </a:t>
            </a:r>
            <a:r>
              <a:rPr lang="en-US" altLang="zh-CN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插入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6844E5D-9537-4D43-A88B-9EA674B2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3" y="5282514"/>
            <a:ext cx="9940680" cy="116384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940E629-7D35-4518-A3D2-BE44CE9C410E}"/>
              </a:ext>
            </a:extLst>
          </p:cNvPr>
          <p:cNvSpPr txBox="1"/>
          <p:nvPr/>
        </p:nvSpPr>
        <p:spPr>
          <a:xfrm>
            <a:off x="729472" y="1284665"/>
            <a:ext cx="10350911" cy="3710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基本操作介绍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Select 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*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from t_courses;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Insert  into  t_courses  value(‘12345’,  ’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测试课程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’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’3’,   ’0’)</a:t>
            </a:r>
          </a:p>
          <a:p>
            <a:pPr>
              <a:lnSpc>
                <a:spcPct val="150000"/>
              </a:lnSpc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Select  * from  t_courses  where coursed=‘12345’;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222415769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6ABD-F271-415F-9019-48EA4C9E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99" y="106905"/>
            <a:ext cx="4515196" cy="97973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Qt</a:t>
            </a:r>
            <a:r>
              <a:rPr lang="zh-CN" altLang="en-US" sz="4000" dirty="0"/>
              <a:t>数据库的建立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403374-AA15-4DA4-912A-FC6E63B936ED}"/>
              </a:ext>
            </a:extLst>
          </p:cNvPr>
          <p:cNvSpPr txBox="1"/>
          <p:nvPr/>
        </p:nvSpPr>
        <p:spPr>
          <a:xfrm>
            <a:off x="1567853" y="1193547"/>
            <a:ext cx="48974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引入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项目文件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(.pro)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中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加入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SQL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模块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QT +=  sql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C60666-D005-4F74-9713-377B9283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94" y="2730794"/>
            <a:ext cx="974465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2.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添加数据库驱动，设置数据库名称登陆用户名，密码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942658-6BE2-4AEB-9D08-5724E118BBB7}"/>
              </a:ext>
            </a:extLst>
          </p:cNvPr>
          <p:cNvSpPr txBox="1"/>
          <p:nvPr/>
        </p:nvSpPr>
        <p:spPr>
          <a:xfrm>
            <a:off x="1567853" y="3271728"/>
            <a:ext cx="72507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lang="zh-CN" altLang="zh-CN" sz="2800" dirty="0">
                <a:solidFill>
                  <a:srgbClr val="8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QSqlDatabase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::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addDatabase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"QMYSQL"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 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setHostName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"localhost"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r>
              <a:rPr lang="zh-CN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setPort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3306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r>
              <a:rPr lang="zh-CN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setUserName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"root"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r>
              <a:rPr lang="zh-CN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setPassword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""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r>
              <a:rPr lang="zh-CN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en-US" altLang="zh-CN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8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db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lang="zh-CN" altLang="zh-CN" sz="2800" dirty="0">
                <a:solidFill>
                  <a:srgbClr val="00677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setDatabaseName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800" dirty="0">
                <a:solidFill>
                  <a:srgbClr val="008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"test"</a:t>
            </a:r>
            <a:r>
              <a:rPr lang="zh-CN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zh-CN" altLang="zh-CN" sz="5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9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33F35-D01D-49B6-A507-BA6DEE78A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44" y="152401"/>
            <a:ext cx="5928001" cy="827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HTML</a:t>
            </a:r>
            <a:r>
              <a:rPr lang="zh-CN" altLang="en-US" sz="3600" dirty="0"/>
              <a:t>表格显示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6C3B2C-2D6E-46B0-BB90-969ED7E89D39}"/>
              </a:ext>
            </a:extLst>
          </p:cNvPr>
          <p:cNvSpPr/>
          <p:nvPr/>
        </p:nvSpPr>
        <p:spPr>
          <a:xfrm>
            <a:off x="1052945" y="149767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00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dirty="0">
                <a:solidFill>
                  <a:srgbClr val="8B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solidFill>
                  <a:srgbClr val="AA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solidFill>
                  <a:srgbClr val="8B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1, cell 1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1, cell 2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2, cell 1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2, cell 2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en-US" altLang="zh-CN" sz="240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EBC8DC-9CFE-4B58-A142-C350B38B95EC}"/>
              </a:ext>
            </a:extLst>
          </p:cNvPr>
          <p:cNvSpPr txBox="1"/>
          <p:nvPr/>
        </p:nvSpPr>
        <p:spPr>
          <a:xfrm>
            <a:off x="6096000" y="1594653"/>
            <a:ext cx="5488832" cy="399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标签来定义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每个表格均有若干行（由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&lt;tr&gt;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每行被分割为若干单元格（由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&lt;td&gt;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标签定义）</a:t>
            </a:r>
          </a:p>
        </p:txBody>
      </p:sp>
    </p:spTree>
    <p:extLst>
      <p:ext uri="{BB962C8B-B14F-4D97-AF65-F5344CB8AC3E}">
        <p14:creationId xmlns:p14="http://schemas.microsoft.com/office/powerpoint/2010/main" val="341740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59E52-C7AA-4FA3-8CC9-C55B7DCB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45" y="180109"/>
            <a:ext cx="5055164" cy="79962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数据库格式转化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6F9DA4-6E3F-4731-9962-ADBB111261AC}"/>
              </a:ext>
            </a:extLst>
          </p:cNvPr>
          <p:cNvSpPr txBox="1"/>
          <p:nvPr/>
        </p:nvSpPr>
        <p:spPr>
          <a:xfrm>
            <a:off x="708451" y="1564812"/>
            <a:ext cx="480259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读取所有的表名</a:t>
            </a:r>
            <a:endParaRPr lang="en-US" altLang="zh-CN" sz="3200" dirty="0">
              <a:solidFill>
                <a:srgbClr val="2D608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SELECT TABLE_NAME FROM infor_schema.TABLES where TABLE_SCHEMA=‘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库名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虚尾箭头 13">
            <a:extLst>
              <a:ext uri="{FF2B5EF4-FFF2-40B4-BE49-F238E27FC236}">
                <a16:creationId xmlns:a16="http://schemas.microsoft.com/office/drawing/2014/main" id="{315AD3A2-D69D-479F-BE46-2E56D687604E}"/>
              </a:ext>
            </a:extLst>
          </p:cNvPr>
          <p:cNvSpPr/>
          <p:nvPr/>
        </p:nvSpPr>
        <p:spPr>
          <a:xfrm rot="5400000">
            <a:off x="2319270" y="3382642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34053-6655-4EC8-BD46-C841A111F62E}"/>
              </a:ext>
            </a:extLst>
          </p:cNvPr>
          <p:cNvSpPr txBox="1"/>
          <p:nvPr/>
        </p:nvSpPr>
        <p:spPr>
          <a:xfrm>
            <a:off x="722494" y="4013433"/>
            <a:ext cx="47885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608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读取表的列名</a:t>
            </a:r>
            <a:endParaRPr lang="en-US" altLang="zh-CN" sz="3200" dirty="0">
              <a:solidFill>
                <a:srgbClr val="2D608C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select COLUMN_NAME from INFOR_SCHEMA.Columns where table_name=‘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表名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’ and table_schema=‘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库名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';</a:t>
            </a:r>
            <a:endParaRPr lang="zh-CN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B25CAA-DC3C-4DEE-A7D7-2CA2A3B8DBB0}"/>
              </a:ext>
            </a:extLst>
          </p:cNvPr>
          <p:cNvSpPr txBox="1"/>
          <p:nvPr/>
        </p:nvSpPr>
        <p:spPr>
          <a:xfrm>
            <a:off x="6403907" y="4628987"/>
            <a:ext cx="3895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一行一行遍历循环整个库输出到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Sqlite3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数据库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虚尾箭头 16">
            <a:extLst>
              <a:ext uri="{FF2B5EF4-FFF2-40B4-BE49-F238E27FC236}">
                <a16:creationId xmlns:a16="http://schemas.microsoft.com/office/drawing/2014/main" id="{3291976D-26F8-4FA4-8362-B582C6CC5538}"/>
              </a:ext>
            </a:extLst>
          </p:cNvPr>
          <p:cNvSpPr/>
          <p:nvPr/>
        </p:nvSpPr>
        <p:spPr>
          <a:xfrm>
            <a:off x="5511045" y="4656873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AC2273-0D8A-45C6-BF5B-CBB95A649C5D}"/>
              </a:ext>
            </a:extLst>
          </p:cNvPr>
          <p:cNvSpPr txBox="1"/>
          <p:nvPr/>
        </p:nvSpPr>
        <p:spPr>
          <a:xfrm>
            <a:off x="5963627" y="1665251"/>
            <a:ext cx="54136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Sqlite3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数据库以文件形式存在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首先要使用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QSqlDatabase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类的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  setDatabaseName(“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文件名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”)</a:t>
            </a: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    ,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将数据库连接到文件输出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20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5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4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857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58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26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27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6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7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8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39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48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49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0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1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859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60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61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652" name="文本框 7"/>
          <p:cNvSpPr txBox="1"/>
          <p:nvPr/>
        </p:nvSpPr>
        <p:spPr>
          <a:xfrm>
            <a:off x="5246780" y="305503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成果展示</a:t>
            </a:r>
          </a:p>
        </p:txBody>
      </p:sp>
      <p:sp>
        <p:nvSpPr>
          <p:cNvPr id="1049654" name="任意多边形 64"/>
          <p:cNvSpPr/>
          <p:nvPr/>
        </p:nvSpPr>
        <p:spPr>
          <a:xfrm rot="20748977">
            <a:off x="9339867" y="-2518276"/>
            <a:ext cx="3384155" cy="1220114"/>
          </a:xfrm>
          <a:custGeom>
            <a:avLst/>
            <a:gdLst>
              <a:gd name="connsiteX0" fmla="*/ 2473234 w 3553097"/>
              <a:gd name="connsiteY0" fmla="*/ 1210492 h 1210492"/>
              <a:gd name="connsiteX1" fmla="*/ 3553097 w 3553097"/>
              <a:gd name="connsiteY1" fmla="*/ 722812 h 1210492"/>
              <a:gd name="connsiteX2" fmla="*/ 2107474 w 3553097"/>
              <a:gd name="connsiteY2" fmla="*/ 0 h 1210492"/>
              <a:gd name="connsiteX3" fmla="*/ 0 w 3553097"/>
              <a:gd name="connsiteY3" fmla="*/ 1149532 h 1210492"/>
              <a:gd name="connsiteX4" fmla="*/ 2473234 w 3553097"/>
              <a:gd name="connsiteY4" fmla="*/ 1210492 h 1210492"/>
              <a:gd name="connsiteX0" fmla="*/ 1383515 w 3553097"/>
              <a:gd name="connsiteY0" fmla="*/ 1516938 h 1516938"/>
              <a:gd name="connsiteX1" fmla="*/ 3553097 w 3553097"/>
              <a:gd name="connsiteY1" fmla="*/ 722812 h 1516938"/>
              <a:gd name="connsiteX2" fmla="*/ 2107474 w 3553097"/>
              <a:gd name="connsiteY2" fmla="*/ 0 h 1516938"/>
              <a:gd name="connsiteX3" fmla="*/ 0 w 3553097"/>
              <a:gd name="connsiteY3" fmla="*/ 1149532 h 1516938"/>
              <a:gd name="connsiteX4" fmla="*/ 1383515 w 3553097"/>
              <a:gd name="connsiteY4" fmla="*/ 1516938 h 1516938"/>
              <a:gd name="connsiteX0" fmla="*/ 1775324 w 3944906"/>
              <a:gd name="connsiteY0" fmla="*/ 1516938 h 1516938"/>
              <a:gd name="connsiteX1" fmla="*/ 3944906 w 3944906"/>
              <a:gd name="connsiteY1" fmla="*/ 722812 h 1516938"/>
              <a:gd name="connsiteX2" fmla="*/ 2499283 w 3944906"/>
              <a:gd name="connsiteY2" fmla="*/ 0 h 1516938"/>
              <a:gd name="connsiteX3" fmla="*/ 0 w 3944906"/>
              <a:gd name="connsiteY3" fmla="*/ 1490668 h 1516938"/>
              <a:gd name="connsiteX4" fmla="*/ 1775324 w 3944906"/>
              <a:gd name="connsiteY4" fmla="*/ 1516938 h 151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4906" h="1516938">
                <a:moveTo>
                  <a:pt x="1775324" y="1516938"/>
                </a:moveTo>
                <a:lnTo>
                  <a:pt x="3944906" y="722812"/>
                </a:lnTo>
                <a:lnTo>
                  <a:pt x="2499283" y="0"/>
                </a:lnTo>
                <a:lnTo>
                  <a:pt x="0" y="1490668"/>
                </a:lnTo>
                <a:lnTo>
                  <a:pt x="1775324" y="151693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655" name="任意多边形 69"/>
          <p:cNvSpPr/>
          <p:nvPr/>
        </p:nvSpPr>
        <p:spPr>
          <a:xfrm rot="20748977">
            <a:off x="6725790" y="-1580668"/>
            <a:ext cx="1146751" cy="546353"/>
          </a:xfrm>
          <a:custGeom>
            <a:avLst/>
            <a:gdLst>
              <a:gd name="connsiteX0" fmla="*/ 95794 w 1288868"/>
              <a:gd name="connsiteY0" fmla="*/ 644434 h 679268"/>
              <a:gd name="connsiteX1" fmla="*/ 1288868 w 1288868"/>
              <a:gd name="connsiteY1" fmla="*/ 679268 h 679268"/>
              <a:gd name="connsiteX2" fmla="*/ 0 w 1288868"/>
              <a:gd name="connsiteY2" fmla="*/ 0 h 679268"/>
              <a:gd name="connsiteX3" fmla="*/ 95794 w 1288868"/>
              <a:gd name="connsiteY3" fmla="*/ 644434 h 67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8868" h="679268">
                <a:moveTo>
                  <a:pt x="95794" y="644434"/>
                </a:moveTo>
                <a:lnTo>
                  <a:pt x="1288868" y="679268"/>
                </a:lnTo>
                <a:lnTo>
                  <a:pt x="0" y="0"/>
                </a:lnTo>
                <a:lnTo>
                  <a:pt x="95794" y="644434"/>
                </a:lnTo>
                <a:close/>
              </a:path>
            </a:pathLst>
          </a:custGeom>
          <a:solidFill>
            <a:srgbClr val="203C5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600"/>
                                        <p:tgtEl>
                                          <p:spTgt spid="10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200"/>
                                        <p:tgtEl>
                                          <p:spTgt spid="104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4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00"/>
                                        <p:tgtEl>
                                          <p:spTgt spid="1049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700"/>
                                        <p:tgtEl>
                                          <p:spTgt spid="104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25" grpId="0"/>
      <p:bldP spid="1049626" grpId="0" animBg="1"/>
      <p:bldP spid="1049627" grpId="0" animBg="1"/>
      <p:bldP spid="1049636" grpId="0" animBg="1"/>
      <p:bldP spid="1049637" grpId="0" animBg="1"/>
      <p:bldP spid="1049638" grpId="0" animBg="1"/>
      <p:bldP spid="1049639" grpId="0" animBg="1"/>
      <p:bldP spid="1049648" grpId="0" animBg="1"/>
      <p:bldP spid="1049649" grpId="0" animBg="1"/>
      <p:bldP spid="1049650" grpId="0" animBg="1"/>
      <p:bldP spid="1049651" grpId="0" animBg="1"/>
      <p:bldP spid="10496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07177-0E42-4613-AC60-73C57554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数据库查询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31BCC6-6FEC-46FD-B411-AE6053DA19A7}"/>
              </a:ext>
            </a:extLst>
          </p:cNvPr>
          <p:cNvSpPr/>
          <p:nvPr/>
        </p:nvSpPr>
        <p:spPr>
          <a:xfrm>
            <a:off x="1573363" y="1260764"/>
            <a:ext cx="9510273" cy="540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6BD0D-5EDB-4985-97A8-AE06240C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30" y="1580817"/>
            <a:ext cx="864990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03EA761-60FB-45B3-93E7-4C266CDD7E3B}"/>
              </a:ext>
            </a:extLst>
          </p:cNvPr>
          <p:cNvSpPr/>
          <p:nvPr/>
        </p:nvSpPr>
        <p:spPr>
          <a:xfrm>
            <a:off x="1110108" y="1122218"/>
            <a:ext cx="10236764" cy="562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B2D914-9592-4868-9579-66C5E896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45" y="263237"/>
            <a:ext cx="4515196" cy="64722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插入查询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8F9556-485A-4B28-8A44-DF784964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74" y="1454397"/>
            <a:ext cx="9420887" cy="49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34"/>
          <p:cNvGrpSpPr/>
          <p:nvPr/>
        </p:nvGrpSpPr>
        <p:grpSpPr>
          <a:xfrm>
            <a:off x="7300648" y="519555"/>
            <a:ext cx="744228" cy="729673"/>
            <a:chOff x="7300648" y="768930"/>
            <a:chExt cx="744228" cy="729673"/>
          </a:xfrm>
        </p:grpSpPr>
        <p:sp>
          <p:nvSpPr>
            <p:cNvPr id="1048635" name="直角三角形 8"/>
            <p:cNvSpPr/>
            <p:nvPr/>
          </p:nvSpPr>
          <p:spPr>
            <a:xfrm flipV="1">
              <a:off x="7726221" y="1020618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36" name="直角三角形 1"/>
            <p:cNvSpPr/>
            <p:nvPr/>
          </p:nvSpPr>
          <p:spPr>
            <a:xfrm>
              <a:off x="7300648" y="768930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37" name="文本框 9"/>
            <p:cNvSpPr txBox="1"/>
            <p:nvPr/>
          </p:nvSpPr>
          <p:spPr>
            <a:xfrm>
              <a:off x="7301904" y="954096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4"/>
          <p:cNvGrpSpPr/>
          <p:nvPr/>
        </p:nvGrpSpPr>
        <p:grpSpPr>
          <a:xfrm>
            <a:off x="7300648" y="1980477"/>
            <a:ext cx="729673" cy="729673"/>
            <a:chOff x="7376640" y="2881577"/>
            <a:chExt cx="729673" cy="729673"/>
          </a:xfrm>
        </p:grpSpPr>
        <p:sp>
          <p:nvSpPr>
            <p:cNvPr id="1048638" name="直角三角形 10"/>
            <p:cNvSpPr/>
            <p:nvPr/>
          </p:nvSpPr>
          <p:spPr>
            <a:xfrm flipV="1">
              <a:off x="7741476" y="3133265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39" name="直角三角形 11"/>
            <p:cNvSpPr/>
            <p:nvPr/>
          </p:nvSpPr>
          <p:spPr>
            <a:xfrm>
              <a:off x="7376640" y="2881577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40" name="文本框 12"/>
            <p:cNvSpPr txBox="1"/>
            <p:nvPr/>
          </p:nvSpPr>
          <p:spPr>
            <a:xfrm>
              <a:off x="7404791" y="3083368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22"/>
          <p:cNvGrpSpPr/>
          <p:nvPr/>
        </p:nvGrpSpPr>
        <p:grpSpPr>
          <a:xfrm>
            <a:off x="7300648" y="3541149"/>
            <a:ext cx="729673" cy="729673"/>
            <a:chOff x="7376640" y="4423881"/>
            <a:chExt cx="729673" cy="729673"/>
          </a:xfrm>
        </p:grpSpPr>
        <p:sp>
          <p:nvSpPr>
            <p:cNvPr id="1048641" name="直角三角形 13"/>
            <p:cNvSpPr/>
            <p:nvPr/>
          </p:nvSpPr>
          <p:spPr>
            <a:xfrm flipV="1">
              <a:off x="7741476" y="4675569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42" name="直角三角形 14"/>
            <p:cNvSpPr/>
            <p:nvPr/>
          </p:nvSpPr>
          <p:spPr>
            <a:xfrm>
              <a:off x="7376640" y="4423881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43" name="文本框 15"/>
            <p:cNvSpPr txBox="1"/>
            <p:nvPr/>
          </p:nvSpPr>
          <p:spPr>
            <a:xfrm>
              <a:off x="7404791" y="4625672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8647" name="等腰三角形 24"/>
          <p:cNvSpPr/>
          <p:nvPr/>
        </p:nvSpPr>
        <p:spPr>
          <a:xfrm rot="19574429">
            <a:off x="-122307" y="847429"/>
            <a:ext cx="4160537" cy="1358074"/>
          </a:xfrm>
          <a:prstGeom prst="triangle">
            <a:avLst>
              <a:gd name="adj" fmla="val 42571"/>
            </a:avLst>
          </a:prstGeom>
          <a:noFill/>
          <a:ln w="28575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29"/>
          <p:cNvGrpSpPr/>
          <p:nvPr/>
        </p:nvGrpSpPr>
        <p:grpSpPr>
          <a:xfrm>
            <a:off x="1062182" y="-203202"/>
            <a:ext cx="5772727" cy="7296728"/>
            <a:chOff x="1062182" y="-203202"/>
            <a:chExt cx="5772727" cy="7296728"/>
          </a:xfrm>
        </p:grpSpPr>
        <p:sp>
          <p:nvSpPr>
            <p:cNvPr id="1048648" name="任意多边形 6"/>
            <p:cNvSpPr/>
            <p:nvPr/>
          </p:nvSpPr>
          <p:spPr>
            <a:xfrm>
              <a:off x="1062182" y="3740727"/>
              <a:ext cx="1422400" cy="1025237"/>
            </a:xfrm>
            <a:custGeom>
              <a:avLst/>
              <a:gdLst>
                <a:gd name="connsiteX0" fmla="*/ 0 w 1422400"/>
                <a:gd name="connsiteY0" fmla="*/ 138546 h 1025237"/>
                <a:gd name="connsiteX1" fmla="*/ 1154545 w 1422400"/>
                <a:gd name="connsiteY1" fmla="*/ 1025237 h 1025237"/>
                <a:gd name="connsiteX2" fmla="*/ 1422400 w 1422400"/>
                <a:gd name="connsiteY2" fmla="*/ 0 h 1025237"/>
                <a:gd name="connsiteX3" fmla="*/ 0 w 1422400"/>
                <a:gd name="connsiteY3" fmla="*/ 138546 h 1025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400" h="1025237">
                  <a:moveTo>
                    <a:pt x="0" y="138546"/>
                  </a:moveTo>
                  <a:lnTo>
                    <a:pt x="1154545" y="1025237"/>
                  </a:lnTo>
                  <a:lnTo>
                    <a:pt x="1422400" y="0"/>
                  </a:lnTo>
                  <a:lnTo>
                    <a:pt x="0" y="138546"/>
                  </a:lnTo>
                  <a:close/>
                </a:path>
              </a:pathLst>
            </a:custGeom>
            <a:gradFill>
              <a:gsLst>
                <a:gs pos="23000">
                  <a:schemeClr val="accent1">
                    <a:lumMod val="5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49" name="任意多边形 3"/>
            <p:cNvSpPr/>
            <p:nvPr/>
          </p:nvSpPr>
          <p:spPr>
            <a:xfrm rot="344792">
              <a:off x="1754908" y="-203202"/>
              <a:ext cx="2512291" cy="7296728"/>
            </a:xfrm>
            <a:custGeom>
              <a:avLst/>
              <a:gdLst>
                <a:gd name="connsiteX0" fmla="*/ 1727200 w 3103419"/>
                <a:gd name="connsiteY0" fmla="*/ 101600 h 7296728"/>
                <a:gd name="connsiteX1" fmla="*/ 0 w 3103419"/>
                <a:gd name="connsiteY1" fmla="*/ 7296728 h 7296728"/>
                <a:gd name="connsiteX2" fmla="*/ 3103419 w 3103419"/>
                <a:gd name="connsiteY2" fmla="*/ 0 h 7296728"/>
                <a:gd name="connsiteX3" fmla="*/ 1727200 w 3103419"/>
                <a:gd name="connsiteY3" fmla="*/ 101600 h 729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3419" h="7296728">
                  <a:moveTo>
                    <a:pt x="1727200" y="101600"/>
                  </a:moveTo>
                  <a:lnTo>
                    <a:pt x="0" y="7296728"/>
                  </a:lnTo>
                  <a:lnTo>
                    <a:pt x="3103419" y="0"/>
                  </a:lnTo>
                  <a:lnTo>
                    <a:pt x="1727200" y="1016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rgbClr val="72BBE0"/>
                </a:gs>
                <a:gs pos="100000">
                  <a:srgbClr val="3F76A4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0" name="任意多边形 5"/>
            <p:cNvSpPr/>
            <p:nvPr/>
          </p:nvSpPr>
          <p:spPr>
            <a:xfrm>
              <a:off x="1071418" y="1339273"/>
              <a:ext cx="5763491" cy="4461163"/>
            </a:xfrm>
            <a:custGeom>
              <a:avLst/>
              <a:gdLst>
                <a:gd name="connsiteX0" fmla="*/ 785091 w 5763491"/>
                <a:gd name="connsiteY0" fmla="*/ 406400 h 4461163"/>
                <a:gd name="connsiteX1" fmla="*/ 0 w 5763491"/>
                <a:gd name="connsiteY1" fmla="*/ 2549236 h 4461163"/>
                <a:gd name="connsiteX2" fmla="*/ 5763491 w 5763491"/>
                <a:gd name="connsiteY2" fmla="*/ 4461163 h 4461163"/>
                <a:gd name="connsiteX3" fmla="*/ 4636655 w 5763491"/>
                <a:gd name="connsiteY3" fmla="*/ 0 h 4461163"/>
                <a:gd name="connsiteX4" fmla="*/ 785091 w 5763491"/>
                <a:gd name="connsiteY4" fmla="*/ 406400 h 446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3491" h="4461163">
                  <a:moveTo>
                    <a:pt x="785091" y="406400"/>
                  </a:moveTo>
                  <a:lnTo>
                    <a:pt x="0" y="2549236"/>
                  </a:lnTo>
                  <a:lnTo>
                    <a:pt x="5763491" y="4461163"/>
                  </a:lnTo>
                  <a:lnTo>
                    <a:pt x="4636655" y="0"/>
                  </a:lnTo>
                  <a:lnTo>
                    <a:pt x="785091" y="4064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48651" name="文本框 7"/>
          <p:cNvSpPr txBox="1"/>
          <p:nvPr/>
        </p:nvSpPr>
        <p:spPr>
          <a:xfrm>
            <a:off x="2012865" y="2956548"/>
            <a:ext cx="2113281" cy="891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contents</a:t>
            </a:r>
            <a:endParaRPr lang="zh-CN" altLang="en-US" sz="54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  <p:sp>
        <p:nvSpPr>
          <p:cNvPr id="1048652" name="文本框 7"/>
          <p:cNvSpPr txBox="1"/>
          <p:nvPr/>
        </p:nvSpPr>
        <p:spPr>
          <a:xfrm>
            <a:off x="3078862" y="2337864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目录</a:t>
            </a:r>
          </a:p>
        </p:txBody>
      </p:sp>
      <p:grpSp>
        <p:nvGrpSpPr>
          <p:cNvPr id="57" name="组合 30"/>
          <p:cNvGrpSpPr/>
          <p:nvPr/>
        </p:nvGrpSpPr>
        <p:grpSpPr>
          <a:xfrm>
            <a:off x="7300648" y="5101820"/>
            <a:ext cx="729673" cy="729673"/>
            <a:chOff x="7376640" y="4423881"/>
            <a:chExt cx="729673" cy="729673"/>
          </a:xfrm>
        </p:grpSpPr>
        <p:sp>
          <p:nvSpPr>
            <p:cNvPr id="1048653" name="直角三角形 31"/>
            <p:cNvSpPr/>
            <p:nvPr/>
          </p:nvSpPr>
          <p:spPr>
            <a:xfrm flipV="1">
              <a:off x="7741476" y="4675569"/>
              <a:ext cx="318655" cy="318655"/>
            </a:xfrm>
            <a:prstGeom prst="rtTriangle">
              <a:avLst/>
            </a:prstGeom>
            <a:solidFill>
              <a:srgbClr val="72BBE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 useBgFill="1">
          <p:nvSpPr>
            <p:cNvPr id="1048654" name="直角三角形 32"/>
            <p:cNvSpPr/>
            <p:nvPr/>
          </p:nvSpPr>
          <p:spPr>
            <a:xfrm>
              <a:off x="7376640" y="4423881"/>
              <a:ext cx="729673" cy="729673"/>
            </a:xfrm>
            <a:prstGeom prst="rtTriangle">
              <a:avLst/>
            </a:prstGeom>
            <a:ln w="19050">
              <a:solidFill>
                <a:srgbClr val="376C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latin typeface="+mj-ea"/>
                <a:ea typeface="+mj-ea"/>
              </a:endParaRPr>
            </a:p>
          </p:txBody>
        </p:sp>
        <p:sp>
          <p:nvSpPr>
            <p:cNvPr id="1048655" name="文本框 15"/>
            <p:cNvSpPr txBox="1"/>
            <p:nvPr/>
          </p:nvSpPr>
          <p:spPr>
            <a:xfrm>
              <a:off x="7404791" y="4642297"/>
              <a:ext cx="360680" cy="510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2">
                      <a:lumMod val="50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sz="2800" dirty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48656" name="文本框 7"/>
          <p:cNvSpPr txBox="1"/>
          <p:nvPr/>
        </p:nvSpPr>
        <p:spPr>
          <a:xfrm>
            <a:off x="8106313" y="74229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设计要求</a:t>
            </a:r>
          </a:p>
        </p:txBody>
      </p:sp>
      <p:sp>
        <p:nvSpPr>
          <p:cNvPr id="1048657" name="文本框 7"/>
          <p:cNvSpPr txBox="1"/>
          <p:nvPr/>
        </p:nvSpPr>
        <p:spPr>
          <a:xfrm>
            <a:off x="8106313" y="226376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设计方案</a:t>
            </a:r>
          </a:p>
        </p:txBody>
      </p:sp>
      <p:sp>
        <p:nvSpPr>
          <p:cNvPr id="1048658" name="文本框 7"/>
          <p:cNvSpPr txBox="1"/>
          <p:nvPr/>
        </p:nvSpPr>
        <p:spPr>
          <a:xfrm>
            <a:off x="8106313" y="37852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设计过程</a:t>
            </a:r>
          </a:p>
        </p:txBody>
      </p:sp>
      <p:sp>
        <p:nvSpPr>
          <p:cNvPr id="1048659" name="文本框 7"/>
          <p:cNvSpPr txBox="1"/>
          <p:nvPr/>
        </p:nvSpPr>
        <p:spPr>
          <a:xfrm>
            <a:off x="8195522" y="530668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203C57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成果展示</a:t>
            </a:r>
          </a:p>
        </p:txBody>
      </p:sp>
    </p:spTree>
    <p:custDataLst>
      <p:tags r:id="rId1"/>
    </p:custData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5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3" dur="5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 animBg="1"/>
      <p:bldP spid="1048651" grpId="0"/>
      <p:bldP spid="1048652" grpId="0"/>
      <p:bldP spid="1048656" grpId="0"/>
      <p:bldP spid="1048657" grpId="0"/>
      <p:bldP spid="1048658" grpId="0"/>
      <p:bldP spid="10486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 22"/>
          <p:cNvSpPr txBox="1"/>
          <p:nvPr/>
        </p:nvSpPr>
        <p:spPr>
          <a:xfrm>
            <a:off x="2955041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1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728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73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74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3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4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5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6" name="等腰三角形 36"/>
          <p:cNvSpPr/>
          <p:nvPr/>
        </p:nvSpPr>
        <p:spPr>
          <a:xfrm rot="18891416">
            <a:off x="8861885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5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6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7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8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30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9" name="文本框 7"/>
          <p:cNvSpPr txBox="1"/>
          <p:nvPr/>
        </p:nvSpPr>
        <p:spPr>
          <a:xfrm>
            <a:off x="4665476" y="30594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设计要求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600"/>
                                        <p:tgtEl>
                                          <p:spTgt spid="104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200"/>
                                        <p:tgtEl>
                                          <p:spTgt spid="104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04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7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/>
      <p:bldP spid="1048673" grpId="0" animBg="1"/>
      <p:bldP spid="1048674" grpId="0" animBg="1"/>
      <p:bldP spid="1048683" grpId="0" animBg="1"/>
      <p:bldP spid="1048684" grpId="0" animBg="1"/>
      <p:bldP spid="1048685" grpId="0" animBg="1"/>
      <p:bldP spid="1048686" grpId="0" animBg="1"/>
      <p:bldP spid="1048695" grpId="0" animBg="1"/>
      <p:bldP spid="1048696" grpId="0" animBg="1"/>
      <p:bldP spid="1048697" grpId="0" animBg="1"/>
      <p:bldP spid="1048698" grpId="0" animBg="1"/>
      <p:bldP spid="10486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7" name="标题 1"/>
          <p:cNvSpPr>
            <a:spLocks noGrp="1"/>
          </p:cNvSpPr>
          <p:nvPr>
            <p:ph type="title"/>
          </p:nvPr>
        </p:nvSpPr>
        <p:spPr>
          <a:xfrm>
            <a:off x="1220945" y="122663"/>
            <a:ext cx="4515196" cy="85707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设计要求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2DE9C8D-4716-4A57-ADB9-ECA9D0533F9E}"/>
              </a:ext>
            </a:extLst>
          </p:cNvPr>
          <p:cNvSpPr/>
          <p:nvPr/>
        </p:nvSpPr>
        <p:spPr>
          <a:xfrm>
            <a:off x="1704109" y="1261511"/>
            <a:ext cx="10487891" cy="488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能按照要求检索保存在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中的学生成绩 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计算该同学的成绩绩点后进行显示 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用户可进行学生信息和成绩录入 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可批量导入，数据为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csv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逗号分隔符文本文件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00050" indent="-4000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可将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mysql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数据库导出为 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sqlite3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数据库 </a:t>
            </a:r>
          </a:p>
        </p:txBody>
      </p:sp>
    </p:spTree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2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790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1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15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16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5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6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7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28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37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38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39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40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792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3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94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041" name="文本框 7"/>
          <p:cNvSpPr txBox="1"/>
          <p:nvPr/>
        </p:nvSpPr>
        <p:spPr>
          <a:xfrm>
            <a:off x="4906835" y="306777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设计方案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600"/>
                                        <p:tgtEl>
                                          <p:spTgt spid="10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200"/>
                                        <p:tgtEl>
                                          <p:spTgt spid="104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49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/>
                                        <p:tgtEl>
                                          <p:spTgt spid="104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700"/>
                                        <p:tgtEl>
                                          <p:spTgt spid="104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14" grpId="0"/>
      <p:bldP spid="1049015" grpId="0" animBg="1"/>
      <p:bldP spid="1049016" grpId="0" animBg="1"/>
      <p:bldP spid="1049025" grpId="0" animBg="1"/>
      <p:bldP spid="1049026" grpId="0" animBg="1"/>
      <p:bldP spid="1049027" grpId="0" animBg="1"/>
      <p:bldP spid="1049028" grpId="0" animBg="1"/>
      <p:bldP spid="1049037" grpId="0" animBg="1"/>
      <p:bldP spid="1049038" grpId="0" animBg="1"/>
      <p:bldP spid="1049039" grpId="0" animBg="1"/>
      <p:bldP spid="1049040" grpId="0" animBg="1"/>
      <p:bldP spid="10490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DBFAE-C848-488F-89CB-947345D6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45" y="130629"/>
            <a:ext cx="4515196" cy="84910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程序流程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2FEC1E-C246-4120-9807-DE4C8E59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9" y="2918361"/>
            <a:ext cx="10889522" cy="27342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7212DA-D7B6-4564-B126-6FF8475145DD}"/>
              </a:ext>
            </a:extLst>
          </p:cNvPr>
          <p:cNvSpPr txBox="1"/>
          <p:nvPr/>
        </p:nvSpPr>
        <p:spPr>
          <a:xfrm>
            <a:off x="926276" y="148441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程序设计需求分析</a:t>
            </a:r>
          </a:p>
        </p:txBody>
      </p:sp>
    </p:spTree>
    <p:extLst>
      <p:ext uri="{BB962C8B-B14F-4D97-AF65-F5344CB8AC3E}">
        <p14:creationId xmlns:p14="http://schemas.microsoft.com/office/powerpoint/2010/main" val="20139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A80B5-2B82-4151-AAC9-62B6F087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945" y="142505"/>
            <a:ext cx="4515196" cy="8372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程序流程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DE17F4-74E1-46F5-BEA1-90DC7A18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74" y="3035586"/>
            <a:ext cx="9135106" cy="24798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2695AC-0AD9-46A8-8D37-6948C4FA8B9A}"/>
              </a:ext>
            </a:extLst>
          </p:cNvPr>
          <p:cNvSpPr txBox="1"/>
          <p:nvPr/>
        </p:nvSpPr>
        <p:spPr>
          <a:xfrm>
            <a:off x="1351574" y="1579417"/>
            <a:ext cx="278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插入信息流程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881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1" name="文本框 22"/>
          <p:cNvSpPr txBox="1"/>
          <p:nvPr/>
        </p:nvSpPr>
        <p:spPr>
          <a:xfrm>
            <a:off x="3071416" y="2018554"/>
            <a:ext cx="1287780" cy="2656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7300" dirty="0">
                <a:gradFill>
                  <a:gsLst>
                    <a:gs pos="34000">
                      <a:srgbClr val="203C57"/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8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3</a:t>
            </a:r>
            <a:endParaRPr lang="zh-CN" altLang="en-US" sz="17300" dirty="0">
              <a:gradFill>
                <a:gsLst>
                  <a:gs pos="34000">
                    <a:srgbClr val="203C57"/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8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nkGothic Lt BT" panose="020B0607020203060204" pitchFamily="34" charset="0"/>
            </a:endParaRPr>
          </a:p>
        </p:txBody>
      </p:sp>
      <p:cxnSp>
        <p:nvCxnSpPr>
          <p:cNvPr id="3145832" name="直接连接符 66"/>
          <p:cNvCxnSpPr>
            <a:cxnSpLocks/>
          </p:cNvCxnSpPr>
          <p:nvPr/>
        </p:nvCxnSpPr>
        <p:spPr>
          <a:xfrm flipV="1">
            <a:off x="4165600" y="6025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70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3" name="直接连接符 65"/>
          <p:cNvCxnSpPr>
            <a:cxnSpLocks/>
          </p:cNvCxnSpPr>
          <p:nvPr/>
        </p:nvCxnSpPr>
        <p:spPr>
          <a:xfrm flipV="1">
            <a:off x="3475543" y="16196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52" name="等腰三角形 61"/>
          <p:cNvSpPr/>
          <p:nvPr/>
        </p:nvSpPr>
        <p:spPr>
          <a:xfrm rot="1725151">
            <a:off x="7908898" y="2637532"/>
            <a:ext cx="2142309" cy="4050427"/>
          </a:xfrm>
          <a:custGeom>
            <a:avLst/>
            <a:gdLst>
              <a:gd name="connsiteX0" fmla="*/ 0 w 2668277"/>
              <a:gd name="connsiteY0" fmla="*/ 3349764 h 3349764"/>
              <a:gd name="connsiteX1" fmla="*/ 2668277 w 2668277"/>
              <a:gd name="connsiteY1" fmla="*/ 0 h 3349764"/>
              <a:gd name="connsiteX2" fmla="*/ 2668277 w 2668277"/>
              <a:gd name="connsiteY2" fmla="*/ 3349764 h 3349764"/>
              <a:gd name="connsiteX3" fmla="*/ 0 w 2668277"/>
              <a:gd name="connsiteY3" fmla="*/ 3349764 h 3349764"/>
              <a:gd name="connsiteX0" fmla="*/ 0 w 2142309"/>
              <a:gd name="connsiteY0" fmla="*/ 3727536 h 3727536"/>
              <a:gd name="connsiteX1" fmla="*/ 2142309 w 2142309"/>
              <a:gd name="connsiteY1" fmla="*/ 0 h 3727536"/>
              <a:gd name="connsiteX2" fmla="*/ 2142309 w 2142309"/>
              <a:gd name="connsiteY2" fmla="*/ 3349764 h 3727536"/>
              <a:gd name="connsiteX3" fmla="*/ 0 w 2142309"/>
              <a:gd name="connsiteY3" fmla="*/ 3727536 h 3727536"/>
              <a:gd name="connsiteX0" fmla="*/ 0 w 2142309"/>
              <a:gd name="connsiteY0" fmla="*/ 4050427 h 4050427"/>
              <a:gd name="connsiteX1" fmla="*/ 1965146 w 2142309"/>
              <a:gd name="connsiteY1" fmla="*/ 0 h 4050427"/>
              <a:gd name="connsiteX2" fmla="*/ 2142309 w 2142309"/>
              <a:gd name="connsiteY2" fmla="*/ 3672655 h 4050427"/>
              <a:gd name="connsiteX3" fmla="*/ 0 w 2142309"/>
              <a:gd name="connsiteY3" fmla="*/ 4050427 h 40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2309" h="4050427">
                <a:moveTo>
                  <a:pt x="0" y="4050427"/>
                </a:moveTo>
                <a:lnTo>
                  <a:pt x="1965146" y="0"/>
                </a:lnTo>
                <a:lnTo>
                  <a:pt x="2142309" y="3672655"/>
                </a:lnTo>
                <a:lnTo>
                  <a:pt x="0" y="4050427"/>
                </a:lnTo>
                <a:close/>
              </a:path>
            </a:pathLst>
          </a:cu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53" name="等腰三角形 3"/>
          <p:cNvSpPr/>
          <p:nvPr/>
        </p:nvSpPr>
        <p:spPr>
          <a:xfrm rot="19574429">
            <a:off x="-238202" y="394387"/>
            <a:ext cx="4160537" cy="1358074"/>
          </a:xfrm>
          <a:prstGeom prst="triangle">
            <a:avLst>
              <a:gd name="adj" fmla="val 42571"/>
            </a:avLst>
          </a:prstGeom>
          <a:noFill/>
          <a:ln w="19050">
            <a:solidFill>
              <a:srgbClr val="A3CD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2" name="等腰三角形 18"/>
          <p:cNvSpPr/>
          <p:nvPr/>
        </p:nvSpPr>
        <p:spPr>
          <a:xfrm rot="13442735">
            <a:off x="11334669" y="5550884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3" name="等腰三角形 21"/>
          <p:cNvSpPr/>
          <p:nvPr/>
        </p:nvSpPr>
        <p:spPr>
          <a:xfrm rot="1933046">
            <a:off x="9909695" y="2695308"/>
            <a:ext cx="417748" cy="434399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4" name="等腰三角形 23"/>
          <p:cNvSpPr/>
          <p:nvPr/>
        </p:nvSpPr>
        <p:spPr>
          <a:xfrm rot="529011">
            <a:off x="10133619" y="1728999"/>
            <a:ext cx="307544" cy="220082"/>
          </a:xfrm>
          <a:prstGeom prst="triangle">
            <a:avLst/>
          </a:prstGeom>
          <a:solidFill>
            <a:srgbClr val="3F76A4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65" name="等腰三角形 36"/>
          <p:cNvSpPr/>
          <p:nvPr/>
        </p:nvSpPr>
        <p:spPr>
          <a:xfrm rot="18891416">
            <a:off x="9876010" y="2551889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4" name="等腰三角形 53"/>
          <p:cNvSpPr/>
          <p:nvPr/>
        </p:nvSpPr>
        <p:spPr>
          <a:xfrm rot="1087513">
            <a:off x="2051850" y="5153501"/>
            <a:ext cx="230744" cy="26379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5" name="等腰三角形 54"/>
          <p:cNvSpPr/>
          <p:nvPr/>
        </p:nvSpPr>
        <p:spPr>
          <a:xfrm rot="18891416">
            <a:off x="821401" y="4720121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6" name="等腰三角形 55"/>
          <p:cNvSpPr/>
          <p:nvPr/>
        </p:nvSpPr>
        <p:spPr>
          <a:xfrm rot="21137590">
            <a:off x="2585685" y="4859929"/>
            <a:ext cx="307544" cy="249422"/>
          </a:xfrm>
          <a:prstGeom prst="triangle">
            <a:avLst/>
          </a:prstGeom>
          <a:solidFill>
            <a:srgbClr val="72BBE0"/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7" name="等腰三角形 56"/>
          <p:cNvSpPr/>
          <p:nvPr/>
        </p:nvSpPr>
        <p:spPr>
          <a:xfrm rot="18891416">
            <a:off x="5060353" y="535705"/>
            <a:ext cx="245600" cy="148422"/>
          </a:xfrm>
          <a:prstGeom prst="triangle">
            <a:avLst>
              <a:gd name="adj" fmla="val 51880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5834" name="直接连接符 62"/>
          <p:cNvCxnSpPr>
            <a:cxnSpLocks/>
          </p:cNvCxnSpPr>
          <p:nvPr/>
        </p:nvCxnSpPr>
        <p:spPr>
          <a:xfrm flipV="1">
            <a:off x="0" y="3244148"/>
            <a:ext cx="2142943" cy="1596285"/>
          </a:xfrm>
          <a:prstGeom prst="line">
            <a:avLst/>
          </a:prstGeom>
          <a:ln>
            <a:gradFill>
              <a:gsLst>
                <a:gs pos="0">
                  <a:srgbClr val="A3CDE9"/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5" name="直接连接符 63"/>
          <p:cNvCxnSpPr>
            <a:cxnSpLocks/>
          </p:cNvCxnSpPr>
          <p:nvPr/>
        </p:nvCxnSpPr>
        <p:spPr>
          <a:xfrm flipV="1">
            <a:off x="1392743" y="3130942"/>
            <a:ext cx="1139643" cy="848925"/>
          </a:xfrm>
          <a:prstGeom prst="line">
            <a:avLst/>
          </a:prstGeom>
          <a:ln>
            <a:solidFill>
              <a:srgbClr val="A3C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36" name="直接连接符 67"/>
          <p:cNvCxnSpPr>
            <a:cxnSpLocks/>
          </p:cNvCxnSpPr>
          <p:nvPr/>
        </p:nvCxnSpPr>
        <p:spPr>
          <a:xfrm flipV="1">
            <a:off x="9777990" y="2307547"/>
            <a:ext cx="2249195" cy="1472579"/>
          </a:xfrm>
          <a:prstGeom prst="line">
            <a:avLst/>
          </a:prstGeom>
          <a:ln>
            <a:gradFill>
              <a:gsLst>
                <a:gs pos="0">
                  <a:srgbClr val="5695BF">
                    <a:alpha val="21000"/>
                  </a:srgbClr>
                </a:gs>
                <a:gs pos="100000">
                  <a:srgbClr val="427AA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378" name="文本框 7"/>
          <p:cNvSpPr txBox="1"/>
          <p:nvPr/>
        </p:nvSpPr>
        <p:spPr>
          <a:xfrm>
            <a:off x="4994153" y="304383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2D608C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设计过程</a:t>
            </a: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600"/>
                                        <p:tgtEl>
                                          <p:spTgt spid="104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200"/>
                                        <p:tgtEl>
                                          <p:spTgt spid="104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4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"/>
                            </p:stCondLst>
                            <p:childTnLst>
                              <p:par>
                                <p:cTn id="5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4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4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00"/>
                                        <p:tgtEl>
                                          <p:spTgt spid="104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700"/>
                                        <p:tgtEl>
                                          <p:spTgt spid="104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51" grpId="0"/>
      <p:bldP spid="1049352" grpId="0" animBg="1"/>
      <p:bldP spid="1049353" grpId="0" animBg="1"/>
      <p:bldP spid="1049362" grpId="0" animBg="1"/>
      <p:bldP spid="1049363" grpId="0" animBg="1"/>
      <p:bldP spid="1049364" grpId="0" animBg="1"/>
      <p:bldP spid="1049365" grpId="0" animBg="1"/>
      <p:bldP spid="1049374" grpId="0" animBg="1"/>
      <p:bldP spid="1049375" grpId="0" animBg="1"/>
      <p:bldP spid="1049376" grpId="0" animBg="1"/>
      <p:bldP spid="1049377" grpId="0" animBg="1"/>
      <p:bldP spid="10493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F39E-E5DF-403C-868F-77FB094E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836" y="96982"/>
            <a:ext cx="4515196" cy="85504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文件导入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F129A6-485C-4E1C-8444-705468670B4E}"/>
              </a:ext>
            </a:extLst>
          </p:cNvPr>
          <p:cNvSpPr txBox="1"/>
          <p:nvPr/>
        </p:nvSpPr>
        <p:spPr>
          <a:xfrm>
            <a:off x="6322709" y="1709376"/>
            <a:ext cx="4073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以要读取文件的路径创建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Qfile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实例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以该实例判断是否存在此文件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F41129-564F-4B48-9FE5-670997513C27}"/>
              </a:ext>
            </a:extLst>
          </p:cNvPr>
          <p:cNvSpPr txBox="1"/>
          <p:nvPr/>
        </p:nvSpPr>
        <p:spPr>
          <a:xfrm>
            <a:off x="6341179" y="1147006"/>
            <a:ext cx="3592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D60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文本文件的读取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C655EB-13A4-41CD-88D1-C2F287769E09}"/>
              </a:ext>
            </a:extLst>
          </p:cNvPr>
          <p:cNvSpPr txBox="1"/>
          <p:nvPr/>
        </p:nvSpPr>
        <p:spPr>
          <a:xfrm>
            <a:off x="6341179" y="3730423"/>
            <a:ext cx="391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D608C"/>
                </a:solidFill>
                <a:latin typeface="+mn-ea"/>
              </a:rPr>
              <a:t>若文件存在则进入循环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EF45EF-5EEF-493C-85DA-B693A6D84FA5}"/>
              </a:ext>
            </a:extLst>
          </p:cNvPr>
          <p:cNvSpPr txBox="1"/>
          <p:nvPr/>
        </p:nvSpPr>
        <p:spPr>
          <a:xfrm>
            <a:off x="6341179" y="4231077"/>
            <a:ext cx="4700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QTextStream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类从文件读取数据存入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QStringList</a:t>
            </a: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Tip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QStringList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可使用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simplified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来去除文件中的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‘\t’, ‘\n‘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等无用字符</a:t>
            </a:r>
          </a:p>
        </p:txBody>
      </p:sp>
      <p:sp>
        <p:nvSpPr>
          <p:cNvPr id="7" name="虚尾箭头 14">
            <a:extLst>
              <a:ext uri="{FF2B5EF4-FFF2-40B4-BE49-F238E27FC236}">
                <a16:creationId xmlns:a16="http://schemas.microsoft.com/office/drawing/2014/main" id="{33B2688F-3498-46FC-B32E-32C437E54FD8}"/>
              </a:ext>
            </a:extLst>
          </p:cNvPr>
          <p:cNvSpPr/>
          <p:nvPr/>
        </p:nvSpPr>
        <p:spPr>
          <a:xfrm rot="5400000">
            <a:off x="7683774" y="3188362"/>
            <a:ext cx="452582" cy="3443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0FD9C1-AFF8-4F9F-9962-5B263F0F6290}"/>
              </a:ext>
            </a:extLst>
          </p:cNvPr>
          <p:cNvSpPr txBox="1"/>
          <p:nvPr/>
        </p:nvSpPr>
        <p:spPr>
          <a:xfrm>
            <a:off x="1504648" y="2096227"/>
            <a:ext cx="3916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D60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QFile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可进行文件的创建，删除，写入等基本操作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ED5596-54B6-40D1-B2CB-A6A876B22660}"/>
              </a:ext>
            </a:extLst>
          </p:cNvPr>
          <p:cNvSpPr txBox="1"/>
          <p:nvPr/>
        </p:nvSpPr>
        <p:spPr>
          <a:xfrm>
            <a:off x="1455511" y="3885854"/>
            <a:ext cx="3983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2D60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QTextStream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Qfile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类配合使用读取文本文件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AB22C00A-15CB-4EF4-8F78-BC21F3DFB809}"/>
              </a:ext>
            </a:extLst>
          </p:cNvPr>
          <p:cNvSpPr/>
          <p:nvPr/>
        </p:nvSpPr>
        <p:spPr>
          <a:xfrm>
            <a:off x="1015628" y="2323246"/>
            <a:ext cx="300416" cy="1907831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5DCC2AF-22EC-42E2-87C2-A2E71FF7D52F}"/>
              </a:ext>
            </a:extLst>
          </p:cNvPr>
          <p:cNvSpPr txBox="1"/>
          <p:nvPr/>
        </p:nvSpPr>
        <p:spPr>
          <a:xfrm>
            <a:off x="321062" y="2497262"/>
            <a:ext cx="677108" cy="2623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文件导入</a:t>
            </a:r>
          </a:p>
        </p:txBody>
      </p:sp>
    </p:spTree>
    <p:extLst>
      <p:ext uri="{BB962C8B-B14F-4D97-AF65-F5344CB8AC3E}">
        <p14:creationId xmlns:p14="http://schemas.microsoft.com/office/powerpoint/2010/main" val="2275078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2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779">
      <a:dk1>
        <a:sysClr val="windowText" lastClr="000000"/>
      </a:dk1>
      <a:lt1>
        <a:sysClr val="window" lastClr="FFFFFF"/>
      </a:lt1>
      <a:dk2>
        <a:srgbClr val="4787C2"/>
      </a:dk2>
      <a:lt2>
        <a:srgbClr val="E7E6E6"/>
      </a:lt2>
      <a:accent1>
        <a:srgbClr val="5B9BD5"/>
      </a:accent1>
      <a:accent2>
        <a:srgbClr val="203C57"/>
      </a:accent2>
      <a:accent3>
        <a:srgbClr val="4787C2"/>
      </a:accent3>
      <a:accent4>
        <a:srgbClr val="203C57"/>
      </a:accent4>
      <a:accent5>
        <a:srgbClr val="4787C2"/>
      </a:accent5>
      <a:accent6>
        <a:srgbClr val="203C57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455</Words>
  <Application>Microsoft Office PowerPoint</Application>
  <PresentationFormat>宽屏</PresentationFormat>
  <Paragraphs>101</Paragraphs>
  <Slides>16</Slides>
  <Notes>8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BankGothic Lt BT</vt:lpstr>
      <vt:lpstr>等线</vt:lpstr>
      <vt:lpstr>方正正准黑简体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设计要求</vt:lpstr>
      <vt:lpstr>PowerPoint 演示文稿</vt:lpstr>
      <vt:lpstr>程序流程</vt:lpstr>
      <vt:lpstr>程序流程</vt:lpstr>
      <vt:lpstr>PowerPoint 演示文稿</vt:lpstr>
      <vt:lpstr>文件导入</vt:lpstr>
      <vt:lpstr>数据库操作</vt:lpstr>
      <vt:lpstr>Qt数据库的建立</vt:lpstr>
      <vt:lpstr>HTML表格显示</vt:lpstr>
      <vt:lpstr>数据库格式转化</vt:lpstr>
      <vt:lpstr>PowerPoint 演示文稿</vt:lpstr>
      <vt:lpstr>数据库查询</vt:lpstr>
      <vt:lpstr>插入查询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</dc:title>
  <dc:creator>微软用户</dc:creator>
  <cp:lastModifiedBy>祖闯 郑</cp:lastModifiedBy>
  <cp:revision>78</cp:revision>
  <dcterms:created xsi:type="dcterms:W3CDTF">2015-04-08T21:44:57Z</dcterms:created>
  <dcterms:modified xsi:type="dcterms:W3CDTF">2018-12-24T01:40:58Z</dcterms:modified>
</cp:coreProperties>
</file>