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7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6" r:id="rId6"/>
    <p:sldId id="265" r:id="rId7"/>
    <p:sldId id="267" r:id="rId8"/>
    <p:sldId id="262" r:id="rId9"/>
    <p:sldId id="272" r:id="rId10"/>
    <p:sldId id="263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17789-7543-884F-9E09-A0621290E379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D235A-48E7-EB46-8F87-62CFEAAB5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7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235A-48E7-EB46-8F87-62CFEAAB5C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8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8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3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7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7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545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6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9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8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58D501-1EEE-E64B-BB17-DE15A2A3A882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AC1FBF-718A-924D-A63B-DFB1BA018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D6F0-56FB-174B-96DD-B3BA43C1C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Using Logistical regression to predict Yelp user review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9658E-FD4D-704D-A4D6-B52AA32C3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94220"/>
            <a:ext cx="7891272" cy="1069848"/>
          </a:xfrm>
        </p:spPr>
        <p:txBody>
          <a:bodyPr/>
          <a:lstStyle/>
          <a:p>
            <a:r>
              <a:rPr lang="en-US" dirty="0"/>
              <a:t>Alexander Redd</a:t>
            </a:r>
          </a:p>
          <a:p>
            <a:r>
              <a:rPr lang="en-US" dirty="0"/>
              <a:t>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83209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0A90-4CCB-AB40-AE63-9F8A1AB4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6F6B9-D878-7B41-BDF2-C32E9D7EA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07780"/>
              </p:ext>
            </p:extLst>
          </p:nvPr>
        </p:nvGraphicFramePr>
        <p:xfrm>
          <a:off x="3048000" y="1967088"/>
          <a:ext cx="6096000" cy="2923823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62916">
                  <a:extLst>
                    <a:ext uri="{9D8B030D-6E8A-4147-A177-3AD203B41FA5}">
                      <a16:colId xmlns:a16="http://schemas.microsoft.com/office/drawing/2014/main" val="979282389"/>
                    </a:ext>
                  </a:extLst>
                </a:gridCol>
                <a:gridCol w="2253455">
                  <a:extLst>
                    <a:ext uri="{9D8B030D-6E8A-4147-A177-3AD203B41FA5}">
                      <a16:colId xmlns:a16="http://schemas.microsoft.com/office/drawing/2014/main" val="803551939"/>
                    </a:ext>
                  </a:extLst>
                </a:gridCol>
                <a:gridCol w="1979629">
                  <a:extLst>
                    <a:ext uri="{9D8B030D-6E8A-4147-A177-3AD203B41FA5}">
                      <a16:colId xmlns:a16="http://schemas.microsoft.com/office/drawing/2014/main" val="56779171"/>
                    </a:ext>
                  </a:extLst>
                </a:gridCol>
              </a:tblGrid>
              <a:tr h="7309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158476"/>
                  </a:ext>
                </a:extLst>
              </a:tr>
              <a:tr h="14619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66,812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2,253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9718952"/>
                  </a:ext>
                </a:extLst>
              </a:tr>
              <a:tr h="7309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13,212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7,723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57032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9DAB65-0C62-7145-8E6E-3ED1A8410C32}"/>
                  </a:ext>
                </a:extLst>
              </p:cNvPr>
              <p:cNvSpPr txBox="1"/>
              <p:nvPr/>
            </p:nvSpPr>
            <p:spPr>
              <a:xfrm>
                <a:off x="2127956" y="5097127"/>
                <a:ext cx="7936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(66862+7723)/(66862+2203+13215+7723) = 0.8281667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i="1" dirty="0"/>
                  <a:t> 82.8%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9DAB65-0C62-7145-8E6E-3ED1A8410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956" y="5097127"/>
                <a:ext cx="7936088" cy="338554"/>
              </a:xfrm>
              <a:prstGeom prst="rect">
                <a:avLst/>
              </a:prstGeom>
              <a:blipFill>
                <a:blip r:embed="rId2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8FBB2E9-0285-7344-ACAD-37202BAE57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8510433"/>
                  </p:ext>
                </p:extLst>
              </p:nvPr>
            </p:nvGraphicFramePr>
            <p:xfrm>
              <a:off x="2032000" y="5456477"/>
              <a:ext cx="7112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2000">
                      <a:extLst>
                        <a:ext uri="{9D8B030D-6E8A-4147-A177-3AD203B41FA5}">
                          <a16:colId xmlns:a16="http://schemas.microsoft.com/office/drawing/2014/main" val="25861218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Original Dataset</a:t>
                          </a:r>
                          <a:r>
                            <a:rPr lang="en-US" sz="1600" b="0" i="1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16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76.7%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11978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8FBB2E9-0285-7344-ACAD-37202BAE57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8510433"/>
                  </p:ext>
                </p:extLst>
              </p:nvPr>
            </p:nvGraphicFramePr>
            <p:xfrm>
              <a:off x="2032000" y="5456477"/>
              <a:ext cx="7112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2000">
                      <a:extLst>
                        <a:ext uri="{9D8B030D-6E8A-4147-A177-3AD203B41FA5}">
                          <a16:colId xmlns:a16="http://schemas.microsoft.com/office/drawing/2014/main" val="25861218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" t="-3333" r="-357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1978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B4E22C-2215-9A45-A9BA-86E213922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95797"/>
              </p:ext>
            </p:extLst>
          </p:nvPr>
        </p:nvGraphicFramePr>
        <p:xfrm>
          <a:off x="8187559" y="5848113"/>
          <a:ext cx="8723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61">
                  <a:extLst>
                    <a:ext uri="{9D8B030D-6E8A-4147-A177-3AD203B41FA5}">
                      <a16:colId xmlns:a16="http://schemas.microsoft.com/office/drawing/2014/main" val="2586121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+6.1%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19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2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14DB-FF86-1248-B66B-5BA6EA42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/>
              <a:t>LEVERAGING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1E16-EA4E-6843-8BAC-D59BA271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u="sng" dirty="0"/>
              <a:t>Solution: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Help businesses identify common terms used in negative reviews to know where to focus their efforts to improve customer satisfaction. </a:t>
            </a:r>
          </a:p>
          <a:p>
            <a:r>
              <a:rPr lang="en-US" u="sng" dirty="0"/>
              <a:t>Implementation: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Build the logistic regression model results into its website </a:t>
            </a:r>
          </a:p>
          <a:p>
            <a:pPr lvl="1"/>
            <a:r>
              <a:rPr lang="en-US" dirty="0"/>
              <a:t>Provide data to businesses to help improve customer satisfaction </a:t>
            </a:r>
          </a:p>
          <a:p>
            <a:pPr lvl="1"/>
            <a:r>
              <a:rPr lang="en-US" dirty="0"/>
              <a:t>Provide information free of charge to businesses or at a fee</a:t>
            </a:r>
          </a:p>
          <a:p>
            <a:pPr lvl="2"/>
            <a:r>
              <a:rPr lang="en-US" dirty="0"/>
              <a:t>Depending on the Yelp’s business model </a:t>
            </a:r>
          </a:p>
          <a:p>
            <a:pPr lvl="2"/>
            <a:r>
              <a:rPr lang="en-US" dirty="0"/>
              <a:t>At the discretion of executive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7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14DB-FF86-1248-B66B-5BA6EA42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/>
              <a:t>LEVERAGING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1E16-EA4E-6843-8BAC-D59BA271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u="sng" dirty="0"/>
              <a:t>Solution: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Identify reviews in which the person erroneously selected a negative rating (less than 3 stars) even though their experience was generally positive.</a:t>
            </a:r>
          </a:p>
          <a:p>
            <a:r>
              <a:rPr lang="en-US" u="sng" dirty="0"/>
              <a:t>Implementation: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Yelp provides information to people about businesses in a given area</a:t>
            </a:r>
          </a:p>
          <a:p>
            <a:pPr lvl="1"/>
            <a:r>
              <a:rPr lang="en-US" dirty="0"/>
              <a:t>Star ratings that are inconsistent with the language used in the review, it can lead to a loss in credibility</a:t>
            </a:r>
          </a:p>
          <a:p>
            <a:pPr lvl="1"/>
            <a:r>
              <a:rPr lang="en-US" dirty="0"/>
              <a:t>Verification of language consistent with a positive or negative review either at the time of submission of the review or after the fact </a:t>
            </a:r>
          </a:p>
          <a:p>
            <a:pPr lvl="1"/>
            <a:r>
              <a:rPr lang="en-US" dirty="0"/>
              <a:t>Provide an additional level of quality control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2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AD4F-9710-674F-A555-FDA8DAD8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/>
              <a:t>YELP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789F-1E08-2D4D-9D0F-90F0957A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Founded in San Francisco in 2004</a:t>
            </a:r>
          </a:p>
          <a:p>
            <a:r>
              <a:rPr lang="en-US" dirty="0"/>
              <a:t>As of December 31, 2018 over 170 million reviews have been submitted for all different types of businesses</a:t>
            </a:r>
          </a:p>
          <a:p>
            <a:r>
              <a:rPr lang="en-US" dirty="0"/>
              <a:t>Yelp released a dataset of its website data for academic purposes</a:t>
            </a:r>
          </a:p>
          <a:p>
            <a:r>
              <a:rPr lang="en-US" dirty="0"/>
              <a:t>Data provided in JSON format for metropolitan areas in the following locations: </a:t>
            </a:r>
          </a:p>
          <a:p>
            <a:pPr lvl="1"/>
            <a:r>
              <a:rPr lang="en-US" dirty="0"/>
              <a:t>Arizona</a:t>
            </a:r>
          </a:p>
          <a:p>
            <a:pPr lvl="1"/>
            <a:r>
              <a:rPr lang="en-US" dirty="0"/>
              <a:t>Illinois</a:t>
            </a:r>
          </a:p>
          <a:p>
            <a:pPr lvl="1"/>
            <a:r>
              <a:rPr lang="en-US" dirty="0"/>
              <a:t>Nevada</a:t>
            </a:r>
          </a:p>
          <a:p>
            <a:pPr lvl="1"/>
            <a:r>
              <a:rPr lang="en-US" dirty="0"/>
              <a:t>North Carolina</a:t>
            </a:r>
          </a:p>
          <a:p>
            <a:pPr lvl="1"/>
            <a:r>
              <a:rPr lang="en-US" dirty="0"/>
              <a:t>Ohio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2773B5-97CD-6F4A-BEE8-721B495F8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56123"/>
              </p:ext>
            </p:extLst>
          </p:nvPr>
        </p:nvGraphicFramePr>
        <p:xfrm>
          <a:off x="4974896" y="3988383"/>
          <a:ext cx="3517462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462">
                  <a:extLst>
                    <a:ext uri="{9D8B030D-6E8A-4147-A177-3AD203B41FA5}">
                      <a16:colId xmlns:a16="http://schemas.microsoft.com/office/drawing/2014/main" val="118578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1" indent="-182880" algn="l" defTabSz="914400" rtl="0" eaLnBrk="1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85000"/>
                        <a:buFont typeface="Wingdings" pitchFamily="2" charset="2"/>
                        <a:buChar char="§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</a:rPr>
                        <a:t>Pennsylvania</a:t>
                      </a:r>
                    </a:p>
                    <a:p>
                      <a:pPr marL="457200" lvl="1" indent="-182880" algn="l" defTabSz="914400" rtl="0" eaLnBrk="1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85000"/>
                        <a:buFont typeface="Wingdings" pitchFamily="2" charset="2"/>
                        <a:buChar char="§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</a:rPr>
                        <a:t>Wisconsin</a:t>
                      </a:r>
                    </a:p>
                    <a:p>
                      <a:pPr marL="457200" lvl="1" indent="-182880" algn="l" defTabSz="914400" rtl="0" eaLnBrk="1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85000"/>
                        <a:buFont typeface="Wingdings" pitchFamily="2" charset="2"/>
                        <a:buChar char="§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</a:rPr>
                        <a:t>Alberta (Canada)</a:t>
                      </a:r>
                    </a:p>
                    <a:p>
                      <a:pPr marL="457200" lvl="1" indent="-182880" algn="l" defTabSz="914400" rtl="0" eaLnBrk="1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85000"/>
                        <a:buFont typeface="Wingdings" pitchFamily="2" charset="2"/>
                        <a:buChar char="§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</a:rPr>
                        <a:t>Ontario (Canada)</a:t>
                      </a:r>
                    </a:p>
                    <a:p>
                      <a:pPr marL="457200" lvl="1" indent="-182880" algn="l" defTabSz="914400" rtl="0" eaLnBrk="1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85000"/>
                        <a:buFont typeface="Wingdings" pitchFamily="2" charset="2"/>
                        <a:buChar char="§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</a:rPr>
                        <a:t>Quebec (Canada)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44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8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835-F4A4-5042-8204-C08D0D89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8EE6-A8A2-774D-BF60-CF9A9389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Six subsets to original Yelp dataset that was released:</a:t>
            </a:r>
          </a:p>
          <a:p>
            <a:pPr lvl="1"/>
            <a:r>
              <a:rPr lang="en-US" dirty="0"/>
              <a:t>Business Information</a:t>
            </a:r>
          </a:p>
          <a:p>
            <a:pPr lvl="1"/>
            <a:r>
              <a:rPr lang="en-US" dirty="0" err="1"/>
              <a:t>Checkins</a:t>
            </a:r>
            <a:endParaRPr lang="en-US" dirty="0"/>
          </a:p>
          <a:p>
            <a:pPr lvl="1"/>
            <a:r>
              <a:rPr lang="en-US" dirty="0"/>
              <a:t>Photos</a:t>
            </a:r>
          </a:p>
          <a:p>
            <a:pPr lvl="1"/>
            <a:r>
              <a:rPr lang="en-US" dirty="0"/>
              <a:t>Reviews</a:t>
            </a:r>
          </a:p>
          <a:p>
            <a:pPr lvl="1"/>
            <a:r>
              <a:rPr lang="en-US" dirty="0"/>
              <a:t>Tips</a:t>
            </a:r>
          </a:p>
          <a:p>
            <a:pPr lvl="1"/>
            <a:r>
              <a:rPr lang="en-US" dirty="0"/>
              <a:t>Users </a:t>
            </a:r>
          </a:p>
          <a:p>
            <a:r>
              <a:rPr lang="en-US" dirty="0"/>
              <a:t>Imported into R using stream_in() function in </a:t>
            </a:r>
            <a:r>
              <a:rPr lang="en-US" i="1" dirty="0"/>
              <a:t>jsonlite</a:t>
            </a:r>
            <a:r>
              <a:rPr lang="en-US" dirty="0"/>
              <a:t> library</a:t>
            </a:r>
          </a:p>
          <a:p>
            <a:r>
              <a:rPr lang="en-US" dirty="0"/>
              <a:t>Combined Business Information and Reviews for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155263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1D05-F5C5-394E-BDFE-2B608872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review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7A93-FAAA-8747-BC05-8BADA3838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for the project:</a:t>
            </a:r>
          </a:p>
          <a:p>
            <a:pPr lvl="1"/>
            <a:r>
              <a:rPr lang="en-US" i="1" dirty="0"/>
              <a:t>Reviews with less than 3 stars considered “negative”</a:t>
            </a:r>
            <a:endParaRPr lang="en-US" dirty="0"/>
          </a:p>
          <a:p>
            <a:pPr lvl="1"/>
            <a:r>
              <a:rPr lang="en-US" i="1" dirty="0"/>
              <a:t>Reviews with 3 or more stars considered “positive”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2D1C2C-32A3-C94A-BE02-CC4EE76C0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62742"/>
              </p:ext>
            </p:extLst>
          </p:nvPr>
        </p:nvGraphicFramePr>
        <p:xfrm>
          <a:off x="3064990" y="3429000"/>
          <a:ext cx="6062019" cy="181187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393658">
                  <a:extLst>
                    <a:ext uri="{9D8B030D-6E8A-4147-A177-3AD203B41FA5}">
                      <a16:colId xmlns:a16="http://schemas.microsoft.com/office/drawing/2014/main" val="198379561"/>
                    </a:ext>
                  </a:extLst>
                </a:gridCol>
                <a:gridCol w="2668361">
                  <a:extLst>
                    <a:ext uri="{9D8B030D-6E8A-4147-A177-3AD203B41FA5}">
                      <a16:colId xmlns:a16="http://schemas.microsoft.com/office/drawing/2014/main" val="1770981440"/>
                    </a:ext>
                  </a:extLst>
                </a:gridCol>
              </a:tblGrid>
              <a:tr h="12079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False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Not a negative review)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True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(Negative review)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940940"/>
                  </a:ext>
                </a:extLst>
              </a:tr>
              <a:tr h="60395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230,218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69,782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1374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D8BEF49-6AA0-764D-B894-087D84555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345093"/>
                  </p:ext>
                </p:extLst>
              </p:nvPr>
            </p:nvGraphicFramePr>
            <p:xfrm>
              <a:off x="2031999" y="5335699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25861218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230218/(230218+69782) = 0.7673933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16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76.7%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11978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D8BEF49-6AA0-764D-B894-087D84555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345093"/>
                  </p:ext>
                </p:extLst>
              </p:nvPr>
            </p:nvGraphicFramePr>
            <p:xfrm>
              <a:off x="2031999" y="5335699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25861218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667" r="-31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1978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783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85C8CF-5603-4446-A446-287D5F98E8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2" y="218190"/>
            <a:ext cx="11145795" cy="65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2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38E3-0E43-0841-8879-E3D95BD3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A054-0671-0947-BD81-5FDEEFC49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5375188"/>
            <a:ext cx="4754880" cy="797011"/>
          </a:xfrm>
        </p:spPr>
        <p:txBody>
          <a:bodyPr>
            <a:normAutofit/>
          </a:bodyPr>
          <a:lstStyle/>
          <a:p>
            <a:r>
              <a:rPr lang="en-US" dirty="0"/>
              <a:t>Generated using negative reviews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EE051-4AA6-2146-A1CD-6CFB10937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5375188"/>
            <a:ext cx="4754880" cy="797011"/>
          </a:xfrm>
        </p:spPr>
        <p:txBody>
          <a:bodyPr>
            <a:normAutofit/>
          </a:bodyPr>
          <a:lstStyle/>
          <a:p>
            <a:r>
              <a:rPr lang="en-US" dirty="0"/>
              <a:t>Generated using positive reviews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66B2C-E44F-D447-9370-FAB09F6E47E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1" t="9746" r="14684" b="5261"/>
          <a:stretch/>
        </p:blipFill>
        <p:spPr bwMode="auto">
          <a:xfrm>
            <a:off x="1396313" y="1673442"/>
            <a:ext cx="3343185" cy="3511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B448E-0AA5-F447-AF04-B489EAD1D07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8" t="12995" r="13034" b="13365"/>
          <a:stretch/>
        </p:blipFill>
        <p:spPr bwMode="auto">
          <a:xfrm>
            <a:off x="6786823" y="1790878"/>
            <a:ext cx="3708774" cy="32762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526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AA93-1FAA-0C41-B684-BBA8899A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3676-B074-314D-89D1-A5B51A71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Words contained in user reviews separated and put into a corpus</a:t>
            </a:r>
          </a:p>
          <a:p>
            <a:r>
              <a:rPr lang="en-US" dirty="0"/>
              <a:t>All characters converted to lowercase</a:t>
            </a:r>
          </a:p>
          <a:p>
            <a:r>
              <a:rPr lang="en-US" dirty="0"/>
              <a:t>Punctuation removed</a:t>
            </a:r>
          </a:p>
          <a:p>
            <a:r>
              <a:rPr lang="en-US" dirty="0" err="1"/>
              <a:t>Stopwords</a:t>
            </a:r>
            <a:r>
              <a:rPr lang="en-US" dirty="0"/>
              <a:t> from the </a:t>
            </a:r>
            <a:r>
              <a:rPr lang="en-US" i="1" dirty="0"/>
              <a:t>tm</a:t>
            </a:r>
            <a:r>
              <a:rPr lang="en-US" dirty="0"/>
              <a:t> library removed from reviews</a:t>
            </a:r>
          </a:p>
          <a:p>
            <a:r>
              <a:rPr lang="en-US" dirty="0"/>
              <a:t>Words stemmed </a:t>
            </a:r>
          </a:p>
          <a:p>
            <a:r>
              <a:rPr lang="en-US" dirty="0"/>
              <a:t>Terms occurring in 2% or more of reviews were used for a total of 453 words using the Bag of Words model</a:t>
            </a:r>
          </a:p>
          <a:p>
            <a:r>
              <a:rPr lang="en-US" dirty="0"/>
              <a:t>Reviews were split 70/30 – 210,000 reviews for training and 90,000 reviews for testing</a:t>
            </a:r>
          </a:p>
        </p:txBody>
      </p:sp>
    </p:spTree>
    <p:extLst>
      <p:ext uri="{BB962C8B-B14F-4D97-AF65-F5344CB8AC3E}">
        <p14:creationId xmlns:p14="http://schemas.microsoft.com/office/powerpoint/2010/main" val="36136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C59F-424A-744D-808E-8DA80E14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AAE-78A8-614D-ADDB-F830C0D2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05378"/>
          </a:xfrm>
        </p:spPr>
        <p:txBody>
          <a:bodyPr/>
          <a:lstStyle/>
          <a:p>
            <a:r>
              <a:rPr lang="en-US" dirty="0"/>
              <a:t>Creation of a model using the </a:t>
            </a:r>
            <a:r>
              <a:rPr lang="en-US" i="1" dirty="0" err="1"/>
              <a:t>rpart</a:t>
            </a:r>
            <a:r>
              <a:rPr lang="en-US" dirty="0"/>
              <a:t> library</a:t>
            </a:r>
          </a:p>
          <a:p>
            <a:r>
              <a:rPr lang="en-US" dirty="0"/>
              <a:t>Used the calculated Negative column to compare columns of recurring words</a:t>
            </a:r>
          </a:p>
          <a:p>
            <a:r>
              <a:rPr lang="en-US" dirty="0"/>
              <a:t>Words imported as factors requiring method = “class”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07C8D-51E6-364B-AE1A-20A492DA9A41}"/>
              </a:ext>
            </a:extLst>
          </p:cNvPr>
          <p:cNvSpPr txBox="1"/>
          <p:nvPr/>
        </p:nvSpPr>
        <p:spPr>
          <a:xfrm>
            <a:off x="861791" y="3726786"/>
            <a:ext cx="1046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Model = </a:t>
            </a:r>
            <a:r>
              <a:rPr lang="en-US" sz="2400" b="1" i="1" dirty="0" err="1"/>
              <a:t>rpart</a:t>
            </a:r>
            <a:r>
              <a:rPr lang="en-US" sz="2400" b="1" i="1" dirty="0"/>
              <a:t> ( Negative ~ . , data = </a:t>
            </a:r>
            <a:r>
              <a:rPr lang="en-US" sz="2400" b="1" i="1" dirty="0" err="1"/>
              <a:t>trainingData</a:t>
            </a:r>
            <a:r>
              <a:rPr lang="en-US" sz="2400" b="1" i="1" dirty="0"/>
              <a:t>, method = "class")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5A60D-439D-9F48-ABC3-B256C5698FC4}"/>
              </a:ext>
            </a:extLst>
          </p:cNvPr>
          <p:cNvSpPr txBox="1">
            <a:spLocks/>
          </p:cNvSpPr>
          <p:nvPr/>
        </p:nvSpPr>
        <p:spPr>
          <a:xfrm>
            <a:off x="1066799" y="4449449"/>
            <a:ext cx="10058400" cy="1605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creating the model, a decision tree can be created using the </a:t>
            </a:r>
            <a:r>
              <a:rPr lang="en-US" i="1" dirty="0" err="1"/>
              <a:t>rpart.plot</a:t>
            </a:r>
            <a:r>
              <a:rPr lang="en-US" i="1" dirty="0"/>
              <a:t> </a:t>
            </a:r>
            <a:r>
              <a:rPr lang="en-US" dirty="0"/>
              <a:t>library </a:t>
            </a:r>
          </a:p>
        </p:txBody>
      </p:sp>
    </p:spTree>
    <p:extLst>
      <p:ext uri="{BB962C8B-B14F-4D97-AF65-F5344CB8AC3E}">
        <p14:creationId xmlns:p14="http://schemas.microsoft.com/office/powerpoint/2010/main" val="152936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DFCBEB-78B8-6B4C-92C7-EF9E3421E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AFE3F-AEA7-E04A-A903-1D95AA3DDA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2E03F-995E-CD4E-8CBC-89DEA7F69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Interpreting the decision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F78401-5601-EA49-B2B4-174AA845AD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TRUE = Review will likely be “negative”</a:t>
            </a:r>
          </a:p>
          <a:p>
            <a:r>
              <a:rPr lang="en-US" dirty="0"/>
              <a:t>FALSE = Review will likely be “positive”</a:t>
            </a:r>
          </a:p>
          <a:p>
            <a:r>
              <a:rPr lang="en-US" dirty="0"/>
              <a:t>Ex. 1 I told my mom it was the greatest shopping experience of my life.</a:t>
            </a:r>
          </a:p>
          <a:p>
            <a:r>
              <a:rPr lang="en-US" dirty="0"/>
              <a:t>Ex. 2 I will never go back to that horrible place.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43DF3-BCE3-AE4F-A714-9F68A19B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8B0EAD-3CBB-7D43-B33D-E9F78E25E5D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" t="6661" r="4166" b="4811"/>
          <a:stretch/>
        </p:blipFill>
        <p:spPr bwMode="auto">
          <a:xfrm>
            <a:off x="774192" y="1678077"/>
            <a:ext cx="5340096" cy="5030063"/>
          </a:xfrm>
          <a:prstGeom prst="rect">
            <a:avLst/>
          </a:prstGeom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4253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TF00001204</Template>
  <TotalTime>418</TotalTime>
  <Words>565</Words>
  <Application>Microsoft Macintosh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Using Logistical regression to predict Yelp user review ratings</vt:lpstr>
      <vt:lpstr>YELP</vt:lpstr>
      <vt:lpstr>Starting Point</vt:lpstr>
      <vt:lpstr>Initial review of the data</vt:lpstr>
      <vt:lpstr>PowerPoint Presentation</vt:lpstr>
      <vt:lpstr>WordCLOUDs</vt:lpstr>
      <vt:lpstr>Data Wrangling</vt:lpstr>
      <vt:lpstr>Creation of a model</vt:lpstr>
      <vt:lpstr>Decision Tree</vt:lpstr>
      <vt:lpstr>Results</vt:lpstr>
      <vt:lpstr>LEVERAGING THE MODEL</vt:lpstr>
      <vt:lpstr>LEVERAGING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Uyen Nguyen</dc:creator>
  <cp:lastModifiedBy>Michelle Uyen Nguyen</cp:lastModifiedBy>
  <cp:revision>22</cp:revision>
  <dcterms:created xsi:type="dcterms:W3CDTF">2019-03-24T00:50:34Z</dcterms:created>
  <dcterms:modified xsi:type="dcterms:W3CDTF">2019-03-25T00:21:02Z</dcterms:modified>
</cp:coreProperties>
</file>