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1DBC2-E116-C64A-ACDA-D848EB385A85}" v="1" dt="2023-12-13T22:31:4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7034" autoAdjust="0"/>
  </p:normalViewPr>
  <p:slideViewPr>
    <p:cSldViewPr snapToGrid="0">
      <p:cViewPr varScale="1">
        <p:scale>
          <a:sx n="95" d="100"/>
          <a:sy n="95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e Xie" userId="409fde8e0c054dff" providerId="LiveId" clId="{C171DBC2-E116-C64A-ACDA-D848EB385A85}"/>
    <pc:docChg chg="modSld">
      <pc:chgData name="Pine Xie" userId="409fde8e0c054dff" providerId="LiveId" clId="{C171DBC2-E116-C64A-ACDA-D848EB385A85}" dt="2023-12-13T22:31:48.970" v="24" actId="20578"/>
      <pc:docMkLst>
        <pc:docMk/>
      </pc:docMkLst>
      <pc:sldChg chg="modSp modNotesTx">
        <pc:chgData name="Pine Xie" userId="409fde8e0c054dff" providerId="LiveId" clId="{C171DBC2-E116-C64A-ACDA-D848EB385A85}" dt="2023-12-13T22:31:48.970" v="24" actId="20578"/>
        <pc:sldMkLst>
          <pc:docMk/>
          <pc:sldMk cId="3507711423" sldId="258"/>
        </pc:sldMkLst>
        <pc:spChg chg="mod">
          <ac:chgData name="Pine Xie" userId="409fde8e0c054dff" providerId="LiveId" clId="{C171DBC2-E116-C64A-ACDA-D848EB385A85}" dt="2023-12-13T22:31:48.970" v="24" actId="20578"/>
          <ac:spMkLst>
            <pc:docMk/>
            <pc:sldMk cId="3507711423" sldId="258"/>
            <ac:spMk id="3" creationId="{0BFAEB59-F32A-7A37-F7DD-4ADF06F8918A}"/>
          </ac:spMkLst>
        </pc:spChg>
      </pc:sldChg>
      <pc:sldChg chg="modNotesTx">
        <pc:chgData name="Pine Xie" userId="409fde8e0c054dff" providerId="LiveId" clId="{C171DBC2-E116-C64A-ACDA-D848EB385A85}" dt="2023-11-29T07:12:47.725" v="2" actId="20577"/>
        <pc:sldMkLst>
          <pc:docMk/>
          <pc:sldMk cId="1984756862" sldId="261"/>
        </pc:sldMkLst>
      </pc:sldChg>
      <pc:sldChg chg="addSp modSp mod">
        <pc:chgData name="Pine Xie" userId="409fde8e0c054dff" providerId="LiveId" clId="{C171DBC2-E116-C64A-ACDA-D848EB385A85}" dt="2023-11-29T07:19:22.168" v="21" actId="1076"/>
        <pc:sldMkLst>
          <pc:docMk/>
          <pc:sldMk cId="3471030396" sldId="269"/>
        </pc:sldMkLst>
        <pc:spChg chg="add mod">
          <ac:chgData name="Pine Xie" userId="409fde8e0c054dff" providerId="LiveId" clId="{C171DBC2-E116-C64A-ACDA-D848EB385A85}" dt="2023-11-29T07:18:43.732" v="9" actId="688"/>
          <ac:spMkLst>
            <pc:docMk/>
            <pc:sldMk cId="3471030396" sldId="269"/>
            <ac:spMk id="10" creationId="{978F46B0-727D-6383-1209-93BAB73F1441}"/>
          </ac:spMkLst>
        </pc:spChg>
        <pc:spChg chg="add mod">
          <ac:chgData name="Pine Xie" userId="409fde8e0c054dff" providerId="LiveId" clId="{C171DBC2-E116-C64A-ACDA-D848EB385A85}" dt="2023-11-29T07:19:03.692" v="16" actId="1076"/>
          <ac:spMkLst>
            <pc:docMk/>
            <pc:sldMk cId="3471030396" sldId="269"/>
            <ac:spMk id="11" creationId="{66B7BEEF-0577-58E8-56B4-B86F92221D7C}"/>
          </ac:spMkLst>
        </pc:spChg>
        <pc:spChg chg="add mod">
          <ac:chgData name="Pine Xie" userId="409fde8e0c054dff" providerId="LiveId" clId="{C171DBC2-E116-C64A-ACDA-D848EB385A85}" dt="2023-11-29T07:19:19.061" v="20" actId="688"/>
          <ac:spMkLst>
            <pc:docMk/>
            <pc:sldMk cId="3471030396" sldId="269"/>
            <ac:spMk id="12" creationId="{73DE9929-C3DF-4FC1-AEDA-CBEA5FA171DF}"/>
          </ac:spMkLst>
        </pc:spChg>
        <pc:picChg chg="mod">
          <ac:chgData name="Pine Xie" userId="409fde8e0c054dff" providerId="LiveId" clId="{C171DBC2-E116-C64A-ACDA-D848EB385A85}" dt="2023-11-29T07:19:22.168" v="21" actId="1076"/>
          <ac:picMkLst>
            <pc:docMk/>
            <pc:sldMk cId="3471030396" sldId="269"/>
            <ac:picMk id="9" creationId="{56C37EE9-5279-52CF-D13E-5D0C84207213}"/>
          </ac:picMkLst>
        </pc:picChg>
      </pc:sldChg>
      <pc:sldChg chg="modNotesTx">
        <pc:chgData name="Pine Xie" userId="409fde8e0c054dff" providerId="LiveId" clId="{C171DBC2-E116-C64A-ACDA-D848EB385A85}" dt="2023-11-29T07:21:34.345" v="22" actId="20577"/>
        <pc:sldMkLst>
          <pc:docMk/>
          <pc:sldMk cId="508852720" sldId="271"/>
        </pc:sldMkLst>
      </pc:sldChg>
      <pc:sldChg chg="modNotesTx">
        <pc:chgData name="Pine Xie" userId="409fde8e0c054dff" providerId="LiveId" clId="{C171DBC2-E116-C64A-ACDA-D848EB385A85}" dt="2023-11-29T07:22:14.186" v="23" actId="20577"/>
        <pc:sldMkLst>
          <pc:docMk/>
          <pc:sldMk cId="2163515182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5FA3A-4E10-4144-9105-E40BA8F51B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1FCC4-14E5-4EF6-889A-AAA61AB0E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Download reference file of whole genome (FASTQ) and transcriptome (GTF) from </a:t>
          </a:r>
          <a:r>
            <a:rPr lang="en-US" dirty="0" err="1"/>
            <a:t>ensembl.org</a:t>
          </a:r>
          <a:endParaRPr lang="en-US" dirty="0"/>
        </a:p>
      </dgm:t>
    </dgm:pt>
    <dgm:pt modelId="{04D1CA76-3CA8-4761-B1DE-00F4EF41F740}" type="parTrans" cxnId="{52184455-0459-4B4C-9CF3-3B5616B4834E}">
      <dgm:prSet/>
      <dgm:spPr/>
      <dgm:t>
        <a:bodyPr/>
        <a:lstStyle/>
        <a:p>
          <a:endParaRPr lang="en-US"/>
        </a:p>
      </dgm:t>
    </dgm:pt>
    <dgm:pt modelId="{14A8D38F-B43A-4075-B247-EF25003537DE}" type="sibTrans" cxnId="{52184455-0459-4B4C-9CF3-3B5616B4834E}">
      <dgm:prSet/>
      <dgm:spPr/>
      <dgm:t>
        <a:bodyPr/>
        <a:lstStyle/>
        <a:p>
          <a:endParaRPr lang="en-US"/>
        </a:p>
      </dgm:t>
    </dgm:pt>
    <dgm:pt modelId="{95BF27CA-149A-432D-AB06-1EF62AFE7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Download sample files from SRA and convert to FASTQ using fasterq-dump</a:t>
          </a:r>
        </a:p>
      </dgm:t>
    </dgm:pt>
    <dgm:pt modelId="{3EDEA348-A10E-4D2C-BB9C-3ADD4D6060F0}" type="parTrans" cxnId="{8181262D-1FF9-4C4E-BFFD-EC8684FD9011}">
      <dgm:prSet/>
      <dgm:spPr/>
      <dgm:t>
        <a:bodyPr/>
        <a:lstStyle/>
        <a:p>
          <a:endParaRPr lang="en-US"/>
        </a:p>
      </dgm:t>
    </dgm:pt>
    <dgm:pt modelId="{A505FCF9-6046-4545-8142-8B089B7484A1}" type="sibTrans" cxnId="{8181262D-1FF9-4C4E-BFFD-EC8684FD9011}">
      <dgm:prSet/>
      <dgm:spPr/>
      <dgm:t>
        <a:bodyPr/>
        <a:lstStyle/>
        <a:p>
          <a:endParaRPr lang="en-US"/>
        </a:p>
      </dgm:t>
    </dgm:pt>
    <dgm:pt modelId="{CC96901C-21FA-47C5-A4EE-82BDE8570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Use bowtie2-build to index the whole genome FASTA file</a:t>
          </a:r>
        </a:p>
      </dgm:t>
    </dgm:pt>
    <dgm:pt modelId="{E754005C-E26F-491A-AE56-B1C7AD076EBB}" type="parTrans" cxnId="{BD5B0161-CD8B-4256-BD0C-FB1EDC8145F5}">
      <dgm:prSet/>
      <dgm:spPr/>
      <dgm:t>
        <a:bodyPr/>
        <a:lstStyle/>
        <a:p>
          <a:endParaRPr lang="en-US"/>
        </a:p>
      </dgm:t>
    </dgm:pt>
    <dgm:pt modelId="{243383FA-1C9A-46BB-8C24-3C1C365257F8}" type="sibTrans" cxnId="{BD5B0161-CD8B-4256-BD0C-FB1EDC8145F5}">
      <dgm:prSet/>
      <dgm:spPr/>
      <dgm:t>
        <a:bodyPr/>
        <a:lstStyle/>
        <a:p>
          <a:endParaRPr lang="en-US"/>
        </a:p>
      </dgm:t>
    </dgm:pt>
    <dgm:pt modelId="{31F99867-EFD8-4974-8BC7-72915E851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Use tophat2 to map samples against reference transcriptome file to create BAM file and get alignment info</a:t>
          </a:r>
        </a:p>
      </dgm:t>
    </dgm:pt>
    <dgm:pt modelId="{09C020A5-4424-4E4C-A939-4D535089D37B}" type="parTrans" cxnId="{E507DB96-C459-4E43-8120-A367A3C5BE7A}">
      <dgm:prSet/>
      <dgm:spPr/>
      <dgm:t>
        <a:bodyPr/>
        <a:lstStyle/>
        <a:p>
          <a:endParaRPr lang="en-US"/>
        </a:p>
      </dgm:t>
    </dgm:pt>
    <dgm:pt modelId="{8CEC6C70-2ED7-49D5-AE9B-B7559A4036B7}" type="sibTrans" cxnId="{E507DB96-C459-4E43-8120-A367A3C5BE7A}">
      <dgm:prSet/>
      <dgm:spPr/>
      <dgm:t>
        <a:bodyPr/>
        <a:lstStyle/>
        <a:p>
          <a:endParaRPr lang="en-US"/>
        </a:p>
      </dgm:t>
    </dgm:pt>
    <dgm:pt modelId="{7F1DC117-8244-4827-A088-2897B11A94F9}" type="pres">
      <dgm:prSet presAssocID="{86D5FA3A-4E10-4144-9105-E40BA8F51B01}" presName="root" presStyleCnt="0">
        <dgm:presLayoutVars>
          <dgm:dir/>
          <dgm:resizeHandles val="exact"/>
        </dgm:presLayoutVars>
      </dgm:prSet>
      <dgm:spPr/>
    </dgm:pt>
    <dgm:pt modelId="{8987B5F9-481F-4A60-A906-2461DA89B3D5}" type="pres">
      <dgm:prSet presAssocID="{ED21FCC4-14E5-4EF6-889A-AAA61AB0E08C}" presName="compNode" presStyleCnt="0"/>
      <dgm:spPr/>
    </dgm:pt>
    <dgm:pt modelId="{AD03C15D-B3BD-4E73-AE3E-013D48A005BD}" type="pres">
      <dgm:prSet presAssocID="{ED21FCC4-14E5-4EF6-889A-AAA61AB0E08C}" presName="bgRect" presStyleLbl="bgShp" presStyleIdx="0" presStyleCnt="4"/>
      <dgm:spPr/>
    </dgm:pt>
    <dgm:pt modelId="{0AF26B89-FDFB-4DD3-BA92-6F237314594F}" type="pres">
      <dgm:prSet presAssocID="{ED21FCC4-14E5-4EF6-889A-AAA61AB0E0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E3DD6F1-AAC7-4E6E-9FD3-A495AD33C697}" type="pres">
      <dgm:prSet presAssocID="{ED21FCC4-14E5-4EF6-889A-AAA61AB0E08C}" presName="spaceRect" presStyleCnt="0"/>
      <dgm:spPr/>
    </dgm:pt>
    <dgm:pt modelId="{F58C9B1E-369E-4649-918C-3A5E811FF661}" type="pres">
      <dgm:prSet presAssocID="{ED21FCC4-14E5-4EF6-889A-AAA61AB0E08C}" presName="parTx" presStyleLbl="revTx" presStyleIdx="0" presStyleCnt="4">
        <dgm:presLayoutVars>
          <dgm:chMax val="0"/>
          <dgm:chPref val="0"/>
        </dgm:presLayoutVars>
      </dgm:prSet>
      <dgm:spPr/>
    </dgm:pt>
    <dgm:pt modelId="{D21F3181-0A62-4C64-9359-2ECF7639FBDF}" type="pres">
      <dgm:prSet presAssocID="{14A8D38F-B43A-4075-B247-EF25003537DE}" presName="sibTrans" presStyleCnt="0"/>
      <dgm:spPr/>
    </dgm:pt>
    <dgm:pt modelId="{87D079C5-91FA-4B6C-85FA-9AC4BE29D97F}" type="pres">
      <dgm:prSet presAssocID="{95BF27CA-149A-432D-AB06-1EF62AFE76C1}" presName="compNode" presStyleCnt="0"/>
      <dgm:spPr/>
    </dgm:pt>
    <dgm:pt modelId="{ED31502E-BD7C-47C1-B5E9-5C18B92D341E}" type="pres">
      <dgm:prSet presAssocID="{95BF27CA-149A-432D-AB06-1EF62AFE76C1}" presName="bgRect" presStyleLbl="bgShp" presStyleIdx="1" presStyleCnt="4"/>
      <dgm:spPr/>
    </dgm:pt>
    <dgm:pt modelId="{E75749E7-230B-46B9-B4F6-2F653D8D716F}" type="pres">
      <dgm:prSet presAssocID="{95BF27CA-149A-432D-AB06-1EF62AFE76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4495A41F-F261-403A-BF9C-8E72C0CBC88D}" type="pres">
      <dgm:prSet presAssocID="{95BF27CA-149A-432D-AB06-1EF62AFE76C1}" presName="spaceRect" presStyleCnt="0"/>
      <dgm:spPr/>
    </dgm:pt>
    <dgm:pt modelId="{CEEF5FC5-6D9B-4DF1-8E98-F62009D69B48}" type="pres">
      <dgm:prSet presAssocID="{95BF27CA-149A-432D-AB06-1EF62AFE76C1}" presName="parTx" presStyleLbl="revTx" presStyleIdx="1" presStyleCnt="4">
        <dgm:presLayoutVars>
          <dgm:chMax val="0"/>
          <dgm:chPref val="0"/>
        </dgm:presLayoutVars>
      </dgm:prSet>
      <dgm:spPr/>
    </dgm:pt>
    <dgm:pt modelId="{6590F371-CE3F-4B54-A7CA-7890C753459E}" type="pres">
      <dgm:prSet presAssocID="{A505FCF9-6046-4545-8142-8B089B7484A1}" presName="sibTrans" presStyleCnt="0"/>
      <dgm:spPr/>
    </dgm:pt>
    <dgm:pt modelId="{AA58EC7A-8813-47BE-A3A0-350F8DCFC3F7}" type="pres">
      <dgm:prSet presAssocID="{CC96901C-21FA-47C5-A4EE-82BDE8570E77}" presName="compNode" presStyleCnt="0"/>
      <dgm:spPr/>
    </dgm:pt>
    <dgm:pt modelId="{41C04F84-49C1-47CF-91C4-7CFCBA5042F8}" type="pres">
      <dgm:prSet presAssocID="{CC96901C-21FA-47C5-A4EE-82BDE8570E77}" presName="bgRect" presStyleLbl="bgShp" presStyleIdx="2" presStyleCnt="4"/>
      <dgm:spPr/>
    </dgm:pt>
    <dgm:pt modelId="{75746E37-5CD9-41C9-9596-0EE7BD2762EE}" type="pres">
      <dgm:prSet presAssocID="{CC96901C-21FA-47C5-A4EE-82BDE8570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9352E2B-B9F9-4DBB-9A3C-3DFB60359DA5}" type="pres">
      <dgm:prSet presAssocID="{CC96901C-21FA-47C5-A4EE-82BDE8570E77}" presName="spaceRect" presStyleCnt="0"/>
      <dgm:spPr/>
    </dgm:pt>
    <dgm:pt modelId="{4A10B154-19A6-4A1B-BE1F-FA7347C25C27}" type="pres">
      <dgm:prSet presAssocID="{CC96901C-21FA-47C5-A4EE-82BDE8570E77}" presName="parTx" presStyleLbl="revTx" presStyleIdx="2" presStyleCnt="4">
        <dgm:presLayoutVars>
          <dgm:chMax val="0"/>
          <dgm:chPref val="0"/>
        </dgm:presLayoutVars>
      </dgm:prSet>
      <dgm:spPr/>
    </dgm:pt>
    <dgm:pt modelId="{A22BEE45-5D4F-45F8-9DC1-34C68F744907}" type="pres">
      <dgm:prSet presAssocID="{243383FA-1C9A-46BB-8C24-3C1C365257F8}" presName="sibTrans" presStyleCnt="0"/>
      <dgm:spPr/>
    </dgm:pt>
    <dgm:pt modelId="{C6477430-48E0-46DF-B5BF-09A1EA20B64D}" type="pres">
      <dgm:prSet presAssocID="{31F99867-EFD8-4974-8BC7-72915E851400}" presName="compNode" presStyleCnt="0"/>
      <dgm:spPr/>
    </dgm:pt>
    <dgm:pt modelId="{BC4C2E57-A883-492F-9F8F-E13B4DC28581}" type="pres">
      <dgm:prSet presAssocID="{31F99867-EFD8-4974-8BC7-72915E851400}" presName="bgRect" presStyleLbl="bgShp" presStyleIdx="3" presStyleCnt="4"/>
      <dgm:spPr/>
    </dgm:pt>
    <dgm:pt modelId="{7733E344-6810-4DAF-85ED-356CAF188C74}" type="pres">
      <dgm:prSet presAssocID="{31F99867-EFD8-4974-8BC7-72915E8514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70ED01C-7EB7-4D4C-A243-0C50E095CDD5}" type="pres">
      <dgm:prSet presAssocID="{31F99867-EFD8-4974-8BC7-72915E851400}" presName="spaceRect" presStyleCnt="0"/>
      <dgm:spPr/>
    </dgm:pt>
    <dgm:pt modelId="{C3C8BC5F-7CA1-4B70-B684-D92F35E43100}" type="pres">
      <dgm:prSet presAssocID="{31F99867-EFD8-4974-8BC7-72915E8514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041702-1D55-43B0-906D-FC18A8E6C0A7}" type="presOf" srcId="{ED21FCC4-14E5-4EF6-889A-AAA61AB0E08C}" destId="{F58C9B1E-369E-4649-918C-3A5E811FF661}" srcOrd="0" destOrd="0" presId="urn:microsoft.com/office/officeart/2018/2/layout/IconVerticalSolidList"/>
    <dgm:cxn modelId="{A9822D26-68D2-4D85-BF48-C9526958BB8F}" type="presOf" srcId="{95BF27CA-149A-432D-AB06-1EF62AFE76C1}" destId="{CEEF5FC5-6D9B-4DF1-8E98-F62009D69B48}" srcOrd="0" destOrd="0" presId="urn:microsoft.com/office/officeart/2018/2/layout/IconVerticalSolidList"/>
    <dgm:cxn modelId="{8181262D-1FF9-4C4E-BFFD-EC8684FD9011}" srcId="{86D5FA3A-4E10-4144-9105-E40BA8F51B01}" destId="{95BF27CA-149A-432D-AB06-1EF62AFE76C1}" srcOrd="1" destOrd="0" parTransId="{3EDEA348-A10E-4D2C-BB9C-3ADD4D6060F0}" sibTransId="{A505FCF9-6046-4545-8142-8B089B7484A1}"/>
    <dgm:cxn modelId="{E894F338-B890-4D4E-B149-A06D8DB7A1F2}" type="presOf" srcId="{86D5FA3A-4E10-4144-9105-E40BA8F51B01}" destId="{7F1DC117-8244-4827-A088-2897B11A94F9}" srcOrd="0" destOrd="0" presId="urn:microsoft.com/office/officeart/2018/2/layout/IconVerticalSolidList"/>
    <dgm:cxn modelId="{1007303C-458E-4B38-AEE9-890D76897C13}" type="presOf" srcId="{31F99867-EFD8-4974-8BC7-72915E851400}" destId="{C3C8BC5F-7CA1-4B70-B684-D92F35E43100}" srcOrd="0" destOrd="0" presId="urn:microsoft.com/office/officeart/2018/2/layout/IconVerticalSolidList"/>
    <dgm:cxn modelId="{E87B9447-6904-408B-9AC4-CE5D6E8E1EBC}" type="presOf" srcId="{CC96901C-21FA-47C5-A4EE-82BDE8570E77}" destId="{4A10B154-19A6-4A1B-BE1F-FA7347C25C27}" srcOrd="0" destOrd="0" presId="urn:microsoft.com/office/officeart/2018/2/layout/IconVerticalSolidList"/>
    <dgm:cxn modelId="{52184455-0459-4B4C-9CF3-3B5616B4834E}" srcId="{86D5FA3A-4E10-4144-9105-E40BA8F51B01}" destId="{ED21FCC4-14E5-4EF6-889A-AAA61AB0E08C}" srcOrd="0" destOrd="0" parTransId="{04D1CA76-3CA8-4761-B1DE-00F4EF41F740}" sibTransId="{14A8D38F-B43A-4075-B247-EF25003537DE}"/>
    <dgm:cxn modelId="{BD5B0161-CD8B-4256-BD0C-FB1EDC8145F5}" srcId="{86D5FA3A-4E10-4144-9105-E40BA8F51B01}" destId="{CC96901C-21FA-47C5-A4EE-82BDE8570E77}" srcOrd="2" destOrd="0" parTransId="{E754005C-E26F-491A-AE56-B1C7AD076EBB}" sibTransId="{243383FA-1C9A-46BB-8C24-3C1C365257F8}"/>
    <dgm:cxn modelId="{E507DB96-C459-4E43-8120-A367A3C5BE7A}" srcId="{86D5FA3A-4E10-4144-9105-E40BA8F51B01}" destId="{31F99867-EFD8-4974-8BC7-72915E851400}" srcOrd="3" destOrd="0" parTransId="{09C020A5-4424-4E4C-A939-4D535089D37B}" sibTransId="{8CEC6C70-2ED7-49D5-AE9B-B7559A4036B7}"/>
    <dgm:cxn modelId="{E39B54AA-6FFD-4ADE-9F90-36C143B0A266}" type="presParOf" srcId="{7F1DC117-8244-4827-A088-2897B11A94F9}" destId="{8987B5F9-481F-4A60-A906-2461DA89B3D5}" srcOrd="0" destOrd="0" presId="urn:microsoft.com/office/officeart/2018/2/layout/IconVerticalSolidList"/>
    <dgm:cxn modelId="{9C1BD2B6-57CD-4B53-B449-FEED036C9DF8}" type="presParOf" srcId="{8987B5F9-481F-4A60-A906-2461DA89B3D5}" destId="{AD03C15D-B3BD-4E73-AE3E-013D48A005BD}" srcOrd="0" destOrd="0" presId="urn:microsoft.com/office/officeart/2018/2/layout/IconVerticalSolidList"/>
    <dgm:cxn modelId="{5E9B05B5-44EF-46FB-8B2E-F51AFF2E93EB}" type="presParOf" srcId="{8987B5F9-481F-4A60-A906-2461DA89B3D5}" destId="{0AF26B89-FDFB-4DD3-BA92-6F237314594F}" srcOrd="1" destOrd="0" presId="urn:microsoft.com/office/officeart/2018/2/layout/IconVerticalSolidList"/>
    <dgm:cxn modelId="{24EA8950-118F-4B3C-BB8A-59E55B2B019E}" type="presParOf" srcId="{8987B5F9-481F-4A60-A906-2461DA89B3D5}" destId="{BE3DD6F1-AAC7-4E6E-9FD3-A495AD33C697}" srcOrd="2" destOrd="0" presId="urn:microsoft.com/office/officeart/2018/2/layout/IconVerticalSolidList"/>
    <dgm:cxn modelId="{1E1F559A-95E2-41C2-B591-80819CE471A3}" type="presParOf" srcId="{8987B5F9-481F-4A60-A906-2461DA89B3D5}" destId="{F58C9B1E-369E-4649-918C-3A5E811FF661}" srcOrd="3" destOrd="0" presId="urn:microsoft.com/office/officeart/2018/2/layout/IconVerticalSolidList"/>
    <dgm:cxn modelId="{D348E9F2-D3E4-4EE8-A8E3-255F03171AEF}" type="presParOf" srcId="{7F1DC117-8244-4827-A088-2897B11A94F9}" destId="{D21F3181-0A62-4C64-9359-2ECF7639FBDF}" srcOrd="1" destOrd="0" presId="urn:microsoft.com/office/officeart/2018/2/layout/IconVerticalSolidList"/>
    <dgm:cxn modelId="{585AF425-2209-4351-BAB2-4A66B839E4B0}" type="presParOf" srcId="{7F1DC117-8244-4827-A088-2897B11A94F9}" destId="{87D079C5-91FA-4B6C-85FA-9AC4BE29D97F}" srcOrd="2" destOrd="0" presId="urn:microsoft.com/office/officeart/2018/2/layout/IconVerticalSolidList"/>
    <dgm:cxn modelId="{8606E203-8690-4A66-AE71-F009FFFCE2C1}" type="presParOf" srcId="{87D079C5-91FA-4B6C-85FA-9AC4BE29D97F}" destId="{ED31502E-BD7C-47C1-B5E9-5C18B92D341E}" srcOrd="0" destOrd="0" presId="urn:microsoft.com/office/officeart/2018/2/layout/IconVerticalSolidList"/>
    <dgm:cxn modelId="{3C78B99F-B956-4813-A825-1E41945A6015}" type="presParOf" srcId="{87D079C5-91FA-4B6C-85FA-9AC4BE29D97F}" destId="{E75749E7-230B-46B9-B4F6-2F653D8D716F}" srcOrd="1" destOrd="0" presId="urn:microsoft.com/office/officeart/2018/2/layout/IconVerticalSolidList"/>
    <dgm:cxn modelId="{80462514-3315-4A72-A262-A3C88E31F375}" type="presParOf" srcId="{87D079C5-91FA-4B6C-85FA-9AC4BE29D97F}" destId="{4495A41F-F261-403A-BF9C-8E72C0CBC88D}" srcOrd="2" destOrd="0" presId="urn:microsoft.com/office/officeart/2018/2/layout/IconVerticalSolidList"/>
    <dgm:cxn modelId="{9956448A-0B57-4184-A616-9BF341386DE2}" type="presParOf" srcId="{87D079C5-91FA-4B6C-85FA-9AC4BE29D97F}" destId="{CEEF5FC5-6D9B-4DF1-8E98-F62009D69B48}" srcOrd="3" destOrd="0" presId="urn:microsoft.com/office/officeart/2018/2/layout/IconVerticalSolidList"/>
    <dgm:cxn modelId="{FAEF9082-EE13-4679-ACD2-605B7C9D26CA}" type="presParOf" srcId="{7F1DC117-8244-4827-A088-2897B11A94F9}" destId="{6590F371-CE3F-4B54-A7CA-7890C753459E}" srcOrd="3" destOrd="0" presId="urn:microsoft.com/office/officeart/2018/2/layout/IconVerticalSolidList"/>
    <dgm:cxn modelId="{7713AE48-8CF4-46EB-8AD9-B5CC14D38A4D}" type="presParOf" srcId="{7F1DC117-8244-4827-A088-2897B11A94F9}" destId="{AA58EC7A-8813-47BE-A3A0-350F8DCFC3F7}" srcOrd="4" destOrd="0" presId="urn:microsoft.com/office/officeart/2018/2/layout/IconVerticalSolidList"/>
    <dgm:cxn modelId="{214FE349-3ED1-432B-9FDB-FD4E34932C8D}" type="presParOf" srcId="{AA58EC7A-8813-47BE-A3A0-350F8DCFC3F7}" destId="{41C04F84-49C1-47CF-91C4-7CFCBA5042F8}" srcOrd="0" destOrd="0" presId="urn:microsoft.com/office/officeart/2018/2/layout/IconVerticalSolidList"/>
    <dgm:cxn modelId="{426D6672-E310-4396-B06D-71EDDE5FABF3}" type="presParOf" srcId="{AA58EC7A-8813-47BE-A3A0-350F8DCFC3F7}" destId="{75746E37-5CD9-41C9-9596-0EE7BD2762EE}" srcOrd="1" destOrd="0" presId="urn:microsoft.com/office/officeart/2018/2/layout/IconVerticalSolidList"/>
    <dgm:cxn modelId="{44F704BA-9CF6-4B6F-B88B-3744849EB3D1}" type="presParOf" srcId="{AA58EC7A-8813-47BE-A3A0-350F8DCFC3F7}" destId="{99352E2B-B9F9-4DBB-9A3C-3DFB60359DA5}" srcOrd="2" destOrd="0" presId="urn:microsoft.com/office/officeart/2018/2/layout/IconVerticalSolidList"/>
    <dgm:cxn modelId="{7597E3D2-8EA3-4870-994B-A2AD5F4C367B}" type="presParOf" srcId="{AA58EC7A-8813-47BE-A3A0-350F8DCFC3F7}" destId="{4A10B154-19A6-4A1B-BE1F-FA7347C25C27}" srcOrd="3" destOrd="0" presId="urn:microsoft.com/office/officeart/2018/2/layout/IconVerticalSolidList"/>
    <dgm:cxn modelId="{737B4CAF-1EE2-4F84-87AF-DACC7DC63C40}" type="presParOf" srcId="{7F1DC117-8244-4827-A088-2897B11A94F9}" destId="{A22BEE45-5D4F-45F8-9DC1-34C68F744907}" srcOrd="5" destOrd="0" presId="urn:microsoft.com/office/officeart/2018/2/layout/IconVerticalSolidList"/>
    <dgm:cxn modelId="{7C0BC76E-406D-4E5A-91E9-A469AF0BD5AD}" type="presParOf" srcId="{7F1DC117-8244-4827-A088-2897B11A94F9}" destId="{C6477430-48E0-46DF-B5BF-09A1EA20B64D}" srcOrd="6" destOrd="0" presId="urn:microsoft.com/office/officeart/2018/2/layout/IconVerticalSolidList"/>
    <dgm:cxn modelId="{06A9D0F4-08E2-4367-B876-7E8628ACE06D}" type="presParOf" srcId="{C6477430-48E0-46DF-B5BF-09A1EA20B64D}" destId="{BC4C2E57-A883-492F-9F8F-E13B4DC28581}" srcOrd="0" destOrd="0" presId="urn:microsoft.com/office/officeart/2018/2/layout/IconVerticalSolidList"/>
    <dgm:cxn modelId="{F4301F6A-8330-48DB-ABC5-D4B92547686C}" type="presParOf" srcId="{C6477430-48E0-46DF-B5BF-09A1EA20B64D}" destId="{7733E344-6810-4DAF-85ED-356CAF188C74}" srcOrd="1" destOrd="0" presId="urn:microsoft.com/office/officeart/2018/2/layout/IconVerticalSolidList"/>
    <dgm:cxn modelId="{B4816D7B-36F4-483E-BD76-1AA05E698E31}" type="presParOf" srcId="{C6477430-48E0-46DF-B5BF-09A1EA20B64D}" destId="{F70ED01C-7EB7-4D4C-A243-0C50E095CDD5}" srcOrd="2" destOrd="0" presId="urn:microsoft.com/office/officeart/2018/2/layout/IconVerticalSolidList"/>
    <dgm:cxn modelId="{BF85BFA7-07DE-4C74-BBAB-432A87AC2633}" type="presParOf" srcId="{C6477430-48E0-46DF-B5BF-09A1EA20B64D}" destId="{C3C8BC5F-7CA1-4B70-B684-D92F35E43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AE3E52-31A4-487F-94E1-6863E57AB01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E04206-4EFE-4134-8AA0-B48ED78BD737}">
      <dgm:prSet/>
      <dgm:spPr/>
      <dgm:t>
        <a:bodyPr/>
        <a:lstStyle/>
        <a:p>
          <a:r>
            <a:rPr lang="en-US" dirty="0"/>
            <a:t>1. Create symbolic link for bam file</a:t>
          </a:r>
        </a:p>
      </dgm:t>
    </dgm:pt>
    <dgm:pt modelId="{3AEDD5E9-C50F-4A0F-84F6-F48034E24CFE}" type="parTrans" cxnId="{9E79984C-E125-4D7E-9173-CBC8AA35DC1C}">
      <dgm:prSet/>
      <dgm:spPr/>
      <dgm:t>
        <a:bodyPr/>
        <a:lstStyle/>
        <a:p>
          <a:endParaRPr lang="en-US"/>
        </a:p>
      </dgm:t>
    </dgm:pt>
    <dgm:pt modelId="{A2013F8B-BBB0-45F9-B741-6975A9BEC9CC}" type="sibTrans" cxnId="{9E79984C-E125-4D7E-9173-CBC8AA35DC1C}">
      <dgm:prSet/>
      <dgm:spPr/>
      <dgm:t>
        <a:bodyPr/>
        <a:lstStyle/>
        <a:p>
          <a:endParaRPr lang="en-US"/>
        </a:p>
      </dgm:t>
    </dgm:pt>
    <dgm:pt modelId="{14A04B22-CD43-4D0A-BB35-497E300DFFBF}">
      <dgm:prSet/>
      <dgm:spPr/>
      <dgm:t>
        <a:bodyPr/>
        <a:lstStyle/>
        <a:p>
          <a:r>
            <a:rPr lang="en-US" dirty="0"/>
            <a:t>2. Use </a:t>
          </a:r>
          <a:r>
            <a:rPr lang="en-US" dirty="0" err="1"/>
            <a:t>cuffdiff</a:t>
          </a:r>
          <a:r>
            <a:rPr lang="en-US" dirty="0"/>
            <a:t> with stats to get gene expression data</a:t>
          </a:r>
        </a:p>
      </dgm:t>
    </dgm:pt>
    <dgm:pt modelId="{93E8066D-09F9-462C-B45D-2A46D4250A72}" type="parTrans" cxnId="{53E7A7A1-863A-4F6E-9C88-112603DA030A}">
      <dgm:prSet/>
      <dgm:spPr/>
      <dgm:t>
        <a:bodyPr/>
        <a:lstStyle/>
        <a:p>
          <a:endParaRPr lang="en-US"/>
        </a:p>
      </dgm:t>
    </dgm:pt>
    <dgm:pt modelId="{C502E112-9598-469B-B00A-7B75A8A5342E}" type="sibTrans" cxnId="{53E7A7A1-863A-4F6E-9C88-112603DA030A}">
      <dgm:prSet/>
      <dgm:spPr/>
      <dgm:t>
        <a:bodyPr/>
        <a:lstStyle/>
        <a:p>
          <a:endParaRPr lang="en-US"/>
        </a:p>
      </dgm:t>
    </dgm:pt>
    <dgm:pt modelId="{91DFA9A4-E289-46E1-B7EC-514931CEA441}">
      <dgm:prSet/>
      <dgm:spPr/>
      <dgm:t>
        <a:bodyPr/>
        <a:lstStyle/>
        <a:p>
          <a:r>
            <a:rPr lang="en-US" dirty="0"/>
            <a:t>* Get </a:t>
          </a:r>
          <a:r>
            <a:rPr lang="en-US" dirty="0" err="1"/>
            <a:t>gene_exp.diff</a:t>
          </a:r>
          <a:r>
            <a:rPr lang="en-US" dirty="0"/>
            <a:t> to filter for gene of interest:</a:t>
          </a:r>
        </a:p>
      </dgm:t>
    </dgm:pt>
    <dgm:pt modelId="{A9D920AE-17A5-4353-8B10-4CED8AC685A7}" type="parTrans" cxnId="{621224D1-920C-415F-8A5D-F56CB3F498C0}">
      <dgm:prSet/>
      <dgm:spPr/>
      <dgm:t>
        <a:bodyPr/>
        <a:lstStyle/>
        <a:p>
          <a:endParaRPr lang="en-US"/>
        </a:p>
      </dgm:t>
    </dgm:pt>
    <dgm:pt modelId="{973554AE-F9E0-41E1-87C5-B2D78EBDCC55}" type="sibTrans" cxnId="{621224D1-920C-415F-8A5D-F56CB3F498C0}">
      <dgm:prSet/>
      <dgm:spPr/>
      <dgm:t>
        <a:bodyPr/>
        <a:lstStyle/>
        <a:p>
          <a:endParaRPr lang="en-US"/>
        </a:p>
      </dgm:t>
    </dgm:pt>
    <dgm:pt modelId="{D024A3D2-E84B-4B5E-849C-8BFF21BFDD27}">
      <dgm:prSet/>
      <dgm:spPr/>
      <dgm:t>
        <a:bodyPr/>
        <a:lstStyle/>
        <a:p>
          <a:r>
            <a:rPr lang="en-US" dirty="0"/>
            <a:t>a. &gt; +2 </a:t>
          </a:r>
          <a:r>
            <a:rPr lang="en-US" i="1" dirty="0"/>
            <a:t>log2 fold difference </a:t>
          </a:r>
          <a:r>
            <a:rPr lang="en-US" dirty="0"/>
            <a:t>&amp; &lt; -2 </a:t>
          </a:r>
          <a:r>
            <a:rPr lang="en-US" i="1" dirty="0"/>
            <a:t>log2 fold difference</a:t>
          </a:r>
        </a:p>
      </dgm:t>
    </dgm:pt>
    <dgm:pt modelId="{6E0D381C-4E2E-4D2A-AD56-E9B49F740037}" type="parTrans" cxnId="{40CB33B3-FEE8-4CDC-BAD7-0F2C51F88E2F}">
      <dgm:prSet/>
      <dgm:spPr/>
      <dgm:t>
        <a:bodyPr/>
        <a:lstStyle/>
        <a:p>
          <a:endParaRPr lang="en-US"/>
        </a:p>
      </dgm:t>
    </dgm:pt>
    <dgm:pt modelId="{017B77D8-571C-43B1-BB60-3E58FA62906D}" type="sibTrans" cxnId="{40CB33B3-FEE8-4CDC-BAD7-0F2C51F88E2F}">
      <dgm:prSet/>
      <dgm:spPr/>
      <dgm:t>
        <a:bodyPr/>
        <a:lstStyle/>
        <a:p>
          <a:endParaRPr lang="en-US"/>
        </a:p>
      </dgm:t>
    </dgm:pt>
    <dgm:pt modelId="{72C07F9B-A125-4EF8-A6E3-9880345B3674}">
      <dgm:prSet/>
      <dgm:spPr/>
      <dgm:t>
        <a:bodyPr/>
        <a:lstStyle/>
        <a:p>
          <a:r>
            <a:rPr lang="en-US" i="1" dirty="0"/>
            <a:t>log2 fold difference</a:t>
          </a:r>
          <a:r>
            <a:rPr lang="en-US" dirty="0"/>
            <a:t> = log2(h exp) – log2(k exp)</a:t>
          </a:r>
        </a:p>
      </dgm:t>
    </dgm:pt>
    <dgm:pt modelId="{684E2312-454D-4A59-84A9-BA0D7C41E03E}" type="parTrans" cxnId="{EA8DD18F-742B-46E3-8A58-EEDA6B85EF4E}">
      <dgm:prSet/>
      <dgm:spPr/>
      <dgm:t>
        <a:bodyPr/>
        <a:lstStyle/>
        <a:p>
          <a:endParaRPr lang="en-US"/>
        </a:p>
      </dgm:t>
    </dgm:pt>
    <dgm:pt modelId="{F33E87FF-1F32-4462-B33C-2A31A416B2ED}" type="sibTrans" cxnId="{EA8DD18F-742B-46E3-8A58-EEDA6B85EF4E}">
      <dgm:prSet/>
      <dgm:spPr/>
      <dgm:t>
        <a:bodyPr/>
        <a:lstStyle/>
        <a:p>
          <a:endParaRPr lang="en-US"/>
        </a:p>
      </dgm:t>
    </dgm:pt>
    <dgm:pt modelId="{956AD290-292A-4E85-8102-D908DB985F3F}">
      <dgm:prSet/>
      <dgm:spPr/>
      <dgm:t>
        <a:bodyPr/>
        <a:lstStyle/>
        <a:p>
          <a:r>
            <a:rPr lang="en-US" dirty="0"/>
            <a:t>b. p value =&lt; 5e-05</a:t>
          </a:r>
        </a:p>
      </dgm:t>
    </dgm:pt>
    <dgm:pt modelId="{85661FB1-C2F8-4257-B1E3-3E991D92B527}" type="parTrans" cxnId="{8EE3BFF3-3515-4DD0-879A-E3D341C164DC}">
      <dgm:prSet/>
      <dgm:spPr/>
      <dgm:t>
        <a:bodyPr/>
        <a:lstStyle/>
        <a:p>
          <a:endParaRPr lang="en-US"/>
        </a:p>
      </dgm:t>
    </dgm:pt>
    <dgm:pt modelId="{5F030402-47E0-40BA-AC09-76ACAF2C6FBE}" type="sibTrans" cxnId="{8EE3BFF3-3515-4DD0-879A-E3D341C164DC}">
      <dgm:prSet/>
      <dgm:spPr/>
      <dgm:t>
        <a:bodyPr/>
        <a:lstStyle/>
        <a:p>
          <a:endParaRPr lang="en-US"/>
        </a:p>
      </dgm:t>
    </dgm:pt>
    <dgm:pt modelId="{4F8361D9-9F68-4422-B4ED-F076C181FBFC}">
      <dgm:prSet/>
      <dgm:spPr/>
      <dgm:t>
        <a:bodyPr/>
        <a:lstStyle/>
        <a:p>
          <a:r>
            <a:rPr lang="en-US" dirty="0"/>
            <a:t>4. Use </a:t>
          </a:r>
          <a:r>
            <a:rPr lang="en-US" dirty="0" err="1"/>
            <a:t>cuffdiff</a:t>
          </a:r>
          <a:r>
            <a:rPr lang="en-US" dirty="0"/>
            <a:t> with no stats to get FPKM value </a:t>
          </a:r>
        </a:p>
      </dgm:t>
    </dgm:pt>
    <dgm:pt modelId="{BE96C1E5-F228-47A5-ACC6-7082F0FECFB1}" type="parTrans" cxnId="{30D16629-E1A4-4B38-B558-58B7F47B876B}">
      <dgm:prSet/>
      <dgm:spPr/>
      <dgm:t>
        <a:bodyPr/>
        <a:lstStyle/>
        <a:p>
          <a:endParaRPr lang="en-US"/>
        </a:p>
      </dgm:t>
    </dgm:pt>
    <dgm:pt modelId="{9416F05B-24C5-442E-9880-B8EAF66A9045}" type="sibTrans" cxnId="{30D16629-E1A4-4B38-B558-58B7F47B876B}">
      <dgm:prSet/>
      <dgm:spPr/>
      <dgm:t>
        <a:bodyPr/>
        <a:lstStyle/>
        <a:p>
          <a:endParaRPr lang="en-US"/>
        </a:p>
      </dgm:t>
    </dgm:pt>
    <dgm:pt modelId="{2797F58C-AEC7-45A0-9DE7-B5F10DD25DC9}">
      <dgm:prSet/>
      <dgm:spPr/>
      <dgm:t>
        <a:bodyPr/>
        <a:lstStyle/>
        <a:p>
          <a:r>
            <a:rPr lang="en-US" dirty="0"/>
            <a:t>* get FPKM values from </a:t>
          </a:r>
          <a:r>
            <a:rPr lang="en-US" dirty="0" err="1"/>
            <a:t>genes.fpkm_tracking</a:t>
          </a:r>
          <a:endParaRPr lang="en-US" dirty="0"/>
        </a:p>
      </dgm:t>
    </dgm:pt>
    <dgm:pt modelId="{7D9BD240-698B-49BE-9709-BA514077CDF0}" type="parTrans" cxnId="{81C77DD5-BF16-46C1-BD4D-7C556F3EF29A}">
      <dgm:prSet/>
      <dgm:spPr/>
      <dgm:t>
        <a:bodyPr/>
        <a:lstStyle/>
        <a:p>
          <a:endParaRPr lang="en-US"/>
        </a:p>
      </dgm:t>
    </dgm:pt>
    <dgm:pt modelId="{428C0E2E-3920-487A-BB4A-93370FBE7F78}" type="sibTrans" cxnId="{81C77DD5-BF16-46C1-BD4D-7C556F3EF29A}">
      <dgm:prSet/>
      <dgm:spPr/>
      <dgm:t>
        <a:bodyPr/>
        <a:lstStyle/>
        <a:p>
          <a:endParaRPr lang="en-US"/>
        </a:p>
      </dgm:t>
    </dgm:pt>
    <dgm:pt modelId="{19ED6A00-87F5-470D-9A3A-A2B477C290D0}">
      <dgm:prSet/>
      <dgm:spPr/>
      <dgm:t>
        <a:bodyPr/>
        <a:lstStyle/>
        <a:p>
          <a:r>
            <a:rPr lang="en-US" dirty="0"/>
            <a:t>5. Extract FPKM for filtered genes</a:t>
          </a:r>
        </a:p>
      </dgm:t>
    </dgm:pt>
    <dgm:pt modelId="{66DDB45E-D596-4382-88B0-6F68D41FFAF8}" type="parTrans" cxnId="{600B6164-EAE3-47CD-8B18-AFDDAC68E33C}">
      <dgm:prSet/>
      <dgm:spPr/>
      <dgm:t>
        <a:bodyPr/>
        <a:lstStyle/>
        <a:p>
          <a:endParaRPr lang="en-US"/>
        </a:p>
      </dgm:t>
    </dgm:pt>
    <dgm:pt modelId="{DB7BEE48-90F7-47E0-9F5C-A8DB24CF5676}" type="sibTrans" cxnId="{600B6164-EAE3-47CD-8B18-AFDDAC68E33C}">
      <dgm:prSet/>
      <dgm:spPr/>
      <dgm:t>
        <a:bodyPr/>
        <a:lstStyle/>
        <a:p>
          <a:endParaRPr lang="en-US"/>
        </a:p>
      </dgm:t>
    </dgm:pt>
    <dgm:pt modelId="{697C94A4-17FB-6D48-BFBA-6B5D9830EE72}" type="pres">
      <dgm:prSet presAssocID="{76AE3E52-31A4-487F-94E1-6863E57AB017}" presName="Name0" presStyleCnt="0">
        <dgm:presLayoutVars>
          <dgm:dir/>
          <dgm:resizeHandles val="exact"/>
        </dgm:presLayoutVars>
      </dgm:prSet>
      <dgm:spPr/>
    </dgm:pt>
    <dgm:pt modelId="{589F5924-5204-9E4F-BB5F-E1A755FD80AD}" type="pres">
      <dgm:prSet presAssocID="{15E04206-4EFE-4134-8AA0-B48ED78BD737}" presName="node" presStyleLbl="node1" presStyleIdx="0" presStyleCnt="6">
        <dgm:presLayoutVars>
          <dgm:bulletEnabled val="1"/>
        </dgm:presLayoutVars>
      </dgm:prSet>
      <dgm:spPr/>
    </dgm:pt>
    <dgm:pt modelId="{8B74932C-F937-7449-877F-B7C848488D4B}" type="pres">
      <dgm:prSet presAssocID="{A2013F8B-BBB0-45F9-B741-6975A9BEC9CC}" presName="sibTrans" presStyleLbl="sibTrans1D1" presStyleIdx="0" presStyleCnt="5"/>
      <dgm:spPr/>
    </dgm:pt>
    <dgm:pt modelId="{069DFE24-8C24-7A48-8956-DEBD653F0FCD}" type="pres">
      <dgm:prSet presAssocID="{A2013F8B-BBB0-45F9-B741-6975A9BEC9CC}" presName="connectorText" presStyleLbl="sibTrans1D1" presStyleIdx="0" presStyleCnt="5"/>
      <dgm:spPr/>
    </dgm:pt>
    <dgm:pt modelId="{287C6F06-DE4D-A74B-A4D8-5C4BCEF6A93B}" type="pres">
      <dgm:prSet presAssocID="{14A04B22-CD43-4D0A-BB35-497E300DFFBF}" presName="node" presStyleLbl="node1" presStyleIdx="1" presStyleCnt="6">
        <dgm:presLayoutVars>
          <dgm:bulletEnabled val="1"/>
        </dgm:presLayoutVars>
      </dgm:prSet>
      <dgm:spPr/>
    </dgm:pt>
    <dgm:pt modelId="{CE7DA3BE-2122-2F4F-B46D-51D113F17056}" type="pres">
      <dgm:prSet presAssocID="{C502E112-9598-469B-B00A-7B75A8A5342E}" presName="sibTrans" presStyleLbl="sibTrans1D1" presStyleIdx="1" presStyleCnt="5"/>
      <dgm:spPr/>
    </dgm:pt>
    <dgm:pt modelId="{941BC2D1-97D3-E846-910D-46F712357476}" type="pres">
      <dgm:prSet presAssocID="{C502E112-9598-469B-B00A-7B75A8A5342E}" presName="connectorText" presStyleLbl="sibTrans1D1" presStyleIdx="1" presStyleCnt="5"/>
      <dgm:spPr/>
    </dgm:pt>
    <dgm:pt modelId="{7C18D7E4-9131-5F46-B4DA-06E94B60B2BD}" type="pres">
      <dgm:prSet presAssocID="{91DFA9A4-E289-46E1-B7EC-514931CEA441}" presName="node" presStyleLbl="node1" presStyleIdx="2" presStyleCnt="6" custScaleX="127066" custScaleY="152523">
        <dgm:presLayoutVars>
          <dgm:bulletEnabled val="1"/>
        </dgm:presLayoutVars>
      </dgm:prSet>
      <dgm:spPr/>
    </dgm:pt>
    <dgm:pt modelId="{9CA0B389-01E7-1D4E-BBA6-B9AD8DA84C75}" type="pres">
      <dgm:prSet presAssocID="{973554AE-F9E0-41E1-87C5-B2D78EBDCC55}" presName="sibTrans" presStyleLbl="sibTrans1D1" presStyleIdx="2" presStyleCnt="5"/>
      <dgm:spPr/>
    </dgm:pt>
    <dgm:pt modelId="{3A87E1BA-23E9-B641-8889-04B4AAF90C2D}" type="pres">
      <dgm:prSet presAssocID="{973554AE-F9E0-41E1-87C5-B2D78EBDCC55}" presName="connectorText" presStyleLbl="sibTrans1D1" presStyleIdx="2" presStyleCnt="5"/>
      <dgm:spPr/>
    </dgm:pt>
    <dgm:pt modelId="{2A9B575F-045F-7845-8FB5-7E2B731DBF88}" type="pres">
      <dgm:prSet presAssocID="{4F8361D9-9F68-4422-B4ED-F076C181FBFC}" presName="node" presStyleLbl="node1" presStyleIdx="3" presStyleCnt="6">
        <dgm:presLayoutVars>
          <dgm:bulletEnabled val="1"/>
        </dgm:presLayoutVars>
      </dgm:prSet>
      <dgm:spPr/>
    </dgm:pt>
    <dgm:pt modelId="{392E6163-52F7-0F46-AE53-6CAF07841D95}" type="pres">
      <dgm:prSet presAssocID="{9416F05B-24C5-442E-9880-B8EAF66A9045}" presName="sibTrans" presStyleLbl="sibTrans1D1" presStyleIdx="3" presStyleCnt="5"/>
      <dgm:spPr/>
    </dgm:pt>
    <dgm:pt modelId="{E7BA9F24-CDBE-0A45-95AA-1B7DBB54F218}" type="pres">
      <dgm:prSet presAssocID="{9416F05B-24C5-442E-9880-B8EAF66A9045}" presName="connectorText" presStyleLbl="sibTrans1D1" presStyleIdx="3" presStyleCnt="5"/>
      <dgm:spPr/>
    </dgm:pt>
    <dgm:pt modelId="{F0CAF845-1315-394E-9F30-96C62FC540C8}" type="pres">
      <dgm:prSet presAssocID="{2797F58C-AEC7-45A0-9DE7-B5F10DD25DC9}" presName="node" presStyleLbl="node1" presStyleIdx="4" presStyleCnt="6">
        <dgm:presLayoutVars>
          <dgm:bulletEnabled val="1"/>
        </dgm:presLayoutVars>
      </dgm:prSet>
      <dgm:spPr/>
    </dgm:pt>
    <dgm:pt modelId="{E18E0F05-0818-4041-B11D-38BCEBB45203}" type="pres">
      <dgm:prSet presAssocID="{428C0E2E-3920-487A-BB4A-93370FBE7F78}" presName="sibTrans" presStyleLbl="sibTrans1D1" presStyleIdx="4" presStyleCnt="5"/>
      <dgm:spPr/>
    </dgm:pt>
    <dgm:pt modelId="{03995DB2-0C83-2941-8D69-290A946FBDDD}" type="pres">
      <dgm:prSet presAssocID="{428C0E2E-3920-487A-BB4A-93370FBE7F78}" presName="connectorText" presStyleLbl="sibTrans1D1" presStyleIdx="4" presStyleCnt="5"/>
      <dgm:spPr/>
    </dgm:pt>
    <dgm:pt modelId="{434233E5-E681-D645-BFB0-514CFEF7CBDE}" type="pres">
      <dgm:prSet presAssocID="{19ED6A00-87F5-470D-9A3A-A2B477C290D0}" presName="node" presStyleLbl="node1" presStyleIdx="5" presStyleCnt="6">
        <dgm:presLayoutVars>
          <dgm:bulletEnabled val="1"/>
        </dgm:presLayoutVars>
      </dgm:prSet>
      <dgm:spPr/>
    </dgm:pt>
  </dgm:ptLst>
  <dgm:cxnLst>
    <dgm:cxn modelId="{9A6F4F03-03A2-C24F-A535-F55FCEE931D3}" type="presOf" srcId="{C502E112-9598-469B-B00A-7B75A8A5342E}" destId="{941BC2D1-97D3-E846-910D-46F712357476}" srcOrd="1" destOrd="0" presId="urn:microsoft.com/office/officeart/2016/7/layout/RepeatingBendingProcessNew"/>
    <dgm:cxn modelId="{407CDD15-B517-F14D-A068-B5B24107863B}" type="presOf" srcId="{428C0E2E-3920-487A-BB4A-93370FBE7F78}" destId="{03995DB2-0C83-2941-8D69-290A946FBDDD}" srcOrd="1" destOrd="0" presId="urn:microsoft.com/office/officeart/2016/7/layout/RepeatingBendingProcessNew"/>
    <dgm:cxn modelId="{C071CA23-2916-EB48-A126-F914014DE6ED}" type="presOf" srcId="{4F8361D9-9F68-4422-B4ED-F076C181FBFC}" destId="{2A9B575F-045F-7845-8FB5-7E2B731DBF88}" srcOrd="0" destOrd="0" presId="urn:microsoft.com/office/officeart/2016/7/layout/RepeatingBendingProcessNew"/>
    <dgm:cxn modelId="{30D16629-E1A4-4B38-B558-58B7F47B876B}" srcId="{76AE3E52-31A4-487F-94E1-6863E57AB017}" destId="{4F8361D9-9F68-4422-B4ED-F076C181FBFC}" srcOrd="3" destOrd="0" parTransId="{BE96C1E5-F228-47A5-ACC6-7082F0FECFB1}" sibTransId="{9416F05B-24C5-442E-9880-B8EAF66A9045}"/>
    <dgm:cxn modelId="{2FF72933-00AB-EF45-9EEF-C40271523399}" type="presOf" srcId="{A2013F8B-BBB0-45F9-B741-6975A9BEC9CC}" destId="{069DFE24-8C24-7A48-8956-DEBD653F0FCD}" srcOrd="1" destOrd="0" presId="urn:microsoft.com/office/officeart/2016/7/layout/RepeatingBendingProcessNew"/>
    <dgm:cxn modelId="{B5C75B38-D69A-7040-BBF0-ED20E298AC0C}" type="presOf" srcId="{C502E112-9598-469B-B00A-7B75A8A5342E}" destId="{CE7DA3BE-2122-2F4F-B46D-51D113F17056}" srcOrd="0" destOrd="0" presId="urn:microsoft.com/office/officeart/2016/7/layout/RepeatingBendingProcessNew"/>
    <dgm:cxn modelId="{82F5C04B-93D2-CB4A-B46C-00700140C99A}" type="presOf" srcId="{76AE3E52-31A4-487F-94E1-6863E57AB017}" destId="{697C94A4-17FB-6D48-BFBA-6B5D9830EE72}" srcOrd="0" destOrd="0" presId="urn:microsoft.com/office/officeart/2016/7/layout/RepeatingBendingProcessNew"/>
    <dgm:cxn modelId="{BBBB054C-9B1A-9747-8742-93D152F7F56D}" type="presOf" srcId="{9416F05B-24C5-442E-9880-B8EAF66A9045}" destId="{392E6163-52F7-0F46-AE53-6CAF07841D95}" srcOrd="0" destOrd="0" presId="urn:microsoft.com/office/officeart/2016/7/layout/RepeatingBendingProcessNew"/>
    <dgm:cxn modelId="{9E79984C-E125-4D7E-9173-CBC8AA35DC1C}" srcId="{76AE3E52-31A4-487F-94E1-6863E57AB017}" destId="{15E04206-4EFE-4134-8AA0-B48ED78BD737}" srcOrd="0" destOrd="0" parTransId="{3AEDD5E9-C50F-4A0F-84F6-F48034E24CFE}" sibTransId="{A2013F8B-BBB0-45F9-B741-6975A9BEC9CC}"/>
    <dgm:cxn modelId="{600B6164-EAE3-47CD-8B18-AFDDAC68E33C}" srcId="{76AE3E52-31A4-487F-94E1-6863E57AB017}" destId="{19ED6A00-87F5-470D-9A3A-A2B477C290D0}" srcOrd="5" destOrd="0" parTransId="{66DDB45E-D596-4382-88B0-6F68D41FFAF8}" sibTransId="{DB7BEE48-90F7-47E0-9F5C-A8DB24CF5676}"/>
    <dgm:cxn modelId="{1F77A16E-27CC-2240-8D9A-6EE58862DB57}" type="presOf" srcId="{973554AE-F9E0-41E1-87C5-B2D78EBDCC55}" destId="{9CA0B389-01E7-1D4E-BBA6-B9AD8DA84C75}" srcOrd="0" destOrd="0" presId="urn:microsoft.com/office/officeart/2016/7/layout/RepeatingBendingProcessNew"/>
    <dgm:cxn modelId="{0B3D8D72-5252-2948-98A8-CA5D595FF5FA}" type="presOf" srcId="{19ED6A00-87F5-470D-9A3A-A2B477C290D0}" destId="{434233E5-E681-D645-BFB0-514CFEF7CBDE}" srcOrd="0" destOrd="0" presId="urn:microsoft.com/office/officeart/2016/7/layout/RepeatingBendingProcessNew"/>
    <dgm:cxn modelId="{BFB9B281-E562-E94B-BBCF-8B579C5D5483}" type="presOf" srcId="{973554AE-F9E0-41E1-87C5-B2D78EBDCC55}" destId="{3A87E1BA-23E9-B641-8889-04B4AAF90C2D}" srcOrd="1" destOrd="0" presId="urn:microsoft.com/office/officeart/2016/7/layout/RepeatingBendingProcessNew"/>
    <dgm:cxn modelId="{8228198D-09E4-0741-967E-E77455F96C0E}" type="presOf" srcId="{72C07F9B-A125-4EF8-A6E3-9880345B3674}" destId="{7C18D7E4-9131-5F46-B4DA-06E94B60B2BD}" srcOrd="0" destOrd="2" presId="urn:microsoft.com/office/officeart/2016/7/layout/RepeatingBendingProcessNew"/>
    <dgm:cxn modelId="{EA8DD18F-742B-46E3-8A58-EEDA6B85EF4E}" srcId="{D024A3D2-E84B-4B5E-849C-8BFF21BFDD27}" destId="{72C07F9B-A125-4EF8-A6E3-9880345B3674}" srcOrd="0" destOrd="0" parTransId="{684E2312-454D-4A59-84A9-BA0D7C41E03E}" sibTransId="{F33E87FF-1F32-4462-B33C-2A31A416B2ED}"/>
    <dgm:cxn modelId="{53E7A7A1-863A-4F6E-9C88-112603DA030A}" srcId="{76AE3E52-31A4-487F-94E1-6863E57AB017}" destId="{14A04B22-CD43-4D0A-BB35-497E300DFFBF}" srcOrd="1" destOrd="0" parTransId="{93E8066D-09F9-462C-B45D-2A46D4250A72}" sibTransId="{C502E112-9598-469B-B00A-7B75A8A5342E}"/>
    <dgm:cxn modelId="{22BF16A6-39D9-794B-86A6-85F472A7B343}" type="presOf" srcId="{956AD290-292A-4E85-8102-D908DB985F3F}" destId="{7C18D7E4-9131-5F46-B4DA-06E94B60B2BD}" srcOrd="0" destOrd="3" presId="urn:microsoft.com/office/officeart/2016/7/layout/RepeatingBendingProcessNew"/>
    <dgm:cxn modelId="{40CB33B3-FEE8-4CDC-BAD7-0F2C51F88E2F}" srcId="{91DFA9A4-E289-46E1-B7EC-514931CEA441}" destId="{D024A3D2-E84B-4B5E-849C-8BFF21BFDD27}" srcOrd="0" destOrd="0" parTransId="{6E0D381C-4E2E-4D2A-AD56-E9B49F740037}" sibTransId="{017B77D8-571C-43B1-BB60-3E58FA62906D}"/>
    <dgm:cxn modelId="{A93B7CBF-F723-FC4F-9A36-51B5CBDDB02E}" type="presOf" srcId="{2797F58C-AEC7-45A0-9DE7-B5F10DD25DC9}" destId="{F0CAF845-1315-394E-9F30-96C62FC540C8}" srcOrd="0" destOrd="0" presId="urn:microsoft.com/office/officeart/2016/7/layout/RepeatingBendingProcessNew"/>
    <dgm:cxn modelId="{621224D1-920C-415F-8A5D-F56CB3F498C0}" srcId="{76AE3E52-31A4-487F-94E1-6863E57AB017}" destId="{91DFA9A4-E289-46E1-B7EC-514931CEA441}" srcOrd="2" destOrd="0" parTransId="{A9D920AE-17A5-4353-8B10-4CED8AC685A7}" sibTransId="{973554AE-F9E0-41E1-87C5-B2D78EBDCC55}"/>
    <dgm:cxn modelId="{047A46D2-1008-0743-BEB8-4002C1DCFCAE}" type="presOf" srcId="{91DFA9A4-E289-46E1-B7EC-514931CEA441}" destId="{7C18D7E4-9131-5F46-B4DA-06E94B60B2BD}" srcOrd="0" destOrd="0" presId="urn:microsoft.com/office/officeart/2016/7/layout/RepeatingBendingProcessNew"/>
    <dgm:cxn modelId="{81C77DD5-BF16-46C1-BD4D-7C556F3EF29A}" srcId="{76AE3E52-31A4-487F-94E1-6863E57AB017}" destId="{2797F58C-AEC7-45A0-9DE7-B5F10DD25DC9}" srcOrd="4" destOrd="0" parTransId="{7D9BD240-698B-49BE-9709-BA514077CDF0}" sibTransId="{428C0E2E-3920-487A-BB4A-93370FBE7F78}"/>
    <dgm:cxn modelId="{B04982DD-085C-394F-83F0-6B487245B1F9}" type="presOf" srcId="{9416F05B-24C5-442E-9880-B8EAF66A9045}" destId="{E7BA9F24-CDBE-0A45-95AA-1B7DBB54F218}" srcOrd="1" destOrd="0" presId="urn:microsoft.com/office/officeart/2016/7/layout/RepeatingBendingProcessNew"/>
    <dgm:cxn modelId="{4A8EE1DE-87E5-2B45-895D-1EE761787092}" type="presOf" srcId="{14A04B22-CD43-4D0A-BB35-497E300DFFBF}" destId="{287C6F06-DE4D-A74B-A4D8-5C4BCEF6A93B}" srcOrd="0" destOrd="0" presId="urn:microsoft.com/office/officeart/2016/7/layout/RepeatingBendingProcessNew"/>
    <dgm:cxn modelId="{DBD278E2-365A-D14F-8DF9-64F7457CDE8A}" type="presOf" srcId="{A2013F8B-BBB0-45F9-B741-6975A9BEC9CC}" destId="{8B74932C-F937-7449-877F-B7C848488D4B}" srcOrd="0" destOrd="0" presId="urn:microsoft.com/office/officeart/2016/7/layout/RepeatingBendingProcessNew"/>
    <dgm:cxn modelId="{BB5608E6-C4A8-7D4C-B89E-E767AD76FC10}" type="presOf" srcId="{15E04206-4EFE-4134-8AA0-B48ED78BD737}" destId="{589F5924-5204-9E4F-BB5F-E1A755FD80AD}" srcOrd="0" destOrd="0" presId="urn:microsoft.com/office/officeart/2016/7/layout/RepeatingBendingProcessNew"/>
    <dgm:cxn modelId="{4BBB7EE6-1C93-564B-8910-9F9F4C768605}" type="presOf" srcId="{D024A3D2-E84B-4B5E-849C-8BFF21BFDD27}" destId="{7C18D7E4-9131-5F46-B4DA-06E94B60B2BD}" srcOrd="0" destOrd="1" presId="urn:microsoft.com/office/officeart/2016/7/layout/RepeatingBendingProcessNew"/>
    <dgm:cxn modelId="{19ADEEEA-DBF6-CE4D-8CC0-960B8A88AC59}" type="presOf" srcId="{428C0E2E-3920-487A-BB4A-93370FBE7F78}" destId="{E18E0F05-0818-4041-B11D-38BCEBB45203}" srcOrd="0" destOrd="0" presId="urn:microsoft.com/office/officeart/2016/7/layout/RepeatingBendingProcessNew"/>
    <dgm:cxn modelId="{8EE3BFF3-3515-4DD0-879A-E3D341C164DC}" srcId="{91DFA9A4-E289-46E1-B7EC-514931CEA441}" destId="{956AD290-292A-4E85-8102-D908DB985F3F}" srcOrd="1" destOrd="0" parTransId="{85661FB1-C2F8-4257-B1E3-3E991D92B527}" sibTransId="{5F030402-47E0-40BA-AC09-76ACAF2C6FBE}"/>
    <dgm:cxn modelId="{9C2129EA-97A5-554F-9EA6-DDC7E36B7F8D}" type="presParOf" srcId="{697C94A4-17FB-6D48-BFBA-6B5D9830EE72}" destId="{589F5924-5204-9E4F-BB5F-E1A755FD80AD}" srcOrd="0" destOrd="0" presId="urn:microsoft.com/office/officeart/2016/7/layout/RepeatingBendingProcessNew"/>
    <dgm:cxn modelId="{F49B380B-3680-0444-A764-31FFDC33A0D4}" type="presParOf" srcId="{697C94A4-17FB-6D48-BFBA-6B5D9830EE72}" destId="{8B74932C-F937-7449-877F-B7C848488D4B}" srcOrd="1" destOrd="0" presId="urn:microsoft.com/office/officeart/2016/7/layout/RepeatingBendingProcessNew"/>
    <dgm:cxn modelId="{2CE4637B-5DD6-184F-852F-D67BA9B43C6B}" type="presParOf" srcId="{8B74932C-F937-7449-877F-B7C848488D4B}" destId="{069DFE24-8C24-7A48-8956-DEBD653F0FCD}" srcOrd="0" destOrd="0" presId="urn:microsoft.com/office/officeart/2016/7/layout/RepeatingBendingProcessNew"/>
    <dgm:cxn modelId="{4C0B2B19-A568-4A42-9FA8-13A74951E6BC}" type="presParOf" srcId="{697C94A4-17FB-6D48-BFBA-6B5D9830EE72}" destId="{287C6F06-DE4D-A74B-A4D8-5C4BCEF6A93B}" srcOrd="2" destOrd="0" presId="urn:microsoft.com/office/officeart/2016/7/layout/RepeatingBendingProcessNew"/>
    <dgm:cxn modelId="{030071B8-1B72-8E4A-8042-5F7335416131}" type="presParOf" srcId="{697C94A4-17FB-6D48-BFBA-6B5D9830EE72}" destId="{CE7DA3BE-2122-2F4F-B46D-51D113F17056}" srcOrd="3" destOrd="0" presId="urn:microsoft.com/office/officeart/2016/7/layout/RepeatingBendingProcessNew"/>
    <dgm:cxn modelId="{716E68F0-D619-2C45-A0CE-6232D6D7482D}" type="presParOf" srcId="{CE7DA3BE-2122-2F4F-B46D-51D113F17056}" destId="{941BC2D1-97D3-E846-910D-46F712357476}" srcOrd="0" destOrd="0" presId="urn:microsoft.com/office/officeart/2016/7/layout/RepeatingBendingProcessNew"/>
    <dgm:cxn modelId="{7968C998-9A7F-184E-8EDE-D1780A9ACBA1}" type="presParOf" srcId="{697C94A4-17FB-6D48-BFBA-6B5D9830EE72}" destId="{7C18D7E4-9131-5F46-B4DA-06E94B60B2BD}" srcOrd="4" destOrd="0" presId="urn:microsoft.com/office/officeart/2016/7/layout/RepeatingBendingProcessNew"/>
    <dgm:cxn modelId="{E36326B6-940F-194D-A648-4DC237F70B4C}" type="presParOf" srcId="{697C94A4-17FB-6D48-BFBA-6B5D9830EE72}" destId="{9CA0B389-01E7-1D4E-BBA6-B9AD8DA84C75}" srcOrd="5" destOrd="0" presId="urn:microsoft.com/office/officeart/2016/7/layout/RepeatingBendingProcessNew"/>
    <dgm:cxn modelId="{FA289D4E-3232-5942-B73B-895C0F039D24}" type="presParOf" srcId="{9CA0B389-01E7-1D4E-BBA6-B9AD8DA84C75}" destId="{3A87E1BA-23E9-B641-8889-04B4AAF90C2D}" srcOrd="0" destOrd="0" presId="urn:microsoft.com/office/officeart/2016/7/layout/RepeatingBendingProcessNew"/>
    <dgm:cxn modelId="{F0F8D009-184F-9845-973D-AF7E6B541679}" type="presParOf" srcId="{697C94A4-17FB-6D48-BFBA-6B5D9830EE72}" destId="{2A9B575F-045F-7845-8FB5-7E2B731DBF88}" srcOrd="6" destOrd="0" presId="urn:microsoft.com/office/officeart/2016/7/layout/RepeatingBendingProcessNew"/>
    <dgm:cxn modelId="{79AE60F1-50D4-EB4C-82E9-24A0A83F03E0}" type="presParOf" srcId="{697C94A4-17FB-6D48-BFBA-6B5D9830EE72}" destId="{392E6163-52F7-0F46-AE53-6CAF07841D95}" srcOrd="7" destOrd="0" presId="urn:microsoft.com/office/officeart/2016/7/layout/RepeatingBendingProcessNew"/>
    <dgm:cxn modelId="{484CB866-2A86-F44A-BB96-3E92B3639AAA}" type="presParOf" srcId="{392E6163-52F7-0F46-AE53-6CAF07841D95}" destId="{E7BA9F24-CDBE-0A45-95AA-1B7DBB54F218}" srcOrd="0" destOrd="0" presId="urn:microsoft.com/office/officeart/2016/7/layout/RepeatingBendingProcessNew"/>
    <dgm:cxn modelId="{DE71A852-1323-AD4C-B45B-7B34A8DA2440}" type="presParOf" srcId="{697C94A4-17FB-6D48-BFBA-6B5D9830EE72}" destId="{F0CAF845-1315-394E-9F30-96C62FC540C8}" srcOrd="8" destOrd="0" presId="urn:microsoft.com/office/officeart/2016/7/layout/RepeatingBendingProcessNew"/>
    <dgm:cxn modelId="{72565E00-1349-B049-A4F9-6A027E0D6643}" type="presParOf" srcId="{697C94A4-17FB-6D48-BFBA-6B5D9830EE72}" destId="{E18E0F05-0818-4041-B11D-38BCEBB45203}" srcOrd="9" destOrd="0" presId="urn:microsoft.com/office/officeart/2016/7/layout/RepeatingBendingProcessNew"/>
    <dgm:cxn modelId="{19744A31-9DDC-A24A-9CF9-0CFAC89D8F03}" type="presParOf" srcId="{E18E0F05-0818-4041-B11D-38BCEBB45203}" destId="{03995DB2-0C83-2941-8D69-290A946FBDDD}" srcOrd="0" destOrd="0" presId="urn:microsoft.com/office/officeart/2016/7/layout/RepeatingBendingProcessNew"/>
    <dgm:cxn modelId="{677FA769-3AAB-8C4D-BD2B-BADC66E176CF}" type="presParOf" srcId="{697C94A4-17FB-6D48-BFBA-6B5D9830EE72}" destId="{434233E5-E681-D645-BFB0-514CFEF7CBD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3C15D-B3BD-4E73-AE3E-013D48A005B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26B89-FDFB-4DD3-BA92-6F237314594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C9B1E-369E-4649-918C-3A5E811FF66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Download reference file of whole genome (FASTQ) and transcriptome (GTF) from </a:t>
          </a:r>
          <a:r>
            <a:rPr lang="en-US" sz="2000" kern="1200" dirty="0" err="1"/>
            <a:t>ensembl.org</a:t>
          </a:r>
          <a:endParaRPr lang="en-US" sz="2000" kern="1200" dirty="0"/>
        </a:p>
      </dsp:txBody>
      <dsp:txXfrm>
        <a:off x="1057183" y="1805"/>
        <a:ext cx="9458416" cy="915310"/>
      </dsp:txXfrm>
    </dsp:sp>
    <dsp:sp modelId="{ED31502E-BD7C-47C1-B5E9-5C18B92D341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749E7-230B-46B9-B4F6-2F653D8D716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5FC5-6D9B-4DF1-8E98-F62009D69B4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Download sample files from SRA and convert to FASTQ using fasterq-dump</a:t>
          </a:r>
        </a:p>
      </dsp:txBody>
      <dsp:txXfrm>
        <a:off x="1057183" y="1145944"/>
        <a:ext cx="9458416" cy="915310"/>
      </dsp:txXfrm>
    </dsp:sp>
    <dsp:sp modelId="{41C04F84-49C1-47CF-91C4-7CFCBA5042F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46E37-5CD9-41C9-9596-0EE7BD2762E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0B154-19A6-4A1B-BE1F-FA7347C25C2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Use bowtie2-build to index the whole genome FASTA file</a:t>
          </a:r>
        </a:p>
      </dsp:txBody>
      <dsp:txXfrm>
        <a:off x="1057183" y="2290082"/>
        <a:ext cx="9458416" cy="915310"/>
      </dsp:txXfrm>
    </dsp:sp>
    <dsp:sp modelId="{BC4C2E57-A883-492F-9F8F-E13B4DC2858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3E344-6810-4DAF-85ED-356CAF188C7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8BC5F-7CA1-4B70-B684-D92F35E4310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Use tophat2 to map samples against reference transcriptome file to create BAM file and get alignment info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932C-F937-7449-877F-B7C848488D4B}">
      <dsp:nvSpPr>
        <dsp:cNvPr id="0" name=""/>
        <dsp:cNvSpPr/>
      </dsp:nvSpPr>
      <dsp:spPr>
        <a:xfrm>
          <a:off x="2559469" y="700542"/>
          <a:ext cx="541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15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5924" y="743401"/>
        <a:ext cx="28605" cy="5721"/>
      </dsp:txXfrm>
    </dsp:sp>
    <dsp:sp modelId="{589F5924-5204-9E4F-BB5F-E1A755FD80AD}">
      <dsp:nvSpPr>
        <dsp:cNvPr id="0" name=""/>
        <dsp:cNvSpPr/>
      </dsp:nvSpPr>
      <dsp:spPr>
        <a:xfrm>
          <a:off x="73803" y="22"/>
          <a:ext cx="2487466" cy="1492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Create symbolic link for bam file</a:t>
          </a:r>
        </a:p>
      </dsp:txBody>
      <dsp:txXfrm>
        <a:off x="73803" y="22"/>
        <a:ext cx="2487466" cy="1492479"/>
      </dsp:txXfrm>
    </dsp:sp>
    <dsp:sp modelId="{CE7DA3BE-2122-2F4F-B46D-51D113F17056}">
      <dsp:nvSpPr>
        <dsp:cNvPr id="0" name=""/>
        <dsp:cNvSpPr/>
      </dsp:nvSpPr>
      <dsp:spPr>
        <a:xfrm>
          <a:off x="1654164" y="1490701"/>
          <a:ext cx="2722954" cy="541517"/>
        </a:xfrm>
        <a:custGeom>
          <a:avLst/>
          <a:gdLst/>
          <a:ahLst/>
          <a:cxnLst/>
          <a:rect l="0" t="0" r="0" b="0"/>
          <a:pathLst>
            <a:path>
              <a:moveTo>
                <a:pt x="2722954" y="0"/>
              </a:moveTo>
              <a:lnTo>
                <a:pt x="2722954" y="287858"/>
              </a:lnTo>
              <a:lnTo>
                <a:pt x="0" y="287858"/>
              </a:lnTo>
              <a:lnTo>
                <a:pt x="0" y="541517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6081" y="1758599"/>
        <a:ext cx="139120" cy="5721"/>
      </dsp:txXfrm>
    </dsp:sp>
    <dsp:sp modelId="{287C6F06-DE4D-A74B-A4D8-5C4BCEF6A93B}">
      <dsp:nvSpPr>
        <dsp:cNvPr id="0" name=""/>
        <dsp:cNvSpPr/>
      </dsp:nvSpPr>
      <dsp:spPr>
        <a:xfrm>
          <a:off x="3133386" y="22"/>
          <a:ext cx="2487466" cy="1492479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Use </a:t>
          </a:r>
          <a:r>
            <a:rPr lang="en-US" sz="1800" kern="1200" dirty="0" err="1"/>
            <a:t>cuffdiff</a:t>
          </a:r>
          <a:r>
            <a:rPr lang="en-US" sz="1800" kern="1200" dirty="0"/>
            <a:t> with stats to get gene expression data</a:t>
          </a:r>
        </a:p>
      </dsp:txBody>
      <dsp:txXfrm>
        <a:off x="3133386" y="22"/>
        <a:ext cx="2487466" cy="1492479"/>
      </dsp:txXfrm>
    </dsp:sp>
    <dsp:sp modelId="{9CA0B389-01E7-1D4E-BBA6-B9AD8DA84C75}">
      <dsp:nvSpPr>
        <dsp:cNvPr id="0" name=""/>
        <dsp:cNvSpPr/>
      </dsp:nvSpPr>
      <dsp:spPr>
        <a:xfrm>
          <a:off x="3232726" y="3157086"/>
          <a:ext cx="541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1517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182" y="3199945"/>
        <a:ext cx="28605" cy="5721"/>
      </dsp:txXfrm>
    </dsp:sp>
    <dsp:sp modelId="{7C18D7E4-9131-5F46-B4DA-06E94B60B2BD}">
      <dsp:nvSpPr>
        <dsp:cNvPr id="0" name=""/>
        <dsp:cNvSpPr/>
      </dsp:nvSpPr>
      <dsp:spPr>
        <a:xfrm>
          <a:off x="73803" y="2064619"/>
          <a:ext cx="3160723" cy="227637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 Get </a:t>
          </a:r>
          <a:r>
            <a:rPr lang="en-US" sz="1800" kern="1200" dirty="0" err="1"/>
            <a:t>gene_exp.diff</a:t>
          </a:r>
          <a:r>
            <a:rPr lang="en-US" sz="1800" kern="1200" dirty="0"/>
            <a:t> to filter for gene of interest: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a. &gt; +2 </a:t>
          </a:r>
          <a:r>
            <a:rPr lang="en-US" sz="1400" i="1" kern="1200" dirty="0"/>
            <a:t>log2 fold difference </a:t>
          </a:r>
          <a:r>
            <a:rPr lang="en-US" sz="1400" kern="1200" dirty="0"/>
            <a:t>&amp; &lt; -2 </a:t>
          </a:r>
          <a:r>
            <a:rPr lang="en-US" sz="1400" i="1" kern="1200" dirty="0"/>
            <a:t>log2 fold difference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log2 fold difference</a:t>
          </a:r>
          <a:r>
            <a:rPr lang="en-US" sz="1400" kern="1200" dirty="0"/>
            <a:t> = log2(h exp) – log2(k exp)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b. p value =&lt; 5e-05</a:t>
          </a:r>
        </a:p>
      </dsp:txBody>
      <dsp:txXfrm>
        <a:off x="73803" y="2064619"/>
        <a:ext cx="3160723" cy="2276374"/>
      </dsp:txXfrm>
    </dsp:sp>
    <dsp:sp modelId="{392E6163-52F7-0F46-AE53-6CAF07841D95}">
      <dsp:nvSpPr>
        <dsp:cNvPr id="0" name=""/>
        <dsp:cNvSpPr/>
      </dsp:nvSpPr>
      <dsp:spPr>
        <a:xfrm>
          <a:off x="1317536" y="3947246"/>
          <a:ext cx="3732840" cy="933464"/>
        </a:xfrm>
        <a:custGeom>
          <a:avLst/>
          <a:gdLst/>
          <a:ahLst/>
          <a:cxnLst/>
          <a:rect l="0" t="0" r="0" b="0"/>
          <a:pathLst>
            <a:path>
              <a:moveTo>
                <a:pt x="3732840" y="0"/>
              </a:moveTo>
              <a:lnTo>
                <a:pt x="3732840" y="483832"/>
              </a:lnTo>
              <a:lnTo>
                <a:pt x="0" y="483832"/>
              </a:lnTo>
              <a:lnTo>
                <a:pt x="0" y="933464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7573" y="4411118"/>
        <a:ext cx="192766" cy="5721"/>
      </dsp:txXfrm>
    </dsp:sp>
    <dsp:sp modelId="{2A9B575F-045F-7845-8FB5-7E2B731DBF88}">
      <dsp:nvSpPr>
        <dsp:cNvPr id="0" name=""/>
        <dsp:cNvSpPr/>
      </dsp:nvSpPr>
      <dsp:spPr>
        <a:xfrm>
          <a:off x="3806643" y="2456566"/>
          <a:ext cx="2487466" cy="1492479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Use </a:t>
          </a:r>
          <a:r>
            <a:rPr lang="en-US" sz="1800" kern="1200" dirty="0" err="1"/>
            <a:t>cuffdiff</a:t>
          </a:r>
          <a:r>
            <a:rPr lang="en-US" sz="1800" kern="1200" dirty="0"/>
            <a:t> with no stats to get FPKM value </a:t>
          </a:r>
        </a:p>
      </dsp:txBody>
      <dsp:txXfrm>
        <a:off x="3806643" y="2456566"/>
        <a:ext cx="2487466" cy="1492479"/>
      </dsp:txXfrm>
    </dsp:sp>
    <dsp:sp modelId="{E18E0F05-0818-4041-B11D-38BCEBB45203}">
      <dsp:nvSpPr>
        <dsp:cNvPr id="0" name=""/>
        <dsp:cNvSpPr/>
      </dsp:nvSpPr>
      <dsp:spPr>
        <a:xfrm>
          <a:off x="2559469" y="5613630"/>
          <a:ext cx="541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1517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5924" y="5656490"/>
        <a:ext cx="28605" cy="5721"/>
      </dsp:txXfrm>
    </dsp:sp>
    <dsp:sp modelId="{F0CAF845-1315-394E-9F30-96C62FC540C8}">
      <dsp:nvSpPr>
        <dsp:cNvPr id="0" name=""/>
        <dsp:cNvSpPr/>
      </dsp:nvSpPr>
      <dsp:spPr>
        <a:xfrm>
          <a:off x="73803" y="4913111"/>
          <a:ext cx="2487466" cy="1492479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 get FPKM values from </a:t>
          </a:r>
          <a:r>
            <a:rPr lang="en-US" sz="1800" kern="1200" dirty="0" err="1"/>
            <a:t>genes.fpkm_tracking</a:t>
          </a:r>
          <a:endParaRPr lang="en-US" sz="1800" kern="1200" dirty="0"/>
        </a:p>
      </dsp:txBody>
      <dsp:txXfrm>
        <a:off x="73803" y="4913111"/>
        <a:ext cx="2487466" cy="1492479"/>
      </dsp:txXfrm>
    </dsp:sp>
    <dsp:sp modelId="{434233E5-E681-D645-BFB0-514CFEF7CBDE}">
      <dsp:nvSpPr>
        <dsp:cNvPr id="0" name=""/>
        <dsp:cNvSpPr/>
      </dsp:nvSpPr>
      <dsp:spPr>
        <a:xfrm>
          <a:off x="3133386" y="4913111"/>
          <a:ext cx="2487466" cy="149247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888" tIns="127943" rIns="121888" bIns="1279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Extract FPKM for filtered genes</a:t>
          </a:r>
        </a:p>
      </dsp:txBody>
      <dsp:txXfrm>
        <a:off x="3133386" y="4913111"/>
        <a:ext cx="2487466" cy="1492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F5C76-A9B5-4F79-BF9A-B3D68066B9B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2D2AF-4BEA-4612-8F48-A01752E37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6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[5] https://</a:t>
            </a:r>
            <a:r>
              <a:rPr lang="en-US" dirty="0" err="1"/>
              <a:t>thenakedchemist.com</a:t>
            </a:r>
            <a:r>
              <a:rPr lang="en-US" dirty="0"/>
              <a:t>/scars-on-face-treatment/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3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plots show unsurprising result. Without filtering it should be random</a:t>
            </a:r>
          </a:p>
          <a:p>
            <a:r>
              <a:rPr lang="en-US" dirty="0"/>
              <a:t>Mention log2fold and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7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Euclidean distance with complete method</a:t>
            </a:r>
          </a:p>
          <a:p>
            <a:r>
              <a:rPr lang="en-US" dirty="0"/>
              <a:t>Similar dendrogram but not the same</a:t>
            </a:r>
          </a:p>
          <a:p>
            <a:r>
              <a:rPr lang="en-US" dirty="0"/>
              <a:t>n1 as outlier</a:t>
            </a:r>
          </a:p>
          <a:p>
            <a:r>
              <a:rPr lang="en-US" dirty="0"/>
              <a:t>Unexpected: expected keloid and hypertrophic to be grouped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9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7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Uploading upregulated gene in hypertrophic</a:t>
            </a:r>
          </a:p>
          <a:p>
            <a:r>
              <a:rPr lang="en-US" dirty="0"/>
              <a:t>Do the same for downregulated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1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 the result in diseases or functions annotation to connect the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literature found to specifically address the direct connection between col12a1 gene and the 2 conditions</a:t>
            </a:r>
          </a:p>
          <a:p>
            <a:r>
              <a:rPr lang="en-US" dirty="0"/>
              <a:t>Less expressed in k and n. even less in keloid</a:t>
            </a:r>
          </a:p>
          <a:p>
            <a:r>
              <a:rPr lang="en-US" dirty="0"/>
              <a:t>Casual connection, col12a1 and healing ability. </a:t>
            </a:r>
          </a:p>
          <a:p>
            <a:r>
              <a:rPr lang="en-US" dirty="0"/>
              <a:t>Maybe Col12a1 decides the amount of scar tissue formed in keloid and hypertrophic scar? Keloid can be less dense than hypertrophic</a:t>
            </a:r>
          </a:p>
          <a:p>
            <a:endParaRPr lang="en-US" dirty="0"/>
          </a:p>
          <a:p>
            <a:r>
              <a:rPr lang="en-US" dirty="0"/>
              <a:t>Sox4 helps, but didn’t say how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/articles/PMC5236000/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[5]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/articles/PMC10017729/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[6]https://</a:t>
            </a:r>
            <a:r>
              <a:rPr lang="en-US" dirty="0" err="1"/>
              <a:t>www.sciencedirect.com</a:t>
            </a:r>
            <a:r>
              <a:rPr lang="en-US" dirty="0"/>
              <a:t>/science/article/abs/</a:t>
            </a:r>
            <a:r>
              <a:rPr lang="en-US" dirty="0" err="1"/>
              <a:t>pii</a:t>
            </a:r>
            <a:r>
              <a:rPr lang="en-US" dirty="0"/>
              <a:t>/S0141813023041405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43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to see something connects to GF receptor</a:t>
            </a:r>
          </a:p>
          <a:p>
            <a:r>
              <a:rPr lang="en-US" dirty="0"/>
              <a:t>BIRC3 might explain some but also present in n1, not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8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isn’t supported by data. Nothing found on fibroblast GF receptors, only photoreceptor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Excessive extracellular matrix contains immune cells and fibroblasts, and its secretion like collagen and glycoproteins</a:t>
            </a:r>
          </a:p>
          <a:p>
            <a:endParaRPr lang="en-US" altLang="zh-CN" dirty="0"/>
          </a:p>
          <a:p>
            <a:r>
              <a:rPr lang="en-US" altLang="zh-CN" dirty="0"/>
              <a:t>Wound healing: blood clot formation, inflammation, epithelization (proliferation, replace damaged/lost cell, basically immature scar), fibroplasia (collagen formation)</a:t>
            </a:r>
          </a:p>
          <a:p>
            <a:endParaRPr lang="en-US" altLang="zh-CN" dirty="0"/>
          </a:p>
          <a:p>
            <a:r>
              <a:rPr lang="en-US" altLang="zh-CN" dirty="0"/>
              <a:t>Fibroblast difference: Keloid fibroblasts are more sensitive to growth factors like TGFB1, might be due to more receptors. </a:t>
            </a:r>
          </a:p>
          <a:p>
            <a:endParaRPr lang="en-US" altLang="zh-CN" dirty="0"/>
          </a:p>
          <a:p>
            <a:r>
              <a:rPr lang="en-US" altLang="zh-CN" dirty="0"/>
              <a:t>Prolonged inflammation causes more extracellular matrix formation</a:t>
            </a:r>
          </a:p>
          <a:p>
            <a:endParaRPr lang="en-US" altLang="zh-CN" dirty="0"/>
          </a:p>
          <a:p>
            <a:r>
              <a:rPr lang="en-US" altLang="zh-CN" dirty="0"/>
              <a:t>Info:</a:t>
            </a:r>
          </a:p>
          <a:p>
            <a:r>
              <a:rPr lang="en-US" altLang="zh-CN" dirty="0"/>
              <a:t>https://www.ncbi.nlm.nih.gov/pmc/articles/PMC7015170/</a:t>
            </a:r>
          </a:p>
          <a:p>
            <a:endParaRPr lang="en-US" altLang="zh-CN" dirty="0"/>
          </a:p>
          <a:p>
            <a:r>
              <a:rPr lang="en-US" altLang="zh-CN" dirty="0"/>
              <a:t>Pictures</a:t>
            </a:r>
            <a:endParaRPr lang="en-US" dirty="0"/>
          </a:p>
          <a:p>
            <a:r>
              <a:rPr lang="en-US" dirty="0"/>
              <a:t>[1] https://</a:t>
            </a:r>
            <a:r>
              <a:rPr lang="en-US" dirty="0" err="1"/>
              <a:t>www.liebertpub.com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/10.1089/wound.2013.0485</a:t>
            </a:r>
          </a:p>
          <a:p>
            <a:r>
              <a:rPr lang="en-US" altLang="zh-CN" dirty="0"/>
              <a:t>[2] https://www.google.com/url?sa=i&amp;url=https%3A%2F%2Fonlinelibrary.wiley.com%2Fdoi%2Ffull%2F10.1111%2Fexd.14121&amp;psig=AOvVaw3_BR-0udNZsVc4_eJ1Grot&amp;ust=1699674158704000&amp;source=images&amp;cd=vfe&amp;opi=89978449&amp;ved=0CBQQjhxqFwoTCJjNmuHBuIIDFQAAAAAdAAAAABAE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2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[3] https://</a:t>
            </a:r>
            <a:r>
              <a:rPr lang="en-US" altLang="zh-CN" dirty="0" err="1"/>
              <a:t>www.youtube.com</a:t>
            </a:r>
            <a:r>
              <a:rPr lang="en-US" altLang="zh-CN" dirty="0"/>
              <a:t>/</a:t>
            </a:r>
            <a:r>
              <a:rPr lang="en-US" altLang="zh-CN" dirty="0" err="1"/>
              <a:t>watch?v</a:t>
            </a:r>
            <a:r>
              <a:rPr lang="en-US" altLang="zh-CN" dirty="0"/>
              <a:t>=</a:t>
            </a:r>
            <a:r>
              <a:rPr lang="en-US" altLang="zh-CN" dirty="0" err="1"/>
              <a:t>hC-NwyolPtQ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4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data from NCBI GEO. </a:t>
            </a:r>
          </a:p>
          <a:p>
            <a:endParaRPr lang="en-US" dirty="0"/>
          </a:p>
          <a:p>
            <a:r>
              <a:rPr lang="en-US" dirty="0"/>
              <a:t>Downloaded using </a:t>
            </a:r>
            <a:r>
              <a:rPr lang="en-US" dirty="0" err="1"/>
              <a:t>fasterdump</a:t>
            </a:r>
            <a:r>
              <a:rPr lang="en-US" dirty="0"/>
              <a:t> and the input is SRR 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concatenation needed. All 9 samples are about 22M reads so adequate for downstream analysis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GTF holds annotation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6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Alignment to transcriptome. White circle is avg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Cuffdiff</a:t>
            </a:r>
            <a:r>
              <a:rPr lang="en-US" dirty="0"/>
              <a:t> commands involves using FASTQ reference for fragment bias correction and GTF reference for </a:t>
            </a:r>
            <a:r>
              <a:rPr lang="en-US" dirty="0" err="1"/>
              <a:t>annoatation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Positive log2 fold difference = higher expression in hypertrophic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2D2AF-4BEA-4612-8F48-A01752E379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4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1F5E-F127-E0B5-F554-2B5E84199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A709-E9A2-D063-5646-48E7A499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5746-2B92-1E84-3F02-66F262A6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1932-8971-ADD1-3371-735AA41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5A4F-C9A3-74DD-7A5A-FE87E689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E815-8D64-5AE3-C4FA-F770BA36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1E40B-886A-7F99-D571-B9AA4F3E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23B-A517-1B3F-3581-2F092BC9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7A72-82C4-38E3-E62C-C68C4F1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A25C-128A-53DB-8920-B266F189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34424-14F1-088A-F03D-ED13AA9A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B370-5C5D-CEEF-AE03-C2D2AAC4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8962-68EA-6F14-DE04-09B0C6B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2A6F-08A2-33C2-73C6-1C2CA333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EA3-2818-484A-E4AC-6FC4A675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4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5455-10F2-FC02-CB46-4C21C25A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45D9-66A6-CE0D-84F1-ABE3B877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779F-BFCE-47EA-0A93-724C2A75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0DC7-4D23-8035-90B8-CA4F57D5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58DC-470A-D240-97E5-BE0E8AC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870-8777-E030-8C06-1024C1D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3AA2-CC6D-C509-A72C-CB9A2981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A0DD-661B-415D-A092-49BA8B3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0AEB-1E09-6663-11B6-C5C35865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0042-BDBC-59BF-7A87-26F45710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15F3-FD64-4B3B-9367-2F220240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9590-7BE4-E10F-FF02-B2D1EA6C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06672-986A-7433-3E32-BF7CB431A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4CF7-8657-475E-3726-3EDBFECA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9720-62C1-8CEE-E936-415B557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D76B-73AA-D11C-E9B1-7181FF3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9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7DD2-1D32-EE56-608A-ED4C9DB9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FE87-4BC4-24F8-5670-7C0D7903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ECE74-DD9D-0381-229B-AA34E7C64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FBF93-0672-5C15-F163-A2B6223D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C49E-225E-418C-B0DA-53244DB71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BB65D-5B9B-0492-D6D0-44C2FA1F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34C3D-E401-01C7-D3A6-B8F49071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9ACC7-1EE2-0A1C-A7EF-74517F7B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3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6F19-6676-F995-A69C-3113FDBE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AE339-C7DE-F1FE-4C87-374A7E8A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2159B-1799-4E7F-F8DA-E7A5611C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76E1-0B4A-AB44-7AC4-8F7F1678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D2252-273C-C7FA-09DD-4DC8EEA9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FA06F-98E7-82ED-CB2A-4FDC4971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700B1-5C17-952F-6116-2B1C3421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6810-5EAC-35C2-EDC3-963E8B3C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6A23-A3EE-9816-87D7-4C98EB70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E0F53-B530-1336-6665-4753EB6D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DFC23-8F24-FC8F-312C-0970D0B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6D3E1-D1A5-65C2-96F4-E78E4777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709D-BE05-F9DB-CD8E-C9EDA72C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EFE0-DFD5-6C90-7921-E8988B72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2A84-26D1-557B-C6C4-654AE6DAF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7D5C2-55B0-5800-A5F1-12FDAD4F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6354-9DAE-AB39-77F5-8AABACC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AA18-4BBC-2257-2E50-4035AEF4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08B8-8741-0C30-2CC8-49D3ABCA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6B444-7CA3-4992-8060-CB72DF19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0BDD-D66B-E5D4-6843-21C37AE9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AE68-8B42-DC28-7590-149DC37CC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43D8-D582-4D2A-9627-6AD3120B578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7944-4DA6-A139-6E58-4E1B7BA29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949-10CA-7F32-85B2-6ECBA334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D27C-2A4A-4202-99B4-0C538A751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2104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CEC13-A99B-B4F1-22F7-F92FE7998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/>
              <a:t>RNA-seq Analysis of Scar Tissue </a:t>
            </a:r>
            <a:endParaRPr lang="zh-CN" alt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E097-929D-3091-0A4E-953146F19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000"/>
              <a:t>Shengchen Xie</a:t>
            </a:r>
            <a:endParaRPr lang="zh-CN" altLang="en-US" sz="2000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D6DC08-4F4C-E896-5D8F-F56A0C95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745743"/>
            <a:ext cx="5536001" cy="33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7248F-6626-BE55-8E1E-F6FB995F128A}"/>
              </a:ext>
            </a:extLst>
          </p:cNvPr>
          <p:cNvSpPr txBox="1"/>
          <p:nvPr/>
        </p:nvSpPr>
        <p:spPr>
          <a:xfrm>
            <a:off x="11120718" y="5809129"/>
            <a:ext cx="5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7463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6BF1-4F48-033D-44DD-E61C744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13" y="548640"/>
            <a:ext cx="5311618" cy="146304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Cuffdiff</a:t>
            </a:r>
            <a:r>
              <a:rPr lang="en-US" sz="4800" dirty="0"/>
              <a:t> result 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1B875A-333A-58A6-E111-7EF0FE8B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9820"/>
              </p:ext>
            </p:extLst>
          </p:nvPr>
        </p:nvGraphicFramePr>
        <p:xfrm>
          <a:off x="1188900" y="2445579"/>
          <a:ext cx="9814199" cy="247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19">
                  <a:extLst>
                    <a:ext uri="{9D8B030D-6E8A-4147-A177-3AD203B41FA5}">
                      <a16:colId xmlns:a16="http://schemas.microsoft.com/office/drawing/2014/main" val="1039481200"/>
                    </a:ext>
                  </a:extLst>
                </a:gridCol>
                <a:gridCol w="965338">
                  <a:extLst>
                    <a:ext uri="{9D8B030D-6E8A-4147-A177-3AD203B41FA5}">
                      <a16:colId xmlns:a16="http://schemas.microsoft.com/office/drawing/2014/main" val="4240504892"/>
                    </a:ext>
                  </a:extLst>
                </a:gridCol>
                <a:gridCol w="965338">
                  <a:extLst>
                    <a:ext uri="{9D8B030D-6E8A-4147-A177-3AD203B41FA5}">
                      <a16:colId xmlns:a16="http://schemas.microsoft.com/office/drawing/2014/main" val="3977845989"/>
                    </a:ext>
                  </a:extLst>
                </a:gridCol>
                <a:gridCol w="1062199">
                  <a:extLst>
                    <a:ext uri="{9D8B030D-6E8A-4147-A177-3AD203B41FA5}">
                      <a16:colId xmlns:a16="http://schemas.microsoft.com/office/drawing/2014/main" val="2612519796"/>
                    </a:ext>
                  </a:extLst>
                </a:gridCol>
                <a:gridCol w="965338">
                  <a:extLst>
                    <a:ext uri="{9D8B030D-6E8A-4147-A177-3AD203B41FA5}">
                      <a16:colId xmlns:a16="http://schemas.microsoft.com/office/drawing/2014/main" val="2319016690"/>
                    </a:ext>
                  </a:extLst>
                </a:gridCol>
                <a:gridCol w="1062199">
                  <a:extLst>
                    <a:ext uri="{9D8B030D-6E8A-4147-A177-3AD203B41FA5}">
                      <a16:colId xmlns:a16="http://schemas.microsoft.com/office/drawing/2014/main" val="2899753910"/>
                    </a:ext>
                  </a:extLst>
                </a:gridCol>
                <a:gridCol w="965338">
                  <a:extLst>
                    <a:ext uri="{9D8B030D-6E8A-4147-A177-3AD203B41FA5}">
                      <a16:colId xmlns:a16="http://schemas.microsoft.com/office/drawing/2014/main" val="89677565"/>
                    </a:ext>
                  </a:extLst>
                </a:gridCol>
                <a:gridCol w="965338">
                  <a:extLst>
                    <a:ext uri="{9D8B030D-6E8A-4147-A177-3AD203B41FA5}">
                      <a16:colId xmlns:a16="http://schemas.microsoft.com/office/drawing/2014/main" val="3102337548"/>
                    </a:ext>
                  </a:extLst>
                </a:gridCol>
                <a:gridCol w="886304">
                  <a:extLst>
                    <a:ext uri="{9D8B030D-6E8A-4147-A177-3AD203B41FA5}">
                      <a16:colId xmlns:a16="http://schemas.microsoft.com/office/drawing/2014/main" val="2523301354"/>
                    </a:ext>
                  </a:extLst>
                </a:gridCol>
                <a:gridCol w="952988">
                  <a:extLst>
                    <a:ext uri="{9D8B030D-6E8A-4147-A177-3AD203B41FA5}">
                      <a16:colId xmlns:a16="http://schemas.microsoft.com/office/drawing/2014/main" val="1244550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gene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n1_FPKM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n2_FPKM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n3_FPKM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k1_FPKM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k2_FPKM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k3_FPKM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h1_FPKM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h2_FPKM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h3_FPKM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1972521704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ADD2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0.0193807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0.0337806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0.719541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0.0406707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0.0121901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0.0041789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0.474858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9.31128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12.7225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3095788816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HOXA10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0.52793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0.00993655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0.0191014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0.190916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0.546747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9.12849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18.2389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5.83454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1817863997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HOXA11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0.137825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0.0525853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0.00875635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0.0247617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4.78464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0.726839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2.38128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4089795620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COMP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0.386135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0.65551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1.48917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0.0495868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2.61191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1.94148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0.0626088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22.0417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83.6046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3204861764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HOTAIR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0.076555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1.83451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1.41427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0.493291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300867846"/>
                  </a:ext>
                </a:extLst>
              </a:tr>
              <a:tr h="28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HOXA11-AS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0.233056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0.0626376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0.157547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2.90769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2.48736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2.17926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3658603977"/>
                  </a:ext>
                </a:extLst>
              </a:tr>
              <a:tr h="24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LINC00511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2.92589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3.24873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2.56081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1.15977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1.15439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0.936305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2.93526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0.914638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105.058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921630067"/>
                  </a:ext>
                </a:extLst>
              </a:tr>
              <a:tr h="30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HOXA-AS2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1.31446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0.0593661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0.0608256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0.232244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0.0607519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5.95826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9.40478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6.18676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" marR="12199" marT="12199" marB="0" anchor="b"/>
                </a:tc>
                <a:extLst>
                  <a:ext uri="{0D108BD9-81ED-4DB2-BD59-A6C34878D82A}">
                    <a16:rowId xmlns:a16="http://schemas.microsoft.com/office/drawing/2014/main" val="34475916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9C88B5-5A69-3280-5738-D333584D644C}"/>
              </a:ext>
            </a:extLst>
          </p:cNvPr>
          <p:cNvSpPr txBox="1"/>
          <p:nvPr/>
        </p:nvSpPr>
        <p:spPr>
          <a:xfrm>
            <a:off x="240971" y="58261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  <a:r>
              <a:rPr lang="en-US" sz="1800" dirty="0"/>
              <a:t>nfiltered (60,000+ rows)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3F232-4C17-BBB4-FB8F-48E41E6823BE}"/>
              </a:ext>
            </a:extLst>
          </p:cNvPr>
          <p:cNvSpPr txBox="1"/>
          <p:nvPr/>
        </p:nvSpPr>
        <p:spPr>
          <a:xfrm>
            <a:off x="3465980" y="5364504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&gt; +2 </a:t>
            </a:r>
            <a:r>
              <a:rPr lang="en-US" i="1" dirty="0"/>
              <a:t>log2 fold difference </a:t>
            </a:r>
            <a:r>
              <a:rPr lang="en-US" dirty="0"/>
              <a:t>&amp; &lt; -2 </a:t>
            </a:r>
            <a:r>
              <a:rPr lang="en-US" i="1" dirty="0"/>
              <a:t>log2 fold difference</a:t>
            </a:r>
          </a:p>
          <a:p>
            <a:pPr lvl="1"/>
            <a:r>
              <a:rPr lang="en-US" i="1" dirty="0"/>
              <a:t>log2 fold difference</a:t>
            </a:r>
            <a:r>
              <a:rPr lang="en-US" dirty="0"/>
              <a:t> = log2(h exp) – log2(k exp)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 value =&lt; 5e-05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63D7C4C-F193-37AE-767E-C5849AF1B7B4}"/>
              </a:ext>
            </a:extLst>
          </p:cNvPr>
          <p:cNvSpPr/>
          <p:nvPr/>
        </p:nvSpPr>
        <p:spPr>
          <a:xfrm>
            <a:off x="2958353" y="5826169"/>
            <a:ext cx="33173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59AC2-0397-3997-403D-93B424EAD5C7}"/>
              </a:ext>
            </a:extLst>
          </p:cNvPr>
          <p:cNvSpPr txBox="1"/>
          <p:nvPr/>
        </p:nvSpPr>
        <p:spPr>
          <a:xfrm>
            <a:off x="9981080" y="570244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Filtered (128 rows)</a:t>
            </a:r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71A0947-118B-1784-4C58-B43E966AC7A8}"/>
              </a:ext>
            </a:extLst>
          </p:cNvPr>
          <p:cNvSpPr/>
          <p:nvPr/>
        </p:nvSpPr>
        <p:spPr>
          <a:xfrm>
            <a:off x="9036424" y="5702440"/>
            <a:ext cx="527796" cy="6042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3F76E-455B-74B9-BA05-6D85C582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cleaning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D716-5D78-5B58-AE2C-9405333C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88297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Remove unnamed genes and remove genes without any expression</a:t>
            </a:r>
          </a:p>
          <a:p>
            <a:pPr marL="514350" indent="-514350">
              <a:buAutoNum type="arabicPeriod"/>
            </a:pPr>
            <a:r>
              <a:rPr lang="en-US" sz="2200" dirty="0"/>
              <a:t>Normalize FPKM values by adding 1 to all, and apply log10</a:t>
            </a:r>
          </a:p>
          <a:p>
            <a:pPr marL="514350" indent="-514350">
              <a:buAutoNum type="arabicPeriod"/>
            </a:pPr>
            <a:r>
              <a:rPr lang="en-US" sz="2200" dirty="0"/>
              <a:t>Transpose it into a matrix </a:t>
            </a:r>
          </a:p>
          <a:p>
            <a:pPr marL="514350" indent="-514350">
              <a:buAutoNum type="arabicPeriod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Results: 75 upregulated genes, 45 downregulated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FB625-0C5E-6566-118B-D6929199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59547"/>
            <a:ext cx="5458968" cy="31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8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B3EE-A2F0-0B24-2E4E-787ED220A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447925"/>
            <a:ext cx="6305550" cy="3119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B700E-69E4-13BA-012B-F929FC23872C}"/>
              </a:ext>
            </a:extLst>
          </p:cNvPr>
          <p:cNvSpPr txBox="1"/>
          <p:nvPr/>
        </p:nvSpPr>
        <p:spPr>
          <a:xfrm>
            <a:off x="1137956" y="5536266"/>
            <a:ext cx="6305550" cy="6238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Box and whisker </a:t>
            </a:r>
          </a:p>
          <a:p>
            <a:pPr algn="ctr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Code: boxplot(t(t6))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F62A2B-6B19-E732-45ED-C057F633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2447925"/>
            <a:ext cx="3502025" cy="31194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FCD20-4F78-7B7D-490F-4F977849F5E2}"/>
              </a:ext>
            </a:extLst>
          </p:cNvPr>
          <p:cNvSpPr txBox="1"/>
          <p:nvPr/>
        </p:nvSpPr>
        <p:spPr>
          <a:xfrm>
            <a:off x="7510181" y="5536266"/>
            <a:ext cx="3502025" cy="6238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PCA</a:t>
            </a:r>
          </a:p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Code: </a:t>
            </a:r>
            <a:r>
              <a:rPr lang="en-US" sz="1000" dirty="0" err="1">
                <a:solidFill>
                  <a:srgbClr val="FFFFFF"/>
                </a:solidFill>
              </a:rPr>
              <a:t>autoplot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prcomp</a:t>
            </a:r>
            <a:r>
              <a:rPr lang="en-US" sz="1000" dirty="0">
                <a:solidFill>
                  <a:srgbClr val="FFFFFF"/>
                </a:solidFill>
              </a:rPr>
              <a:t>(t6), data= t6_sample, </a:t>
            </a:r>
            <a:r>
              <a:rPr lang="en-US" sz="1000" dirty="0" err="1">
                <a:solidFill>
                  <a:srgbClr val="FFFFFF"/>
                </a:solidFill>
              </a:rPr>
              <a:t>colour</a:t>
            </a:r>
            <a:r>
              <a:rPr lang="en-US" sz="1000" dirty="0">
                <a:solidFill>
                  <a:srgbClr val="FFFFFF"/>
                </a:solidFill>
              </a:rPr>
              <a:t> = "sample")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86C6C-2673-31D8-E577-86ABDC00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Plots using unfiltered table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3C4F2-2234-8E99-35D6-8BA383E95AF4}"/>
              </a:ext>
            </a:extLst>
          </p:cNvPr>
          <p:cNvSpPr txBox="1"/>
          <p:nvPr/>
        </p:nvSpPr>
        <p:spPr>
          <a:xfrm>
            <a:off x="835026" y="2622737"/>
            <a:ext cx="1860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Log10(FPKM)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537E78-0D14-C09B-F015-F233AB9E0E17}"/>
              </a:ext>
            </a:extLst>
          </p:cNvPr>
          <p:cNvSpPr/>
          <p:nvPr/>
        </p:nvSpPr>
        <p:spPr>
          <a:xfrm>
            <a:off x="7947212" y="4289612"/>
            <a:ext cx="806823" cy="8337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884BC9-DE04-E91E-FA24-9117A864BBC9}"/>
              </a:ext>
            </a:extLst>
          </p:cNvPr>
          <p:cNvSpPr/>
          <p:nvPr/>
        </p:nvSpPr>
        <p:spPr>
          <a:xfrm rot="20025501">
            <a:off x="9489375" y="2327333"/>
            <a:ext cx="806823" cy="2276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2EEBA5-D719-3B3A-55DA-B311E973ADC6}"/>
              </a:ext>
            </a:extLst>
          </p:cNvPr>
          <p:cNvSpPr/>
          <p:nvPr/>
        </p:nvSpPr>
        <p:spPr>
          <a:xfrm>
            <a:off x="10021888" y="4933810"/>
            <a:ext cx="452437" cy="3800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A61B21-C439-8DD6-A647-063B243A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342"/>
            <a:ext cx="5199063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CE1DE-8C0F-29A8-B383-61B70F5A72E5}"/>
              </a:ext>
            </a:extLst>
          </p:cNvPr>
          <p:cNvSpPr txBox="1"/>
          <p:nvPr/>
        </p:nvSpPr>
        <p:spPr>
          <a:xfrm>
            <a:off x="838199" y="5777192"/>
            <a:ext cx="5199063" cy="927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Dendrogram</a:t>
            </a: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Code: plot(</a:t>
            </a:r>
            <a:r>
              <a:rPr lang="en-US" sz="1300" dirty="0" err="1">
                <a:solidFill>
                  <a:srgbClr val="FFFFFF"/>
                </a:solidFill>
              </a:rPr>
              <a:t>dend</a:t>
            </a:r>
            <a:r>
              <a:rPr lang="en-US" sz="1300" dirty="0">
                <a:solidFill>
                  <a:srgbClr val="FFFFFF"/>
                </a:solidFill>
              </a:rPr>
              <a:t>, main="</a:t>
            </a:r>
            <a:r>
              <a:rPr lang="en-US" sz="1300" dirty="0" err="1">
                <a:solidFill>
                  <a:srgbClr val="FFFFFF"/>
                </a:solidFill>
              </a:rPr>
              <a:t>mc_eu_complete</a:t>
            </a:r>
            <a:r>
              <a:rPr lang="en-US" sz="1300" dirty="0">
                <a:solidFill>
                  <a:srgbClr val="FFFFFF"/>
                </a:solidFill>
              </a:rPr>
              <a:t>")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37B8622-583A-6D76-5ADC-F0A92A9D8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87" y="1229441"/>
            <a:ext cx="5199063" cy="46291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DE9AA-7356-83D2-3D43-DB5DF1C5EC8E}"/>
              </a:ext>
            </a:extLst>
          </p:cNvPr>
          <p:cNvSpPr txBox="1"/>
          <p:nvPr/>
        </p:nvSpPr>
        <p:spPr>
          <a:xfrm>
            <a:off x="6224587" y="5777192"/>
            <a:ext cx="5199063" cy="927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Heatmap</a:t>
            </a: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Heatmap(mc, name="FPKM", </a:t>
            </a:r>
            <a:r>
              <a:rPr lang="en-US" sz="1300" dirty="0" err="1">
                <a:solidFill>
                  <a:srgbClr val="FFFFFF"/>
                </a:solidFill>
              </a:rPr>
              <a:t>cluster_columns</a:t>
            </a:r>
            <a:r>
              <a:rPr lang="en-US" sz="1300" dirty="0">
                <a:solidFill>
                  <a:srgbClr val="FFFFFF"/>
                </a:solidFill>
              </a:rPr>
              <a:t> = FALSE, </a:t>
            </a:r>
            <a:r>
              <a:rPr lang="en-US" sz="1300" dirty="0" err="1">
                <a:solidFill>
                  <a:srgbClr val="FFFFFF"/>
                </a:solidFill>
              </a:rPr>
              <a:t>column_split</a:t>
            </a:r>
            <a:r>
              <a:rPr lang="en-US" sz="1300" dirty="0">
                <a:solidFill>
                  <a:srgbClr val="FFFFFF"/>
                </a:solidFill>
              </a:rPr>
              <a:t> = split)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A5C6E-3A28-C8FD-34D2-FD195873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176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Plots using filtered table</a:t>
            </a:r>
          </a:p>
        </p:txBody>
      </p:sp>
    </p:spTree>
    <p:extLst>
      <p:ext uri="{BB962C8B-B14F-4D97-AF65-F5344CB8AC3E}">
        <p14:creationId xmlns:p14="http://schemas.microsoft.com/office/powerpoint/2010/main" val="138320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136D-A8A7-6AAC-F649-09E01B64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Plots using filtered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F5CF-D68A-7391-AD65-4A0CAD6DA1BD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Code: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prcomp</a:t>
            </a:r>
            <a:r>
              <a:rPr lang="en-US" dirty="0"/>
              <a:t>(mc), data= </a:t>
            </a:r>
            <a:r>
              <a:rPr lang="en-US" dirty="0" err="1"/>
              <a:t>mc_sample</a:t>
            </a:r>
            <a:r>
              <a:rPr lang="en-US" dirty="0"/>
              <a:t>, </a:t>
            </a:r>
            <a:r>
              <a:rPr lang="en-US" dirty="0" err="1"/>
              <a:t>colour</a:t>
            </a:r>
            <a:r>
              <a:rPr lang="en-US" dirty="0"/>
              <a:t> = "sample")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C37EE9-5279-52CF-D13E-5D0C84207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9" y="859613"/>
            <a:ext cx="5628018" cy="50235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78F46B0-727D-6383-1209-93BAB73F1441}"/>
              </a:ext>
            </a:extLst>
          </p:cNvPr>
          <p:cNvSpPr/>
          <p:nvPr/>
        </p:nvSpPr>
        <p:spPr>
          <a:xfrm rot="878617">
            <a:off x="6642847" y="2622176"/>
            <a:ext cx="1788459" cy="3202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7BEEF-0577-58E8-56B4-B86F92221D7C}"/>
              </a:ext>
            </a:extLst>
          </p:cNvPr>
          <p:cNvSpPr/>
          <p:nvPr/>
        </p:nvSpPr>
        <p:spPr>
          <a:xfrm rot="20342395">
            <a:off x="8655169" y="648714"/>
            <a:ext cx="805015" cy="368788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DE9929-C3DF-4FC1-AEDA-CBEA5FA171DF}"/>
              </a:ext>
            </a:extLst>
          </p:cNvPr>
          <p:cNvSpPr/>
          <p:nvPr/>
        </p:nvSpPr>
        <p:spPr>
          <a:xfrm rot="614748">
            <a:off x="10151307" y="3051521"/>
            <a:ext cx="503969" cy="19065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FFBD-0443-1CA7-9E66-1F17914E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Pathway analysis (h as case, k as control)	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09E06-89A2-84D1-DE77-924BB4B6D62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IPA was used to analyze pathway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Results shown are genes in hypertrophic samples that are </a:t>
            </a:r>
            <a:r>
              <a:rPr lang="en-US" b="1" dirty="0"/>
              <a:t>up regulated</a:t>
            </a:r>
            <a:r>
              <a:rPr lang="en-US" dirty="0"/>
              <a:t> compared to that of keloid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300CB3-0F1A-66C3-DD00-058C2773F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8675" y="1559860"/>
            <a:ext cx="5834657" cy="35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3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7F54-21E6-5633-4E22-3AC630A7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Analysis result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9607E-9F7F-16E1-136B-D3C7CD61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46" y="2376670"/>
            <a:ext cx="4262307" cy="380450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EF77D2-932B-4C1F-C147-93D6D976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7" y="2283014"/>
            <a:ext cx="7119932" cy="38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9D65-03DF-839A-B636-239DC9A9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Analysis result – up gene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F488-E5CB-FFE7-EF99-32847BA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77" y="2640868"/>
            <a:ext cx="5468112" cy="3967420"/>
          </a:xfrm>
        </p:spPr>
        <p:txBody>
          <a:bodyPr anchor="t">
            <a:normAutofit/>
          </a:bodyPr>
          <a:lstStyle/>
          <a:p>
            <a:r>
              <a:rPr lang="en-US" sz="1500" dirty="0"/>
              <a:t>Col12A1 produces a part of collagen XII. Collagen XII is involved in tissue repair and regeneration.</a:t>
            </a:r>
          </a:p>
          <a:p>
            <a:r>
              <a:rPr lang="en-US" sz="1500" dirty="0"/>
              <a:t>LOF mutation of Col12A1 causes connective tissue defect [4]</a:t>
            </a:r>
          </a:p>
          <a:p>
            <a:r>
              <a:rPr lang="en-US" sz="1500" dirty="0"/>
              <a:t>Collagen XII gene mutation causes </a:t>
            </a:r>
            <a:r>
              <a:rPr lang="en-US" sz="1500" dirty="0" err="1"/>
              <a:t>mEDS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Patients with </a:t>
            </a:r>
            <a:r>
              <a:rPr lang="en-US" sz="1500" dirty="0" err="1"/>
              <a:t>mEDS</a:t>
            </a:r>
            <a:r>
              <a:rPr lang="en-US" sz="1500" dirty="0"/>
              <a:t> (a condition) exhibit delayed motor development, muscle weakness, joint laxity, hypermobility, joint contractures, and </a:t>
            </a:r>
            <a:r>
              <a:rPr lang="en-US" sz="1500" b="1" dirty="0"/>
              <a:t>abnormal wound healing. </a:t>
            </a:r>
            <a:r>
              <a:rPr lang="en-US" sz="1500" dirty="0"/>
              <a:t>[5]</a:t>
            </a:r>
          </a:p>
          <a:p>
            <a:pPr marL="0" indent="0">
              <a:buNone/>
            </a:pPr>
            <a:r>
              <a:rPr lang="en-US" sz="1500" dirty="0"/>
              <a:t>A few papers confirm Col12A1 expression decreases over the lifetime</a:t>
            </a:r>
          </a:p>
          <a:p>
            <a:endParaRPr lang="en-US" sz="1500" dirty="0"/>
          </a:p>
          <a:p>
            <a:r>
              <a:rPr lang="en-US" sz="1500" dirty="0"/>
              <a:t>SOX4 facilitate wound healing[6], less expressed in k samples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43879-9561-F5D6-3CDC-FF4ADDFE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92683"/>
            <a:ext cx="5458968" cy="48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7FF1-90D9-A132-8B87-42757F08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Analysis result – down gene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45286EF-6586-97E9-F41B-11B6D60B5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03" y="4910630"/>
            <a:ext cx="3279801" cy="1266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A2519-3D0C-4DBB-DD9D-67F527686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990" y="2228087"/>
            <a:ext cx="6451091" cy="2094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E56106-05AA-EE5C-6C78-8207EAB22036}"/>
              </a:ext>
            </a:extLst>
          </p:cNvPr>
          <p:cNvSpPr txBox="1"/>
          <p:nvPr/>
        </p:nvSpPr>
        <p:spPr>
          <a:xfrm>
            <a:off x="1922919" y="2732918"/>
            <a:ext cx="1895071" cy="81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Not-so-related pathway and disease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A64B0-F51E-2A28-BA11-0BCC04321768}"/>
              </a:ext>
            </a:extLst>
          </p:cNvPr>
          <p:cNvSpPr txBox="1"/>
          <p:nvPr/>
        </p:nvSpPr>
        <p:spPr>
          <a:xfrm>
            <a:off x="7252807" y="5157400"/>
            <a:ext cx="2894925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BIRC3 inhibits apoptosis, but also expressed in n1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69AD-79E9-BA00-4D87-F0060F8B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3695-BE99-48B7-6FB5-EECE35CB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Hypothesis: </a:t>
            </a:r>
            <a:r>
              <a:rPr lang="en-US" altLang="zh-CN" sz="2800" dirty="0"/>
              <a:t>keloid fibroblasts overproduce its secretion like collagen and overreact to GF due to overabundance of receptors.</a:t>
            </a:r>
          </a:p>
          <a:p>
            <a:pPr marL="0" indent="0">
              <a:buNone/>
            </a:pPr>
            <a:r>
              <a:rPr lang="en-US" b="1" dirty="0"/>
              <a:t>Fail to support</a:t>
            </a:r>
          </a:p>
          <a:p>
            <a:pPr marL="0" indent="0">
              <a:buNone/>
            </a:pPr>
            <a:r>
              <a:rPr lang="en-US" dirty="0"/>
              <a:t>Conflicting data:</a:t>
            </a:r>
          </a:p>
          <a:p>
            <a:r>
              <a:rPr lang="en-US" dirty="0"/>
              <a:t>Normal sample and keloid sample have similar gene expression level. </a:t>
            </a:r>
          </a:p>
          <a:p>
            <a:r>
              <a:rPr lang="en-US" dirty="0"/>
              <a:t>Hypertrophic sample is significantly different but unexpected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improvement:</a:t>
            </a:r>
          </a:p>
          <a:p>
            <a:r>
              <a:rPr lang="en-US" dirty="0"/>
              <a:t>Compare hypertrophic/keloid to normal sample</a:t>
            </a:r>
          </a:p>
          <a:p>
            <a:r>
              <a:rPr lang="en-US" dirty="0"/>
              <a:t>Use more quantitative way to identify suspicious gene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5DFC3-73C2-07C9-2A62-9C85989E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altLang="zh-CN" sz="2800"/>
              <a:t>Keloid and hypertrophic scar</a:t>
            </a:r>
            <a:endParaRPr lang="zh-CN" alt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17A-B176-3DE4-B415-6988DE8B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altLang="zh-CN" sz="1800"/>
              <a:t>Hallmark: excessive extracellular matrix</a:t>
            </a:r>
          </a:p>
          <a:p>
            <a:r>
              <a:rPr lang="en-US" altLang="zh-CN" sz="1800"/>
              <a:t>Key difference: hypertrophic stays local, keloid affects surrounding skin</a:t>
            </a:r>
          </a:p>
          <a:p>
            <a:r>
              <a:rPr lang="en-US" altLang="zh-CN" sz="1800"/>
              <a:t>Potential causes: fibroblast disorder Or inflammation</a:t>
            </a:r>
            <a:endParaRPr lang="zh-CN" alt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A7638-32AD-75BB-4471-D6D43130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90" y="4655173"/>
            <a:ext cx="2336138" cy="161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E44A0-CC24-124C-1B36-9D57044F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928" y="4655173"/>
            <a:ext cx="2353128" cy="161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511F7-1911-0BE5-DD3F-C1BCD68DA3E1}"/>
              </a:ext>
            </a:extLst>
          </p:cNvPr>
          <p:cNvSpPr txBox="1"/>
          <p:nvPr/>
        </p:nvSpPr>
        <p:spPr>
          <a:xfrm>
            <a:off x="11694459" y="385032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20A4E-4F50-F004-D45D-BE4245658B1D}"/>
              </a:ext>
            </a:extLst>
          </p:cNvPr>
          <p:cNvSpPr txBox="1"/>
          <p:nvPr/>
        </p:nvSpPr>
        <p:spPr>
          <a:xfrm>
            <a:off x="11694459" y="6321450"/>
            <a:ext cx="685800" cy="37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0" name="Picture 2" descr="Figure 1. ">
            <a:extLst>
              <a:ext uri="{FF2B5EF4-FFF2-40B4-BE49-F238E27FC236}">
                <a16:creationId xmlns:a16="http://schemas.microsoft.com/office/drawing/2014/main" id="{C648C1F4-0FF4-C1AF-88C4-D756F8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600" y="503019"/>
            <a:ext cx="6419594" cy="39480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64071-749F-261F-101D-B03A660F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 Priori hypothesis</a:t>
            </a:r>
            <a:endParaRPr lang="zh-CN" alt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B59-F32A-7A37-F7DD-4ADF06F8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Study of interest: what makes keloid scar much larger in appearance and does not go away untreated?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Hypothesis:.</a:t>
            </a:r>
          </a:p>
          <a:p>
            <a:r>
              <a:rPr lang="en-US" altLang="zh-CN" sz="2000" dirty="0"/>
              <a:t>keloid fibroblasts overproduce its secretion like collagen and overreact to GF due to overabundance of receptors</a:t>
            </a:r>
          </a:p>
          <a:p>
            <a:pPr marL="0" indent="0">
              <a:buNone/>
            </a:pPr>
            <a:r>
              <a:rPr lang="en-US" altLang="zh-CN" sz="2000" dirty="0"/>
              <a:t>Data:</a:t>
            </a:r>
          </a:p>
          <a:p>
            <a:r>
              <a:rPr lang="en-US" altLang="zh-CN" sz="2000" dirty="0"/>
              <a:t>Fibroblast from the affected skin was used</a:t>
            </a:r>
          </a:p>
          <a:p>
            <a:r>
              <a:rPr lang="en-US" altLang="zh-CN" sz="2000" dirty="0"/>
              <a:t>Method: RNA-seq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FA489-63C0-D798-96E1-A6028FA72CCE}"/>
              </a:ext>
            </a:extLst>
          </p:cNvPr>
          <p:cNvSpPr txBox="1"/>
          <p:nvPr/>
        </p:nvSpPr>
        <p:spPr>
          <a:xfrm>
            <a:off x="4292007" y="456478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35B45-40E7-0BB3-2663-D5FCC38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" b="-1"/>
          <a:stretch/>
        </p:blipFill>
        <p:spPr>
          <a:xfrm>
            <a:off x="440395" y="1594562"/>
            <a:ext cx="4464935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C355-2864-EAF9-29C4-B3517AE4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881E-A737-6F41-0C7A-9C6918B1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on NCBI GEO </a:t>
            </a:r>
            <a:r>
              <a:rPr lang="en-US" altLang="zh-CN" dirty="0">
                <a:hlinkClick r:id="rId3"/>
              </a:rPr>
              <a:t>https://www.ncbi.nlm.nih.gov/geo/query/acc.cgi?acc=GSE210434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Downloaded from NIH SRA </a:t>
            </a:r>
            <a:r>
              <a:rPr lang="en-US" altLang="zh-CN" dirty="0">
                <a:hlinkClick r:id="rId3"/>
              </a:rPr>
              <a:t>https://www.ncbi.nlm.nih.gov/geo/query/acc.cgi?acc=GSE210434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9AD86-1A7D-ED54-BB73-4CDE004D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96" y="1506493"/>
            <a:ext cx="5906324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BC05-AF41-19B8-565A-66090706A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699" y="4137684"/>
            <a:ext cx="7084394" cy="24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D418-D1B6-773C-4F2C-0B6CFAF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F258-857D-AC73-E53B-B1DF6656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3" y="1941239"/>
            <a:ext cx="10515600" cy="4351338"/>
          </a:xfrm>
        </p:spPr>
        <p:txBody>
          <a:bodyPr/>
          <a:lstStyle/>
          <a:p>
            <a:r>
              <a:rPr lang="en-US" altLang="zh-CN" dirty="0"/>
              <a:t>9 samples total (3*normal, 3*keloid, 3*hypertrophic)</a:t>
            </a:r>
          </a:p>
          <a:p>
            <a:r>
              <a:rPr lang="en-US" altLang="zh-CN" dirty="0"/>
              <a:t>Samples were run in single end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sample run per lane on </a:t>
            </a:r>
            <a:r>
              <a:rPr lang="en-US" altLang="zh-CN" dirty="0" err="1"/>
              <a:t>flowcell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D5910-663F-60B8-C6E7-AC19EA2E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63" y="3069182"/>
            <a:ext cx="7878274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9599B-33D0-73ED-6348-E612BE29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4706983"/>
            <a:ext cx="631595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CE25F-9388-6A21-451E-3E324537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Pre-alignment sequencing metrics</a:t>
            </a:r>
            <a:endParaRPr lang="zh-CN" alt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B39F9-A507-D848-1160-FCA8337A4213}"/>
              </a:ext>
            </a:extLst>
          </p:cNvPr>
          <p:cNvSpPr>
            <a:spLocks/>
          </p:cNvSpPr>
          <p:nvPr/>
        </p:nvSpPr>
        <p:spPr>
          <a:xfrm>
            <a:off x="1040978" y="2228087"/>
            <a:ext cx="9542995" cy="3948876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on Keloid group vs Hypertrophic group</a:t>
            </a:r>
          </a:p>
          <a:p>
            <a:pPr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of read process: </a:t>
            </a:r>
            <a:r>
              <a:rPr lang="en-US" altLang="zh-CN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wget</a:t>
            </a: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fastqfile</a:t>
            </a:r>
            <a:endParaRPr lang="en-US" altLang="zh-CN" sz="16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34440" lvl="3"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25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</a:t>
            </a:r>
            <a:r>
              <a:rPr lang="en-US" altLang="zh-C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–l *.</a:t>
            </a:r>
            <a:r>
              <a:rPr lang="en-US" altLang="zh-CN" sz="25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fastq</a:t>
            </a:r>
            <a:r>
              <a:rPr lang="en-US" altLang="zh-C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count.txt</a:t>
            </a:r>
          </a:p>
          <a:p>
            <a:pPr marL="1234440" lvl="3" defTabSz="822960">
              <a:spcAft>
                <a:spcPts val="600"/>
              </a:spcAft>
            </a:pPr>
            <a:r>
              <a:rPr lang="en-US" altLang="zh-C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Manually put in excel and divide them by 4</a:t>
            </a:r>
            <a:endParaRPr lang="en-US" altLang="zh-CN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701B2-ABE4-A90B-77E0-27E5E1B3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10" y="4095833"/>
            <a:ext cx="3838479" cy="178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287392-DFEB-0C20-2019-B8A13DA8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21" y="4013703"/>
            <a:ext cx="3103635" cy="1945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CC3A09-53BC-7C36-F5D6-85880C261118}"/>
              </a:ext>
            </a:extLst>
          </p:cNvPr>
          <p:cNvSpPr txBox="1"/>
          <p:nvPr/>
        </p:nvSpPr>
        <p:spPr>
          <a:xfrm>
            <a:off x="9147585" y="4601899"/>
            <a:ext cx="2003436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reads: 27.5M</a:t>
            </a:r>
          </a:p>
          <a:p>
            <a:pPr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reads: 22.5M</a:t>
            </a:r>
          </a:p>
          <a:p>
            <a:pPr defTabSz="822960">
              <a:spcAft>
                <a:spcPts val="600"/>
              </a:spcAft>
            </a:pPr>
            <a:r>
              <a:rPr lang="en-US" altLang="zh-CN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reads: 24.5M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06DC-9319-0766-6AAA-3CFE6467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Tophat2 alignment</a:t>
            </a:r>
            <a:endParaRPr lang="zh-CN" alt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D87456-867F-1A2A-D170-20A34AF6A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430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37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D11B0-456F-F4E6-8918-B795A965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altLang="zh-CN" sz="3400"/>
              <a:t>Tophat2 alignment summary</a:t>
            </a:r>
            <a:endParaRPr lang="zh-CN" altLang="en-US" sz="3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A02C-263D-B050-D128-2A50874C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9 samples </a:t>
            </a:r>
          </a:p>
          <a:p>
            <a:r>
              <a:rPr lang="en-US" altLang="zh-CN" sz="1800" dirty="0"/>
              <a:t>Max: 13584516, min: 8034598, mean: 11894160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Max: 55.6%, min: 47.6%, mean: 49.7%</a:t>
            </a:r>
          </a:p>
          <a:p>
            <a:endParaRPr lang="zh-CN" alt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8F48C-3127-9C13-900D-417AE65B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85" y="2185062"/>
            <a:ext cx="5138928" cy="148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B14AC-2B8E-0783-C14F-A8F18326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85" y="4295239"/>
            <a:ext cx="5138928" cy="14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046B2-A727-0A75-82C9-7D799B88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Cuffdiff</a:t>
            </a:r>
            <a:r>
              <a:rPr lang="en-US" sz="4800" dirty="0">
                <a:solidFill>
                  <a:schemeClr val="bg1"/>
                </a:solidFill>
              </a:rPr>
              <a:t> – keloid vs hypertrophic scar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FC2D23B-91F2-6FE0-801E-BAFC69049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8573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70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27327</TotalTime>
  <Words>1448</Words>
  <Application>Microsoft Macintosh PowerPoint</Application>
  <PresentationFormat>Widescreen</PresentationFormat>
  <Paragraphs>267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Theme</vt:lpstr>
      <vt:lpstr>RNA-seq Analysis of Scar Tissue </vt:lpstr>
      <vt:lpstr>Keloid and hypertrophic scar</vt:lpstr>
      <vt:lpstr>A Priori hypothesis</vt:lpstr>
      <vt:lpstr>Sequence Data</vt:lpstr>
      <vt:lpstr>Sequence Data</vt:lpstr>
      <vt:lpstr>Pre-alignment sequencing metrics</vt:lpstr>
      <vt:lpstr>Tophat2 alignment</vt:lpstr>
      <vt:lpstr>Tophat2 alignment summary</vt:lpstr>
      <vt:lpstr>Cuffdiff – keloid vs hypertrophic scar</vt:lpstr>
      <vt:lpstr>Cuffdiff result </vt:lpstr>
      <vt:lpstr>Data cleaning </vt:lpstr>
      <vt:lpstr>Plots using unfiltered table </vt:lpstr>
      <vt:lpstr>Plots using filtered table</vt:lpstr>
      <vt:lpstr>Plots using filtered table</vt:lpstr>
      <vt:lpstr>Pathway analysis (h as case, k as control)  </vt:lpstr>
      <vt:lpstr>Analysis result</vt:lpstr>
      <vt:lpstr>Analysis result – up gene</vt:lpstr>
      <vt:lpstr>Analysis result – down gene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Pine Xie</dc:creator>
  <cp:lastModifiedBy>Pine Xie</cp:lastModifiedBy>
  <cp:revision>8</cp:revision>
  <dcterms:created xsi:type="dcterms:W3CDTF">2023-11-10T02:59:41Z</dcterms:created>
  <dcterms:modified xsi:type="dcterms:W3CDTF">2023-12-13T22:31:59Z</dcterms:modified>
</cp:coreProperties>
</file>