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64354"/>
  </p:normalViewPr>
  <p:slideViewPr>
    <p:cSldViewPr snapToGrid="0">
      <p:cViewPr varScale="1">
        <p:scale>
          <a:sx n="80" d="100"/>
          <a:sy n="80" d="100"/>
        </p:scale>
        <p:origin x="24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04:27:03.416"/>
    </inkml:context>
    <inkml:brush xml:id="br0">
      <inkml:brushProperty name="width" value="0.035" units="cm"/>
      <inkml:brushProperty name="height" value="0.035" units="cm"/>
      <inkml:brushProperty name="color" value="#E71224"/>
    </inkml:brush>
  </inkml:definitions>
  <inkml:trace contextRef="#ctx0" brushRef="#br0">533 0 24575,'-32'6'0,"3"-1"0,-15 2 0,14-3 0,-1-1 0,10-2 0,-3 2 0,3 0 0,2 1 0,-8 1 0,5-1 0,-1 0 0,2 0 0,6 0 0,-6 3 0,1 0 0,0 0 0,1 0 0,6-1 0,4-1 0,1-1 0,2 0 0,0 0 0,-2 3 0,1 1 0,0-1 0,-1 3 0,3-3 0,0 2 0,1 2 0,2 0 0,-1 3 0,2 1 0,0-3 0,1 1 0,0-3 0,1-2 0,0 1 0,3-4 0,1 1 0,4 0 0,3 1 0,2 1 0,0 0 0,-3-2 0,-3-2 0,1-2 0,4 1 0,5 1 0,0 0 0,1 0 0,-5-1 0,-2-1 0,1 1 0,0-2 0,2 0 0,3 1 0,-1-1 0,-1 0 0,0-1 0,-2 1 0,-2 0 0,2 0 0,-3 0 0,-1 0 0,1 1 0,-1-1 0,1 1 0,5 2 0,2-1 0,11 2 0,2-1 0,-3-1 0,0 0 0,-8-2 0,-5 1 0,2-1 0,-5 1 0,0-1 0,0 0 0,1 1 0,2-1 0,4 2 0,2-1 0,-3 0 0,1 0 0,-6-1 0,-2 0 0,1-1 0,-2 0 0,4 0 0,5 0 0,-1 1 0,5-1 0,-3 1 0,-4 0 0,-1-1 0,-3 0 0,0 0 0,2-1 0,0 1 0,-1-1 0,3 1 0,-3-1 0,-1 1 0,0-1 0,-5-1 0,0 1 0,0 0 0,-3 0 0,2 0 0,1-1 0,-2 0 0,1-1 0,-1 0 0,-1 1 0,0-1 0,0 0 0,-1 0 0,2-3 0,0-1 0,-1 0 0,2-1 0,-2 1 0,0-1 0,0-1 0,-2 1 0,0-2 0,0 1 0,-2 0 0,1 0 0,-1 0 0,0 0 0,0 1 0,0-1 0,0 0 0,0 1 0,-1 0 0,1 0 0,-1 1 0,0 1 0,0-1 0,-1 1 0,1 1 0,-2-2 0,0 2 0,0 0 0,-2-1 0,1 0 0,-3-1 0,0 0 0,1 1 0,-2-1 0,0 2 0,-1 0 0,-3 0 0,-2 0 0,0 1 0,-5-1 0,3 1 0,-1 1 0,-4 0 0,0 1 0,1 1 0,0-1 0,5 1 0,-1 0 0,0-1 0,4 1 0,-1-1 0,1 1 0,1 1 0,-2-1 0,0 0 0,1 0 0,-4-1 0,1 1 0,-2 0 0,-9 0 0,-3 1 0,-1-1 0,-4 1 0,11-1 0,4 1 0,2 0 0,9-1 0,0 1 0,3-1 0,2 1 0,0-1 0,0 1 0,0 0 0,1 0 0,2-1 0,4-3 0,-2 2 0,2-1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04:27:11.183"/>
    </inkml:context>
    <inkml:brush xml:id="br0">
      <inkml:brushProperty name="width" value="0.035" units="cm"/>
      <inkml:brushProperty name="height" value="0.035" units="cm"/>
      <inkml:brushProperty name="color" value="#E71224"/>
    </inkml:brush>
  </inkml:definitions>
  <inkml:trace contextRef="#ctx0" brushRef="#br0">425 18 24575,'-13'1'0,"-10"0"0,-8 2 0,-12 1 0,1 0 0,10 1 0,2 0 0,8 2 0,-1 2 0,-2 2 0,6 0 0,-1 0 0,5-2 0,3 0 0,-1 2 0,3-1 0,-1 0 0,3-1 0,-1-1 0,3 0 0,0 0 0,1 4 0,2 1 0,1 1 0,1 2 0,2-3 0,3 3 0,3 0 0,3-2 0,6 3 0,1-6 0,6 1 0,4-2 0,-1-3 0,9 0 0,-3-2 0,-2-1 0,4 0 0,-2 0 0,2-1 0,9-1 0,0-1 0,-4-1 0,0 1 0,-12 0 0,-4-1 0,5 0 0,-3 0 0,5 0 0,-1 0 0,-8 0 0,-1 0 0,-7 0 0,-3 0 0,1 0 0,-3 0 0,1-1 0,3 0 0,0-1 0,-1 1 0,2-1 0,-4 0 0,0 1 0,3 0 0,0 0 0,3-1 0,10 1 0,2 1 0,10-1 0,-1 1 0,-11-1 0,-3 0 0,-9-1 0,-3 2 0,1-1 0,-3 1 0,-1 0 0,-1-1 0,-1 0 0,0 0 0,2-1 0,1 0 0,1 0 0,3-1 0,2 0 0,0 0 0,3 0 0,-4 1 0,-2 0 0,-3 0 0,-4 1 0,2-1 0,-1 0 0,-1-1 0,1-1 0,1-1 0,0 0 0,0-1 0,0 0 0,-2 0 0,1-1 0,-1 0 0,0 0 0,1-2 0,-2 0 0,0 0 0,0-1 0,-2 2 0,1 1 0,0 0 0,-1 0 0,1 1 0,-1 0 0,-1 1 0,0 0 0,0 1 0,0-1 0,0 0 0,0-1 0,0-1 0,0 0 0,0 0 0,-1 1 0,1 0 0,-1 0 0,0 2 0,0 0 0,0 1 0,0 1 0,0-1 0,0 0 0,0 1 0,-1-1 0,1 0 0,-1-1 0,-1-1 0,0 0 0,-1-1 0,0 2 0,1 0 0,0 0 0,1 1 0,-1 0 0,0-1 0,0 2 0,-1-2 0,0 1 0,0 1 0,1 0 0,0 1 0,1-1 0,-1 1 0,1 0 0,0 0 0,-2 1 0,-2-1 0,0-1 0,-2 0 0,0 0 0,2 0 0,-2 0 0,1 1 0,-1 0 0,-4 0 0,1 0 0,-1 0 0,-1 0 0,2 0 0,-1 0 0,-1 0 0,2 1 0,-3 0 0,3 0 0,1 0 0,0 0 0,1 0 0,-1 0 0,-2 0 0,0 0 0,0 0 0,1 0 0,1 1 0,1-1 0,-4 1 0,2-1 0,0 0 0,-1 0 0,3 0 0,1 0 0,0 0 0,1 0 0,-1 0 0,-2-1 0,-1 1 0,0-1 0,1 0 0,-1 1 0,-3-1 0,-1 0 0,-4 0 0,3 0 0,0 0 0,0 1 0,6-1 0,1 0 0,2 0 0,4 0 0,0 1 0,0 0 0,-1 0 0,-3 0 0,-2 0 0,-6 1 0,-1-1 0,1 1 0,0-1 0,3 0 0,3 0 0,-5 0 0,2 0 0,-1 0 0,-1 1 0,5-1 0,2 1 0,1-1 0,2 0 0,-2 0 0,0 1 0,0 0 0,0 0 0,1 1 0,0-1 0,-2 0 0,1-1 0,1 1 0,-2 0 0,2 0 0,0-1 0,-1 0 0,2 0 0,1 0 0,-1 0 0,2 0 0,0 1 0,-1-1 0,0 1 0,0-1 0,0 1 0,-1 0 0,-1 0 0,-2 1 0,1 0 0,0-1 0,2 0 0,3-1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04:27:20.505"/>
    </inkml:context>
    <inkml:brush xml:id="br0">
      <inkml:brushProperty name="width" value="0.035" units="cm"/>
      <inkml:brushProperty name="height" value="0.035" units="cm"/>
      <inkml:brushProperty name="color" value="#E71224"/>
    </inkml:brush>
  </inkml:definitions>
  <inkml:trace contextRef="#ctx0" brushRef="#br0">753 8 24575,'-11'1'0,"-8"1"0,-8 2 0,-8 0 0,-11 2 0,5-1 0,4 1 0,-2-1 0,12-2 0,-3 2 0,3 0 0,7-1 0,-11 3 0,-1 0 0,0-1 0,-2 1 0,9 0 0,2-2 0,-4 4 0,4 0 0,2 1 0,2 0 0,7-3 0,2-1 0,-4 5 0,2 1 0,0 2 0,-3 7 0,5-1 0,-2 4 0,2 1 0,5-5 0,-1 4 0,3-4 0,0 1 0,1 1 0,2-5 0,0-1 0,0 0 0,1-3 0,1-2 0,1 1 0,1-3 0,-1-1 0,1 1 0,0-3 0,-1 0 0,1 1 0,0-2 0,1 1 0,1 0 0,1-1 0,1 0 0,1 0 0,2 0 0,6 1 0,3 1 0,1-1 0,5 2 0,-5-1 0,-3-1 0,3 1 0,-3-1 0,3 1 0,1 0 0,-5-2 0,-3 0 0,-4-1 0,-4-1 0,1-1 0,2 0 0,0 0 0,10 1 0,3 0 0,1 0 0,5 1 0,-4-1 0,-2 0 0,0 1 0,-5-1 0,-2 0 0,5 0 0,0-1 0,1-1 0,6 1 0,-7-1 0,0 1 0,6-2 0,-3 0 0,12 0 0,3 0 0,-9 0 0,2 0 0,-10 0 0,-4 0 0,-1-1 0,-5 0 0,1 0 0,2 1 0,-1-1 0,2 0 0,0 0 0,-3 0 0,1 0 0,-2 0 0,-1 1 0,2-1 0,3 0 0,2 0 0,-1 0 0,-2 0 0,1 1 0,0-1 0,2-1 0,-2 0 0,-4 1 0,-2-1 0,-4 1 0,1 0 0,1-1 0,0 0 0,0-1 0,2-2 0,-2 0 0,1 0 0,2-3 0,-3 1 0,2-2 0,0 0 0,-2 1 0,0-2 0,-1 0 0,-1 0 0,3-2 0,-2 1 0,0-1 0,-1-3 0,-1 1 0,-1 3 0,0 1 0,-2 2 0,1 0 0,-1-3 0,0 0 0,0-4 0,-1 0 0,1 2 0,-1-1 0,0 2 0,0 2 0,0-2 0,-1 2 0,1 0 0,-2-2 0,1 0 0,-1 1 0,0-1 0,-1 3 0,0 1 0,-1-1 0,1 2 0,0 0 0,-1-1 0,0 1 0,-1 0 0,-1-2 0,0 0 0,-4-2 0,-2 0 0,2 1 0,-2-2 0,0 2 0,0 1 0,-4-3 0,1 3 0,1 1 0,0 1 0,5 2 0,1 1 0,-1 0 0,0 1 0,-1-1 0,-3-1 0,0 1 0,-1 0 0,-3 0 0,4 1 0,-2 1 0,1-1 0,4 2 0,-5-2 0,1 0 0,0 1 0,-3-1 0,3 1 0,0-1 0,1 0 0,3 1 0,-3-1 0,0 1 0,1 0 0,2-1 0,-4 1 0,-3-2 0,-7 0 0,-2 0 0,5 1 0,2 0 0,8 2 0,4-1 0,2 2 0,2 0 0,1-1 0,1 1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20:23:34.291"/>
    </inkml:context>
    <inkml:brush xml:id="br0">
      <inkml:brushProperty name="width" value="0.035" units="cm"/>
      <inkml:brushProperty name="height" value="0.035" units="cm"/>
      <inkml:brushProperty name="color" value="#FFC114"/>
    </inkml:brush>
  </inkml:definitions>
  <inkml:trace contextRef="#ctx0" brushRef="#br0">933 0 24575,'-16'0'0,"0"0"0,5 0 0,-1 0 0,1 0 0,-2 0 0,1 0 0,-8 0 0,-2 0 0,-7 0 0,7 0 0,2 0 0,8 0 0,-8 0 0,6 0 0,-13 0 0,5 0 0,-7 0 0,-1 0 0,1 0 0,0 0 0,0 0 0,7 0 0,-6 7 0,14-6 0,-13 6 0,13-7 0,-14 6 0,14-4 0,-13 11 0,5-12 0,0 6 0,-5-1 0,13-4 0,-14 4 0,14-6 0,-13 7 0,12-6 0,-5 6 0,8-7 0,-8 6 0,1 1 0,-3 1 0,5 2 0,5-9 0,1 4 0,4 0 0,2 0 0,5 7 0,0-1 0,0 9 0,0 23 0,0 1 0,0 18 0,0 1 0,0-9 0,0 8 0,7-21 0,-6-2 0,11-17 0,-5-3 0,5-6 0,0-1 0,1-6 0,-1 5 0,7-9 0,3 9 0,7-9 0,10 5 0,-8-1 0,18-4 0,-18 4 0,8 0 0,-10-4 0,10 4 0,-8-6 0,8 0 0,0 0 0,-8 0 0,0 0 0,-3 0 0,3 0 0,0 0 0,8 0 0,-10 0 0,0 0 0,0 0 0,10 0 0,-8 0 0,8-6 0,-10 4 0,0-4 0,-7 0 0,5 5 0,-5-5 0,7 0 0,0 4 0,-8-10 0,7 11 0,-7-11 0,8 10 0,0-11 0,0 5 0,0-6 0,-7 5 0,5-4 0,-5 5 0,-1-5 0,7-2 0,-13-5 0,5 5 0,-7-5 0,-1 13 0,0-4 0,-5 4 0,-2-4 0,-5-1 0,0 1 0,0-1 0,0 0 0,0-1 0,0 1 0,0 0 0,-4 1 0,-3 5 0,-5-4 0,-7 8 0,-3-10 0,-7 4 0,-1-7 0,1 1 0,0-1 0,7 2 0,2 5 0,8-3 0,0 9 0,0-8 0,0 9 0,0-9 0,-8 2 0,6 1 0,-13-6 0,12 6 0,-12-1 0,13-3 0,-6 9 0,8-9 0,0 5 0,0-1 0,2 2 0,4 0 0,-4 3 0,4-3 0,-6 5 0,6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20:24:04.365"/>
    </inkml:context>
    <inkml:brush xml:id="br0">
      <inkml:brushProperty name="width" value="0.035" units="cm"/>
      <inkml:brushProperty name="height" value="0.035" units="cm"/>
      <inkml:brushProperty name="color" value="#FFC114"/>
    </inkml:brush>
  </inkml:definitions>
  <inkml:trace contextRef="#ctx0" brushRef="#br0">13 159 24575,'0'11'0,"0"0"-9831,0 1 8341,0 8 4308,0 2-2818,0-1 1719,0 6-1719,0 5 0,0-1 0,0 8 6784,0-10-6784,0 0 0,0 0 0,0 0 0,0 0 0,0 0 0,0 0 0,0 0 0,0-7 0,0 5 0,0-5 0,0-1 0,0 7 0,0-14 0,0 13 0,0-13 0,0 6 0,0-8 0,0 0 0,0 8 0,0-6 0,0 5 0,0 1 0,0-6 0,0 6 0,0-8 0,0 0 0,0 0 0,0 8 0,0-6 0,0 6 0,0-8 0,0 8 0,0-6 0,-6 5 0,5 1 0,-5-6 0,6 6 0,0 0 0,0-6 0,0 13 0,0-6 0,0 1 0,0 5 0,0-13 0,0 13 0,0-13 0,0 14 0,0-14 0,0 13 0,0-13 0,0 13 0,0-5 0,0 7 0,0-8 0,0 7 0,0-7 0,0 1 0,0 5 0,0-13 0,6 6 0,-5-1 0,10-5 0,-4 6 0,6 0 0,-1-6 0,1 6 0,0-8 0,-1 0 0,0 0 0,0 0 0,0 0 0,1 1 0,-1-7 0,0 5 0,0-9 0,0 3 0,0 0 0,1-3 0,-1 9 0,8-10 0,-6 4 0,13 2 0,-13-6 0,6 6 0,-1-7 0,3 6 0,-1-4 0,7 4 0,-7-6 0,8 0 0,-7 0 0,-3 0 0,-6 0 0,6 0 0,-5 0 0,6 0 0,-8 0 0,0 0 0,8 0 0,-6 0 0,7-13 0,-9 5 0,2-12 0,-2 7 0,0 1 0,0 0 0,1-8 0,0 5 0,0-4 0,-6-1 0,4-2 0,-2-7 0,4 7 0,1-5 0,0 5 0,-1 0 0,-5-5 0,3 13 0,-4-14 0,0 14 0,6-13 0,-11 12 0,4-12 0,0 13 0,-5-14 0,4 7 0,-5-1 0,0-5 0,0 5 0,0 0 0,0-5 0,0 5 0,0 0 0,0-5 0,0 5 0,0-7 0,0 7 0,0-5 0,0 5 0,0-7 0,0 0 0,0-1 0,0 1 0,0 0 0,0 0 0,0-1 0,0 1 0,0 0 0,0-10 0,0 7 0,0-16 0,0 16 0,0-7 0,0 10 0,0 0 0,0-10 0,0 15 0,0-13 0,0 15 0,0-7 0,0-1 0,0 1 0,0 0 0,-5 7 0,-3-5 0,1 5 0,-5 0 0,4-5 0,-4 13 0,4-6 0,-4 0 0,5 6 0,-7-6 0,2 7 0,-1 1 0,-6-1 0,4 0 0,-4 0 0,6 0 0,1 1 0,-8 5 0,6-4 0,-6 10 0,7-10 0,-6 9 0,4-3 0,-12 5 0,5 0 0,1 0 0,-7 0 0,14 0 0,-6 0 0,0 0 0,6 0 0,-6 0 0,8 0 0,-8 0 0,6 0 0,-6 0 0,0 0 0,6 5 0,-14 3 0,14-1 0,-13 6 0,12-6 0,-4 6 0,6-1 0,1 1 0,0-1 0,-1 0 0,1 0 0,-1 0 0,1-5 0,0 4 0,0-5 0,0 1 0,1 2 0,1-8 0,4 9 0,1-9 0,5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04:35:28.360"/>
    </inkml:context>
    <inkml:brush xml:id="br0">
      <inkml:brushProperty name="width" value="0.06" units="cm"/>
      <inkml:brushProperty name="height" value="0.06" units="cm"/>
    </inkml:brush>
  </inkml:definitions>
  <inkml:trace contextRef="#ctx0" brushRef="#br0">1 1 8027,'13'0'0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394A71-F757-7740-AE14-CD8670BCAA33}" type="datetimeFigureOut">
              <a:rPr lang="en-US" smtClean="0"/>
              <a:t>3/11/25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E2A728-4FAF-B848-A3BE-A5E50556DA86}" type="slidenum">
              <a:rPr lang="en-US" smtClean="0"/>
              <a:t>‹#›</a:t>
            </a:fld>
            <a:endParaRPr lang="en-US"/>
          </a:p>
        </p:txBody>
      </p:sp>
    </p:spTree>
    <p:extLst>
      <p:ext uri="{BB962C8B-B14F-4D97-AF65-F5344CB8AC3E}">
        <p14:creationId xmlns:p14="http://schemas.microsoft.com/office/powerpoint/2010/main" val="2841694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 everyone. My name is Kevin Shao, and today I will present the progress on my project ‘Global Power Plants Analysis: Energy, Economics, and Emissions.’ I will walk you through the data integration process, the exploratory and advanced analyses, and our progress toward answering the research questions.</a:t>
            </a:r>
          </a:p>
        </p:txBody>
      </p:sp>
      <p:sp>
        <p:nvSpPr>
          <p:cNvPr id="4" name="Slide Number Placeholder 3"/>
          <p:cNvSpPr>
            <a:spLocks noGrp="1"/>
          </p:cNvSpPr>
          <p:nvPr>
            <p:ph type="sldNum" sz="quarter" idx="5"/>
          </p:nvPr>
        </p:nvSpPr>
        <p:spPr/>
        <p:txBody>
          <a:bodyPr/>
          <a:lstStyle/>
          <a:p>
            <a:fld id="{3DE2A728-4FAF-B848-A3BE-A5E50556DA86}" type="slidenum">
              <a:rPr lang="en-US" smtClean="0"/>
              <a:t>1</a:t>
            </a:fld>
            <a:endParaRPr lang="en-US"/>
          </a:p>
        </p:txBody>
      </p:sp>
    </p:spTree>
    <p:extLst>
      <p:ext uri="{BB962C8B-B14F-4D97-AF65-F5344CB8AC3E}">
        <p14:creationId xmlns:p14="http://schemas.microsoft.com/office/powerpoint/2010/main" val="406860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 brief overview of the project. Our goal is to merge multiple datasets—from the Global Power Plant Database, World Bank, IEA, and OECD—to address two main research questions: the relationship between renewable capacity and CO₂ emissions, and how green growth policies relate to the energy mix.</a:t>
            </a:r>
          </a:p>
          <a:p>
            <a:endParaRPr lang="en-US" dirty="0"/>
          </a:p>
        </p:txBody>
      </p:sp>
      <p:sp>
        <p:nvSpPr>
          <p:cNvPr id="4" name="Slide Number Placeholder 3"/>
          <p:cNvSpPr>
            <a:spLocks noGrp="1"/>
          </p:cNvSpPr>
          <p:nvPr>
            <p:ph type="sldNum" sz="quarter" idx="5"/>
          </p:nvPr>
        </p:nvSpPr>
        <p:spPr/>
        <p:txBody>
          <a:bodyPr/>
          <a:lstStyle/>
          <a:p>
            <a:fld id="{3DE2A728-4FAF-B848-A3BE-A5E50556DA86}" type="slidenum">
              <a:rPr lang="en-US" smtClean="0"/>
              <a:t>2</a:t>
            </a:fld>
            <a:endParaRPr lang="en-US"/>
          </a:p>
        </p:txBody>
      </p:sp>
    </p:spTree>
    <p:extLst>
      <p:ext uri="{BB962C8B-B14F-4D97-AF65-F5344CB8AC3E}">
        <p14:creationId xmlns:p14="http://schemas.microsoft.com/office/powerpoint/2010/main" val="3256626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outlines our primary data sources. We standardized the data from each source and merged them by country (and year, where possible) to build a comprehensive dataset that links power plant capacity, economic indicators, and policy measures</a:t>
            </a:r>
          </a:p>
          <a:p>
            <a:endParaRPr lang="en-US" dirty="0"/>
          </a:p>
        </p:txBody>
      </p:sp>
      <p:sp>
        <p:nvSpPr>
          <p:cNvPr id="4" name="Slide Number Placeholder 3"/>
          <p:cNvSpPr>
            <a:spLocks noGrp="1"/>
          </p:cNvSpPr>
          <p:nvPr>
            <p:ph type="sldNum" sz="quarter" idx="5"/>
          </p:nvPr>
        </p:nvSpPr>
        <p:spPr/>
        <p:txBody>
          <a:bodyPr/>
          <a:lstStyle/>
          <a:p>
            <a:fld id="{3DE2A728-4FAF-B848-A3BE-A5E50556DA86}" type="slidenum">
              <a:rPr lang="en-US" smtClean="0"/>
              <a:t>3</a:t>
            </a:fld>
            <a:endParaRPr lang="en-US"/>
          </a:p>
        </p:txBody>
      </p:sp>
    </p:spTree>
    <p:extLst>
      <p:ext uri="{BB962C8B-B14F-4D97-AF65-F5344CB8AC3E}">
        <p14:creationId xmlns:p14="http://schemas.microsoft.com/office/powerpoint/2010/main" val="734017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EDA phase, I generated various visualizations to understand the distribution of power plants by country and fuel type, along with time trends in key economic and emissions indicators. These visuals helped identify initial patterns and outliers in the data.</a:t>
            </a:r>
          </a:p>
          <a:p>
            <a:endParaRPr lang="en-US" dirty="0"/>
          </a:p>
        </p:txBody>
      </p:sp>
      <p:sp>
        <p:nvSpPr>
          <p:cNvPr id="4" name="Slide Number Placeholder 3"/>
          <p:cNvSpPr>
            <a:spLocks noGrp="1"/>
          </p:cNvSpPr>
          <p:nvPr>
            <p:ph type="sldNum" sz="quarter" idx="5"/>
          </p:nvPr>
        </p:nvSpPr>
        <p:spPr/>
        <p:txBody>
          <a:bodyPr/>
          <a:lstStyle/>
          <a:p>
            <a:fld id="{3DE2A728-4FAF-B848-A3BE-A5E50556DA86}" type="slidenum">
              <a:rPr lang="en-US" smtClean="0"/>
              <a:t>4</a:t>
            </a:fld>
            <a:endParaRPr lang="en-US"/>
          </a:p>
        </p:txBody>
      </p:sp>
    </p:spTree>
    <p:extLst>
      <p:ext uri="{BB962C8B-B14F-4D97-AF65-F5344CB8AC3E}">
        <p14:creationId xmlns:p14="http://schemas.microsoft.com/office/powerpoint/2010/main" val="852584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simple analysis included correlations and basic regressions. While initial results show weak relationships, they point toward the importance of fossil fuel capacity. These findings set the stage for more advanced, panel data analyses</a:t>
            </a:r>
          </a:p>
          <a:p>
            <a:endParaRPr lang="en-US" dirty="0"/>
          </a:p>
        </p:txBody>
      </p:sp>
      <p:sp>
        <p:nvSpPr>
          <p:cNvPr id="4" name="Slide Number Placeholder 3"/>
          <p:cNvSpPr>
            <a:spLocks noGrp="1"/>
          </p:cNvSpPr>
          <p:nvPr>
            <p:ph type="sldNum" sz="quarter" idx="5"/>
          </p:nvPr>
        </p:nvSpPr>
        <p:spPr/>
        <p:txBody>
          <a:bodyPr/>
          <a:lstStyle/>
          <a:p>
            <a:fld id="{3DE2A728-4FAF-B848-A3BE-A5E50556DA86}" type="slidenum">
              <a:rPr lang="en-US" smtClean="0"/>
              <a:t>5</a:t>
            </a:fld>
            <a:endParaRPr lang="en-US"/>
          </a:p>
        </p:txBody>
      </p:sp>
    </p:spTree>
    <p:extLst>
      <p:ext uri="{BB962C8B-B14F-4D97-AF65-F5344CB8AC3E}">
        <p14:creationId xmlns:p14="http://schemas.microsoft.com/office/powerpoint/2010/main" val="3480831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advanced analysis, I used panel data methods to control for both country and time-specific effects. The FE model focused on variables that vary over time, while the RE model attempted to include time-invariant factors. The Hausman test helps us decide which specification is more appropriate. Although some variables like </a:t>
            </a:r>
            <a:r>
              <a:rPr lang="en-US" dirty="0" err="1"/>
              <a:t>renewable_ratio</a:t>
            </a:r>
            <a:r>
              <a:rPr lang="en-US" dirty="0"/>
              <a:t> are absorbed by fixed effects, the RE model gives us insights into time-invariant factors when collinearity issues are managed</a:t>
            </a:r>
          </a:p>
          <a:p>
            <a:r>
              <a:rPr lang="en-US" dirty="0"/>
              <a:t>In our Fixed Effects model—which looks at changes over time within each country—we used GDP and Fossil Fuel Share as predictors. The results show that neither GDP (p = 0.79) nor Fossil Fuel Share (p = 0.37) is statistically significant, and the model’s R-squared is very low. In plain terms, when we examine how energy use changes within a country over time, these two factors don’t seem to have a clear impact.</a:t>
            </a:r>
          </a:p>
          <a:p>
            <a:r>
              <a:rPr lang="en-US" dirty="0"/>
              <a:t>On the other hand, the Random Effects model, which compares differences across countries, shows that both GDP and Fossil Fuel Share are highly significant (p &lt; 0.001). This means that countries with higher GDP and a higher share of fossil fuels tend to have higher energy use. However, the Renewable Ratio isn’t significant in this model.</a:t>
            </a:r>
          </a:p>
          <a:p>
            <a:r>
              <a:rPr lang="en-US" dirty="0"/>
              <a:t>The Hausman test comparison reveals that the differences between the Fixed and Random Effects models are important—suggesting that unchanging, country-specific factors matter. In simple words, factors that don’t vary over time (like inherent country characteristics) are important, so the Fixed Effects model might be more reliable for understanding how energy use changes within a country.</a:t>
            </a:r>
          </a:p>
          <a:p>
            <a:r>
              <a:rPr lang="en-US" dirty="0"/>
              <a:t>Overall, these results tell us that while looking across countries (Random Effects) shows clear relationships, the variation over time within individual countries (Fixed Effects) is not well explained by just GDP and fossil fuel share. This indicates that we need to refine our models and likely add other variables, such as CO₂ emissions, to better understand what drives energy use</a:t>
            </a:r>
          </a:p>
          <a:p>
            <a:endParaRPr lang="en-US" dirty="0"/>
          </a:p>
        </p:txBody>
      </p:sp>
      <p:sp>
        <p:nvSpPr>
          <p:cNvPr id="4" name="Slide Number Placeholder 3"/>
          <p:cNvSpPr>
            <a:spLocks noGrp="1"/>
          </p:cNvSpPr>
          <p:nvPr>
            <p:ph type="sldNum" sz="quarter" idx="5"/>
          </p:nvPr>
        </p:nvSpPr>
        <p:spPr/>
        <p:txBody>
          <a:bodyPr/>
          <a:lstStyle/>
          <a:p>
            <a:fld id="{3DE2A728-4FAF-B848-A3BE-A5E50556DA86}" type="slidenum">
              <a:rPr lang="en-US" smtClean="0"/>
              <a:t>6</a:t>
            </a:fld>
            <a:endParaRPr lang="en-US"/>
          </a:p>
        </p:txBody>
      </p:sp>
    </p:spTree>
    <p:extLst>
      <p:ext uri="{BB962C8B-B14F-4D97-AF65-F5344CB8AC3E}">
        <p14:creationId xmlns:p14="http://schemas.microsoft.com/office/powerpoint/2010/main" val="3375287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models provide initial insights. While GDP and fossil fuel share are statistically significant, the role of renewable capacity and policy indicators needs further exploration. The implications are important for understanding how green growth policies might help reduce fossil fuel dependency.</a:t>
            </a:r>
          </a:p>
          <a:p>
            <a:endParaRPr lang="en-US" dirty="0"/>
          </a:p>
          <a:p>
            <a:r>
              <a:rPr lang="en-US" dirty="0"/>
              <a:t>• </a:t>
            </a:r>
            <a:r>
              <a:rPr lang="en-US" b="1" dirty="0"/>
              <a:t>Fossil Fuel Share Coefficient:</a:t>
            </a:r>
            <a:r>
              <a:rPr lang="en-US" dirty="0"/>
              <a:t> 6.8144</a:t>
            </a:r>
          </a:p>
          <a:p>
            <a:r>
              <a:rPr lang="en-US" dirty="0"/>
              <a:t>• </a:t>
            </a:r>
            <a:r>
              <a:rPr lang="en-US" b="1" dirty="0"/>
              <a:t>t-statistic:</a:t>
            </a:r>
            <a:r>
              <a:rPr lang="en-US" dirty="0"/>
              <a:t> 4.0822</a:t>
            </a:r>
          </a:p>
          <a:p>
            <a:r>
              <a:rPr lang="en-US" dirty="0"/>
              <a:t>• </a:t>
            </a:r>
            <a:r>
              <a:rPr lang="en-US" b="1" dirty="0"/>
              <a:t>p-value:</a:t>
            </a:r>
            <a:r>
              <a:rPr lang="en-US" dirty="0"/>
              <a:t> 0.0000</a:t>
            </a:r>
          </a:p>
          <a:p>
            <a:br>
              <a:rPr lang="en-US" dirty="0"/>
            </a:br>
            <a:endParaRPr lang="en-US" dirty="0"/>
          </a:p>
          <a:p>
            <a:r>
              <a:rPr lang="en-US" dirty="0"/>
              <a:t>This indicates that, even when GDP is included in the model, fossil fuel share is a statistically significant predictor of energy use (p-value &lt; 0.001). </a:t>
            </a:r>
            <a:r>
              <a:rPr lang="en-US"/>
              <a:t>In simple terms, it means that differences in fossil fuel share have a significant impact on energy use independent of GDP.</a:t>
            </a:r>
          </a:p>
          <a:p>
            <a:endParaRPr lang="en-US" dirty="0"/>
          </a:p>
        </p:txBody>
      </p:sp>
      <p:sp>
        <p:nvSpPr>
          <p:cNvPr id="4" name="Slide Number Placeholder 3"/>
          <p:cNvSpPr>
            <a:spLocks noGrp="1"/>
          </p:cNvSpPr>
          <p:nvPr>
            <p:ph type="sldNum" sz="quarter" idx="5"/>
          </p:nvPr>
        </p:nvSpPr>
        <p:spPr/>
        <p:txBody>
          <a:bodyPr/>
          <a:lstStyle/>
          <a:p>
            <a:fld id="{3DE2A728-4FAF-B848-A3BE-A5E50556DA86}" type="slidenum">
              <a:rPr lang="en-US" smtClean="0"/>
              <a:t>7</a:t>
            </a:fld>
            <a:endParaRPr lang="en-US"/>
          </a:p>
        </p:txBody>
      </p:sp>
    </p:spTree>
    <p:extLst>
      <p:ext uri="{BB962C8B-B14F-4D97-AF65-F5344CB8AC3E}">
        <p14:creationId xmlns:p14="http://schemas.microsoft.com/office/powerpoint/2010/main" val="4235375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Moving forward, I plan to refine the panel models by including CO₂ emissions data and further policy indicators. Additional robustness checks will strengthen the analysis. Ultimately, the final deliverables will include a fully cleaned dataset, a comprehensive report, and interactive visualizations that highlight the energy transition across countries.</a:t>
            </a:r>
          </a:p>
          <a:p>
            <a:endParaRPr lang="en-US" dirty="0"/>
          </a:p>
        </p:txBody>
      </p:sp>
      <p:sp>
        <p:nvSpPr>
          <p:cNvPr id="4" name="Slide Number Placeholder 3"/>
          <p:cNvSpPr>
            <a:spLocks noGrp="1"/>
          </p:cNvSpPr>
          <p:nvPr>
            <p:ph type="sldNum" sz="quarter" idx="5"/>
          </p:nvPr>
        </p:nvSpPr>
        <p:spPr/>
        <p:txBody>
          <a:bodyPr/>
          <a:lstStyle/>
          <a:p>
            <a:fld id="{3DE2A728-4FAF-B848-A3BE-A5E50556DA86}" type="slidenum">
              <a:rPr lang="en-US" smtClean="0"/>
              <a:t>8</a:t>
            </a:fld>
            <a:endParaRPr lang="en-US"/>
          </a:p>
        </p:txBody>
      </p:sp>
    </p:spTree>
    <p:extLst>
      <p:ext uri="{BB962C8B-B14F-4D97-AF65-F5344CB8AC3E}">
        <p14:creationId xmlns:p14="http://schemas.microsoft.com/office/powerpoint/2010/main" val="2991649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of now, the project is in the analysis stage. We have completed data integration, EDA, and both simple and advanced regression analyses. While we have made significant progress on the relationships among energy use, GDP, and fossil fuel share, further work is needed to fully address the proposal’s research questions—specifically, linking renewable capacity and policy measures to CO₂ emissions. The roadmap ahead includes refining our models, incorporating CO₂ data, and finalizing the recommendations</a:t>
            </a:r>
          </a:p>
          <a:p>
            <a:endParaRPr lang="en-US" dirty="0"/>
          </a:p>
        </p:txBody>
      </p:sp>
      <p:sp>
        <p:nvSpPr>
          <p:cNvPr id="4" name="Slide Number Placeholder 3"/>
          <p:cNvSpPr>
            <a:spLocks noGrp="1"/>
          </p:cNvSpPr>
          <p:nvPr>
            <p:ph type="sldNum" sz="quarter" idx="5"/>
          </p:nvPr>
        </p:nvSpPr>
        <p:spPr/>
        <p:txBody>
          <a:bodyPr/>
          <a:lstStyle/>
          <a:p>
            <a:fld id="{3DE2A728-4FAF-B848-A3BE-A5E50556DA86}" type="slidenum">
              <a:rPr lang="en-US" smtClean="0"/>
              <a:t>9</a:t>
            </a:fld>
            <a:endParaRPr lang="en-US"/>
          </a:p>
        </p:txBody>
      </p:sp>
    </p:spTree>
    <p:extLst>
      <p:ext uri="{BB962C8B-B14F-4D97-AF65-F5344CB8AC3E}">
        <p14:creationId xmlns:p14="http://schemas.microsoft.com/office/powerpoint/2010/main" val="2534575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3/11/25</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458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3/11/25</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770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3/11/25</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5458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3/11/25</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3027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3/11/25</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516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3/11/25</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053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3/11/25</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694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3/11/25</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541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3/11/25</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0401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3/11/25</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115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3/11/25</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7549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3/11/25</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836014353"/>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14.png"/><Relationship Id="rId5" Type="http://schemas.openxmlformats.org/officeDocument/2006/relationships/image" Target="../media/image11.png"/><Relationship Id="rId15" Type="http://schemas.openxmlformats.org/officeDocument/2006/relationships/image" Target="../media/image16.png"/><Relationship Id="rId10" Type="http://schemas.openxmlformats.org/officeDocument/2006/relationships/customXml" Target="../ink/ink3.xml"/><Relationship Id="rId4" Type="http://schemas.openxmlformats.org/officeDocument/2006/relationships/image" Target="../media/image10.png"/><Relationship Id="rId9" Type="http://schemas.openxmlformats.org/officeDocument/2006/relationships/image" Target="../media/image13.png"/><Relationship Id="rId14" Type="http://schemas.openxmlformats.org/officeDocument/2006/relationships/customXml" Target="../ink/ink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87FC8F-9B5C-0117-8C55-1079D9FC989E}"/>
              </a:ext>
            </a:extLst>
          </p:cNvPr>
          <p:cNvSpPr>
            <a:spLocks noGrp="1"/>
          </p:cNvSpPr>
          <p:nvPr>
            <p:ph type="ctrTitle"/>
          </p:nvPr>
        </p:nvSpPr>
        <p:spPr>
          <a:xfrm>
            <a:off x="860742" y="1124988"/>
            <a:ext cx="5692458" cy="2387600"/>
          </a:xfrm>
        </p:spPr>
        <p:txBody>
          <a:bodyPr>
            <a:normAutofit fontScale="90000"/>
          </a:bodyPr>
          <a:lstStyle/>
          <a:p>
            <a:pPr algn="l"/>
            <a:r>
              <a:rPr lang="en-US" dirty="0"/>
              <a:t>Global Power Analysis: Energy, Economics, and Emissions</a:t>
            </a:r>
          </a:p>
        </p:txBody>
      </p:sp>
      <p:sp>
        <p:nvSpPr>
          <p:cNvPr id="3" name="Subtitle 2">
            <a:extLst>
              <a:ext uri="{FF2B5EF4-FFF2-40B4-BE49-F238E27FC236}">
                <a16:creationId xmlns:a16="http://schemas.microsoft.com/office/drawing/2014/main" id="{7989893E-5834-6BE6-A66A-DB53E7DB6DBE}"/>
              </a:ext>
            </a:extLst>
          </p:cNvPr>
          <p:cNvSpPr>
            <a:spLocks noGrp="1"/>
          </p:cNvSpPr>
          <p:nvPr>
            <p:ph type="subTitle" idx="1"/>
          </p:nvPr>
        </p:nvSpPr>
        <p:spPr>
          <a:xfrm>
            <a:off x="860742" y="4135633"/>
            <a:ext cx="4425962" cy="1003885"/>
          </a:xfrm>
        </p:spPr>
        <p:txBody>
          <a:bodyPr>
            <a:normAutofit/>
          </a:bodyPr>
          <a:lstStyle/>
          <a:p>
            <a:pPr algn="l"/>
            <a:r>
              <a:rPr lang="en-US" dirty="0"/>
              <a:t>Mid-Term Presentation </a:t>
            </a:r>
          </a:p>
          <a:p>
            <a:pPr algn="l"/>
            <a:r>
              <a:rPr lang="en-US" dirty="0"/>
              <a:t>Kevin Shao – Mar 11, 2025</a:t>
            </a:r>
          </a:p>
        </p:txBody>
      </p:sp>
      <p:pic>
        <p:nvPicPr>
          <p:cNvPr id="22" name="Picture 21" descr="Multicolored smoke gradient">
            <a:extLst>
              <a:ext uri="{FF2B5EF4-FFF2-40B4-BE49-F238E27FC236}">
                <a16:creationId xmlns:a16="http://schemas.microsoft.com/office/drawing/2014/main" id="{BED46210-087F-CB70-8AC3-99CFD0F9B0C3}"/>
              </a:ext>
            </a:extLst>
          </p:cNvPr>
          <p:cNvPicPr>
            <a:picLocks noChangeAspect="1"/>
          </p:cNvPicPr>
          <p:nvPr/>
        </p:nvPicPr>
        <p:blipFill>
          <a:blip r:embed="rId3"/>
          <a:srcRect l="16392" r="20748" b="-2"/>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5"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0045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72A7-F75F-2457-C745-FB0928DCF965}"/>
              </a:ext>
            </a:extLst>
          </p:cNvPr>
          <p:cNvSpPr>
            <a:spLocks noGrp="1"/>
          </p:cNvSpPr>
          <p:nvPr>
            <p:ph type="title"/>
          </p:nvPr>
        </p:nvSpPr>
        <p:spPr/>
        <p:txBody>
          <a:bodyPr/>
          <a:lstStyle/>
          <a:p>
            <a:r>
              <a:rPr lang="en-US" dirty="0"/>
              <a:t>Project Overview &amp; Research Questions </a:t>
            </a:r>
          </a:p>
        </p:txBody>
      </p:sp>
      <p:sp>
        <p:nvSpPr>
          <p:cNvPr id="3" name="Content Placeholder 2">
            <a:extLst>
              <a:ext uri="{FF2B5EF4-FFF2-40B4-BE49-F238E27FC236}">
                <a16:creationId xmlns:a16="http://schemas.microsoft.com/office/drawing/2014/main" id="{3C1652C7-A914-F19E-1B26-C683A5BAC4D9}"/>
              </a:ext>
            </a:extLst>
          </p:cNvPr>
          <p:cNvSpPr>
            <a:spLocks noGrp="1"/>
          </p:cNvSpPr>
          <p:nvPr>
            <p:ph idx="1"/>
          </p:nvPr>
        </p:nvSpPr>
        <p:spPr/>
        <p:txBody>
          <a:bodyPr/>
          <a:lstStyle/>
          <a:p>
            <a:r>
              <a:rPr lang="en-US" dirty="0"/>
              <a:t>Overview:</a:t>
            </a:r>
          </a:p>
          <a:p>
            <a:pPr lvl="1"/>
            <a:r>
              <a:rPr lang="en-US" dirty="0"/>
              <a:t>Integrate global power plant data with socioeconomic, emissions, and policy indicators.</a:t>
            </a:r>
          </a:p>
          <a:p>
            <a:r>
              <a:rPr lang="en-US" dirty="0"/>
              <a:t>Research Questions:</a:t>
            </a:r>
          </a:p>
          <a:p>
            <a:pPr lvl="1"/>
            <a:r>
              <a:rPr lang="en-US" dirty="0"/>
              <a:t>How does a country’s renewable power plant capacity share correlate with its CO₂ emissions (or carbon intensity) over time?</a:t>
            </a:r>
          </a:p>
          <a:p>
            <a:pPr lvl="1"/>
            <a:r>
              <a:rPr lang="en-US" dirty="0"/>
              <a:t>Do countries with stronger green growth policies show lower fossil-fuel capacity and higher renewables share?</a:t>
            </a:r>
          </a:p>
          <a:p>
            <a:pPr lvl="1"/>
            <a:endParaRPr lang="en-US" dirty="0"/>
          </a:p>
          <a:p>
            <a:pPr lvl="1"/>
            <a:endParaRPr lang="en-US" dirty="0"/>
          </a:p>
        </p:txBody>
      </p:sp>
    </p:spTree>
    <p:extLst>
      <p:ext uri="{BB962C8B-B14F-4D97-AF65-F5344CB8AC3E}">
        <p14:creationId xmlns:p14="http://schemas.microsoft.com/office/powerpoint/2010/main" val="2833483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table with numbers and text&#10;&#10;AI-generated content may be incorrect.">
            <a:extLst>
              <a:ext uri="{FF2B5EF4-FFF2-40B4-BE49-F238E27FC236}">
                <a16:creationId xmlns:a16="http://schemas.microsoft.com/office/drawing/2014/main" id="{414D4F1D-8AA4-55FB-0D12-734C1E8CD7B5}"/>
              </a:ext>
            </a:extLst>
          </p:cNvPr>
          <p:cNvPicPr>
            <a:picLocks noChangeAspect="1"/>
          </p:cNvPicPr>
          <p:nvPr/>
        </p:nvPicPr>
        <p:blipFill>
          <a:blip r:embed="rId3"/>
          <a:stretch>
            <a:fillRect/>
          </a:stretch>
        </p:blipFill>
        <p:spPr>
          <a:xfrm>
            <a:off x="6541053" y="1849714"/>
            <a:ext cx="4777381" cy="298586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8D6FAE-1223-979D-52CE-253765F7BD65}"/>
              </a:ext>
            </a:extLst>
          </p:cNvPr>
          <p:cNvSpPr>
            <a:spLocks noGrp="1"/>
          </p:cNvSpPr>
          <p:nvPr>
            <p:ph type="title"/>
          </p:nvPr>
        </p:nvSpPr>
        <p:spPr>
          <a:xfrm>
            <a:off x="838201" y="479493"/>
            <a:ext cx="5257800" cy="1325563"/>
          </a:xfrm>
        </p:spPr>
        <p:txBody>
          <a:bodyPr>
            <a:normAutofit/>
          </a:bodyPr>
          <a:lstStyle/>
          <a:p>
            <a:r>
              <a:rPr lang="en-US" dirty="0"/>
              <a:t>Data Sources &amp; Integration</a:t>
            </a:r>
          </a:p>
        </p:txBody>
      </p:sp>
      <p:sp>
        <p:nvSpPr>
          <p:cNvPr id="3" name="Content Placeholder 2">
            <a:extLst>
              <a:ext uri="{FF2B5EF4-FFF2-40B4-BE49-F238E27FC236}">
                <a16:creationId xmlns:a16="http://schemas.microsoft.com/office/drawing/2014/main" id="{33AF1299-7A01-DD8A-563A-4689EB3D29AD}"/>
              </a:ext>
            </a:extLst>
          </p:cNvPr>
          <p:cNvSpPr>
            <a:spLocks noGrp="1"/>
          </p:cNvSpPr>
          <p:nvPr>
            <p:ph idx="1"/>
          </p:nvPr>
        </p:nvSpPr>
        <p:spPr>
          <a:xfrm>
            <a:off x="838201" y="1984443"/>
            <a:ext cx="5257800" cy="4192520"/>
          </a:xfrm>
        </p:spPr>
        <p:txBody>
          <a:bodyPr>
            <a:normAutofit/>
          </a:bodyPr>
          <a:lstStyle/>
          <a:p>
            <a:r>
              <a:rPr lang="en-US" sz="2000"/>
              <a:t>Data Sources: </a:t>
            </a:r>
          </a:p>
          <a:p>
            <a:pPr lvl="1"/>
            <a:r>
              <a:rPr lang="en-US" sz="2000"/>
              <a:t>Global Power Plant Database</a:t>
            </a:r>
          </a:p>
          <a:p>
            <a:pPr lvl="1"/>
            <a:r>
              <a:rPr lang="en-US" sz="2000"/>
              <a:t>World Bank WDI (socioeconomic &amp; emissions data)</a:t>
            </a:r>
          </a:p>
          <a:p>
            <a:pPr lvl="1"/>
            <a:r>
              <a:rPr lang="en-US" sz="2000"/>
              <a:t>IEA World Energy Balances</a:t>
            </a:r>
          </a:p>
          <a:p>
            <a:pPr lvl="1"/>
            <a:r>
              <a:rPr lang="en-US" sz="2000"/>
              <a:t>OECD Green Growth Indicators (policy)</a:t>
            </a:r>
          </a:p>
          <a:p>
            <a:r>
              <a:rPr lang="en-US" sz="2000"/>
              <a:t>Integration Process:</a:t>
            </a:r>
          </a:p>
          <a:p>
            <a:pPr lvl="1"/>
            <a:r>
              <a:rPr lang="en-US" sz="2000"/>
              <a:t>Standardize country codes/names</a:t>
            </a:r>
          </a:p>
          <a:p>
            <a:pPr lvl="1"/>
            <a:r>
              <a:rPr lang="en-US" sz="2000"/>
              <a:t>Aggregate plant-level data by fuel type</a:t>
            </a:r>
          </a:p>
          <a:p>
            <a:pPr lvl="1"/>
            <a:r>
              <a:rPr lang="en-US" sz="2000"/>
              <a:t>Merge with country-level indicators</a:t>
            </a:r>
          </a:p>
          <a:p>
            <a:pPr lvl="1"/>
            <a:endParaRPr lang="en-US" sz="2000"/>
          </a:p>
          <a:p>
            <a:pPr lvl="1"/>
            <a:endParaRPr lang="en-US" sz="2000"/>
          </a:p>
        </p:txBody>
      </p:sp>
    </p:spTree>
    <p:extLst>
      <p:ext uri="{BB962C8B-B14F-4D97-AF65-F5344CB8AC3E}">
        <p14:creationId xmlns:p14="http://schemas.microsoft.com/office/powerpoint/2010/main" val="3999393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AF68CB5-D519-4070-A998-B86F0FB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Arc 40">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6468">
            <a:off x="1712212" y="326268"/>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43435B-9FDA-3FAF-DD72-10D1C21C96E0}"/>
              </a:ext>
            </a:extLst>
          </p:cNvPr>
          <p:cNvSpPr>
            <a:spLocks noGrp="1"/>
          </p:cNvSpPr>
          <p:nvPr>
            <p:ph type="title"/>
          </p:nvPr>
        </p:nvSpPr>
        <p:spPr>
          <a:xfrm>
            <a:off x="594444" y="486184"/>
            <a:ext cx="4631458" cy="1325563"/>
          </a:xfrm>
        </p:spPr>
        <p:txBody>
          <a:bodyPr>
            <a:normAutofit/>
          </a:bodyPr>
          <a:lstStyle/>
          <a:p>
            <a:r>
              <a:rPr lang="en-US" dirty="0"/>
              <a:t>EDA	</a:t>
            </a:r>
          </a:p>
        </p:txBody>
      </p:sp>
      <p:sp>
        <p:nvSpPr>
          <p:cNvPr id="3" name="Content Placeholder 2">
            <a:extLst>
              <a:ext uri="{FF2B5EF4-FFF2-40B4-BE49-F238E27FC236}">
                <a16:creationId xmlns:a16="http://schemas.microsoft.com/office/drawing/2014/main" id="{8597D453-8C06-27FA-B98F-77485F0AB666}"/>
              </a:ext>
            </a:extLst>
          </p:cNvPr>
          <p:cNvSpPr>
            <a:spLocks noGrp="1"/>
          </p:cNvSpPr>
          <p:nvPr>
            <p:ph idx="1"/>
          </p:nvPr>
        </p:nvSpPr>
        <p:spPr>
          <a:xfrm>
            <a:off x="594444" y="1946684"/>
            <a:ext cx="4631458" cy="4351338"/>
          </a:xfrm>
        </p:spPr>
        <p:txBody>
          <a:bodyPr>
            <a:normAutofit/>
          </a:bodyPr>
          <a:lstStyle/>
          <a:p>
            <a:r>
              <a:rPr lang="en-US"/>
              <a:t>Visualizations:</a:t>
            </a:r>
          </a:p>
          <a:p>
            <a:pPr lvl="1"/>
            <a:r>
              <a:rPr lang="en-US"/>
              <a:t>Bar charts of power plant counts by country</a:t>
            </a:r>
          </a:p>
          <a:p>
            <a:pPr lvl="1"/>
            <a:r>
              <a:rPr lang="en-US"/>
              <a:t>Capacity breakdown by fuel type</a:t>
            </a:r>
          </a:p>
          <a:p>
            <a:pPr lvl="1"/>
            <a:r>
              <a:rPr lang="en-US"/>
              <a:t>Geospatial mapping of power plant distribution</a:t>
            </a:r>
          </a:p>
          <a:p>
            <a:pPr lvl="1"/>
            <a:r>
              <a:rPr lang="en-US"/>
              <a:t>Time series of key World Bank indicators</a:t>
            </a:r>
          </a:p>
          <a:p>
            <a:pPr lvl="1"/>
            <a:endParaRPr lang="en-US"/>
          </a:p>
          <a:p>
            <a:pPr lvl="1"/>
            <a:endParaRPr lang="en-US"/>
          </a:p>
        </p:txBody>
      </p:sp>
      <p:pic>
        <p:nvPicPr>
          <p:cNvPr id="7" name="Picture 6" descr="A red and green pie chart&#10;&#10;AI-generated content may be incorrect.">
            <a:extLst>
              <a:ext uri="{FF2B5EF4-FFF2-40B4-BE49-F238E27FC236}">
                <a16:creationId xmlns:a16="http://schemas.microsoft.com/office/drawing/2014/main" id="{4D52AEAD-7CF0-E16B-4609-5CBFE92C43BF}"/>
              </a:ext>
            </a:extLst>
          </p:cNvPr>
          <p:cNvPicPr>
            <a:picLocks noChangeAspect="1"/>
          </p:cNvPicPr>
          <p:nvPr/>
        </p:nvPicPr>
        <p:blipFill>
          <a:blip r:embed="rId3"/>
          <a:srcRect t="3750" r="4" b="4"/>
          <a:stretch/>
        </p:blipFill>
        <p:spPr>
          <a:xfrm>
            <a:off x="6032951" y="501989"/>
            <a:ext cx="2769973" cy="2769973"/>
          </a:xfrm>
          <a:custGeom>
            <a:avLst/>
            <a:gdLst/>
            <a:ahLst/>
            <a:cxnLst/>
            <a:rect l="l" t="t" r="r" b="b"/>
            <a:pathLst>
              <a:path w="2769973" h="2769973">
                <a:moveTo>
                  <a:pt x="133430" y="0"/>
                </a:moveTo>
                <a:lnTo>
                  <a:pt x="2636543" y="0"/>
                </a:lnTo>
                <a:cubicBezTo>
                  <a:pt x="2710234" y="0"/>
                  <a:pt x="2769973" y="59739"/>
                  <a:pt x="2769973" y="133430"/>
                </a:cubicBezTo>
                <a:lnTo>
                  <a:pt x="2769973" y="2636543"/>
                </a:lnTo>
                <a:cubicBezTo>
                  <a:pt x="2769973" y="2710234"/>
                  <a:pt x="2710234" y="2769973"/>
                  <a:pt x="2636543" y="2769973"/>
                </a:cubicBezTo>
                <a:lnTo>
                  <a:pt x="133430" y="2769973"/>
                </a:lnTo>
                <a:cubicBezTo>
                  <a:pt x="59739" y="2769973"/>
                  <a:pt x="0" y="2710234"/>
                  <a:pt x="0" y="2636543"/>
                </a:cubicBezTo>
                <a:lnTo>
                  <a:pt x="0" y="133430"/>
                </a:lnTo>
                <a:cubicBezTo>
                  <a:pt x="0" y="59739"/>
                  <a:pt x="59739" y="0"/>
                  <a:pt x="133430" y="0"/>
                </a:cubicBezTo>
                <a:close/>
              </a:path>
            </a:pathLst>
          </a:custGeom>
        </p:spPr>
      </p:pic>
      <p:pic>
        <p:nvPicPr>
          <p:cNvPr id="9" name="Picture 8" descr="A map of the world&#10;&#10;AI-generated content may be incorrect.">
            <a:extLst>
              <a:ext uri="{FF2B5EF4-FFF2-40B4-BE49-F238E27FC236}">
                <a16:creationId xmlns:a16="http://schemas.microsoft.com/office/drawing/2014/main" id="{15D63105-B4EA-62C4-8826-4ECB74E9B3D5}"/>
              </a:ext>
            </a:extLst>
          </p:cNvPr>
          <p:cNvPicPr>
            <a:picLocks noChangeAspect="1"/>
          </p:cNvPicPr>
          <p:nvPr/>
        </p:nvPicPr>
        <p:blipFill>
          <a:blip r:embed="rId4"/>
          <a:srcRect l="18052" r="19696" b="-4"/>
          <a:stretch/>
        </p:blipFill>
        <p:spPr>
          <a:xfrm>
            <a:off x="8996275" y="501987"/>
            <a:ext cx="2769973" cy="2769973"/>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13" name="Picture 12" descr="A graph of different colored lines&#10;&#10;AI-generated content may be incorrect.">
            <a:extLst>
              <a:ext uri="{FF2B5EF4-FFF2-40B4-BE49-F238E27FC236}">
                <a16:creationId xmlns:a16="http://schemas.microsoft.com/office/drawing/2014/main" id="{E4C7C54B-5830-6C63-D8EF-5F4CFA128839}"/>
              </a:ext>
            </a:extLst>
          </p:cNvPr>
          <p:cNvPicPr>
            <a:picLocks noChangeAspect="1"/>
          </p:cNvPicPr>
          <p:nvPr/>
        </p:nvPicPr>
        <p:blipFill>
          <a:blip r:embed="rId5"/>
          <a:srcRect l="18529" r="31972" b="2"/>
          <a:stretch/>
        </p:blipFill>
        <p:spPr>
          <a:xfrm>
            <a:off x="6033047" y="3429005"/>
            <a:ext cx="2769973" cy="2769973"/>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5" name="Picture 4" descr="A graph of power plants&#10;&#10;AI-generated content may be incorrect.">
            <a:extLst>
              <a:ext uri="{FF2B5EF4-FFF2-40B4-BE49-F238E27FC236}">
                <a16:creationId xmlns:a16="http://schemas.microsoft.com/office/drawing/2014/main" id="{5CDCB608-6F29-14C8-05E6-C44C19BF1F7A}"/>
              </a:ext>
            </a:extLst>
          </p:cNvPr>
          <p:cNvPicPr>
            <a:picLocks noChangeAspect="1"/>
          </p:cNvPicPr>
          <p:nvPr/>
        </p:nvPicPr>
        <p:blipFill>
          <a:blip r:embed="rId6"/>
          <a:srcRect l="23040" r="29710"/>
          <a:stretch/>
        </p:blipFill>
        <p:spPr>
          <a:xfrm>
            <a:off x="8996276" y="3428991"/>
            <a:ext cx="2769973" cy="2769974"/>
          </a:xfrm>
          <a:custGeom>
            <a:avLst/>
            <a:gdLst/>
            <a:ahLst/>
            <a:cxnLst/>
            <a:rect l="l" t="t" r="r" b="b"/>
            <a:pathLst>
              <a:path w="3118718" h="3118719">
                <a:moveTo>
                  <a:pt x="127306" y="0"/>
                </a:moveTo>
                <a:lnTo>
                  <a:pt x="2991412" y="0"/>
                </a:lnTo>
                <a:cubicBezTo>
                  <a:pt x="3061721" y="0"/>
                  <a:pt x="3118718" y="56997"/>
                  <a:pt x="3118718" y="127306"/>
                </a:cubicBezTo>
                <a:lnTo>
                  <a:pt x="3118718" y="2991413"/>
                </a:lnTo>
                <a:cubicBezTo>
                  <a:pt x="3118718" y="3061722"/>
                  <a:pt x="3061721" y="3118719"/>
                  <a:pt x="2991412" y="3118719"/>
                </a:cubicBezTo>
                <a:lnTo>
                  <a:pt x="127306" y="3118719"/>
                </a:lnTo>
                <a:cubicBezTo>
                  <a:pt x="56997" y="3118719"/>
                  <a:pt x="0" y="3061722"/>
                  <a:pt x="0" y="2991413"/>
                </a:cubicBezTo>
                <a:lnTo>
                  <a:pt x="0" y="127306"/>
                </a:lnTo>
                <a:cubicBezTo>
                  <a:pt x="0" y="56997"/>
                  <a:pt x="56997" y="0"/>
                  <a:pt x="127306" y="0"/>
                </a:cubicBezTo>
                <a:close/>
              </a:path>
            </a:pathLst>
          </a:custGeom>
        </p:spPr>
      </p:pic>
    </p:spTree>
    <p:extLst>
      <p:ext uri="{BB962C8B-B14F-4D97-AF65-F5344CB8AC3E}">
        <p14:creationId xmlns:p14="http://schemas.microsoft.com/office/powerpoint/2010/main" val="45846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0447F1-2F05-12D5-727D-4FCB85C09C2F}"/>
              </a:ext>
            </a:extLst>
          </p:cNvPr>
          <p:cNvSpPr>
            <a:spLocks noGrp="1"/>
          </p:cNvSpPr>
          <p:nvPr>
            <p:ph type="title"/>
          </p:nvPr>
        </p:nvSpPr>
        <p:spPr>
          <a:xfrm>
            <a:off x="633456" y="486184"/>
            <a:ext cx="5397237" cy="1325563"/>
          </a:xfrm>
        </p:spPr>
        <p:txBody>
          <a:bodyPr>
            <a:normAutofit/>
          </a:bodyPr>
          <a:lstStyle/>
          <a:p>
            <a:r>
              <a:rPr lang="en-US" dirty="0"/>
              <a:t>Simple Analysis &amp; Findings</a:t>
            </a:r>
          </a:p>
        </p:txBody>
      </p:sp>
      <p:sp>
        <p:nvSpPr>
          <p:cNvPr id="3" name="Content Placeholder 2">
            <a:extLst>
              <a:ext uri="{FF2B5EF4-FFF2-40B4-BE49-F238E27FC236}">
                <a16:creationId xmlns:a16="http://schemas.microsoft.com/office/drawing/2014/main" id="{B962C5C2-FEDC-8C21-4E0C-8C5DB3EED971}"/>
              </a:ext>
            </a:extLst>
          </p:cNvPr>
          <p:cNvSpPr>
            <a:spLocks noGrp="1"/>
          </p:cNvSpPr>
          <p:nvPr>
            <p:ph idx="1"/>
          </p:nvPr>
        </p:nvSpPr>
        <p:spPr>
          <a:xfrm>
            <a:off x="633456" y="1946684"/>
            <a:ext cx="5397237" cy="4351338"/>
          </a:xfrm>
        </p:spPr>
        <p:txBody>
          <a:bodyPr>
            <a:normAutofit/>
          </a:bodyPr>
          <a:lstStyle/>
          <a:p>
            <a:r>
              <a:rPr lang="en-US" sz="2400"/>
              <a:t>Key Analysis:</a:t>
            </a:r>
          </a:p>
          <a:p>
            <a:pPr lvl="1"/>
            <a:r>
              <a:rPr lang="en-US" dirty="0"/>
              <a:t>Correlation analyses (e.g., renewable capacity ratio vs. energy use)</a:t>
            </a:r>
          </a:p>
          <a:p>
            <a:pPr lvl="1"/>
            <a:r>
              <a:rPr lang="en-US" dirty="0"/>
              <a:t>Basic regression results (simple OLS models)</a:t>
            </a:r>
          </a:p>
          <a:p>
            <a:r>
              <a:rPr lang="en-US" sz="2400"/>
              <a:t>Findings:</a:t>
            </a:r>
          </a:p>
          <a:p>
            <a:pPr lvl="1"/>
            <a:r>
              <a:rPr lang="en-US" dirty="0"/>
              <a:t>Preliminary relationships are weak (low R² values)</a:t>
            </a:r>
          </a:p>
          <a:p>
            <a:pPr lvl="1"/>
            <a:r>
              <a:rPr lang="en-US" dirty="0"/>
              <a:t>Indications that fossil fuel share might influence energy use</a:t>
            </a:r>
          </a:p>
          <a:p>
            <a:pPr lvl="1"/>
            <a:endParaRPr lang="en-US" dirty="0"/>
          </a:p>
        </p:txBody>
      </p:sp>
      <p:pic>
        <p:nvPicPr>
          <p:cNvPr id="5" name="Picture 4" descr="A group of blue dots&#10;&#10;AI-generated content may be incorrect.">
            <a:extLst>
              <a:ext uri="{FF2B5EF4-FFF2-40B4-BE49-F238E27FC236}">
                <a16:creationId xmlns:a16="http://schemas.microsoft.com/office/drawing/2014/main" id="{7955D24B-B554-707B-DCB3-65CAA53C761F}"/>
              </a:ext>
            </a:extLst>
          </p:cNvPr>
          <p:cNvPicPr>
            <a:picLocks noChangeAspect="1"/>
          </p:cNvPicPr>
          <p:nvPr/>
        </p:nvPicPr>
        <p:blipFill>
          <a:blip r:embed="rId3"/>
          <a:stretch>
            <a:fillRect/>
          </a:stretch>
        </p:blipFill>
        <p:spPr>
          <a:xfrm>
            <a:off x="6798100" y="598677"/>
            <a:ext cx="4125726" cy="2733294"/>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21" name="Freeform: Shape 20">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screenshot of a computer&#10;&#10;AI-generated content may be incorrect.">
            <a:extLst>
              <a:ext uri="{FF2B5EF4-FFF2-40B4-BE49-F238E27FC236}">
                <a16:creationId xmlns:a16="http://schemas.microsoft.com/office/drawing/2014/main" id="{090DC62C-1AFC-09DC-C84E-1272B3547ACF}"/>
              </a:ext>
            </a:extLst>
          </p:cNvPr>
          <p:cNvPicPr>
            <a:picLocks noChangeAspect="1"/>
          </p:cNvPicPr>
          <p:nvPr/>
        </p:nvPicPr>
        <p:blipFill>
          <a:blip r:embed="rId4"/>
          <a:stretch>
            <a:fillRect/>
          </a:stretch>
        </p:blipFill>
        <p:spPr>
          <a:xfrm>
            <a:off x="6798100" y="3526029"/>
            <a:ext cx="3493027" cy="2733293"/>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23" name="Arc 22">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471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46"/>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92FB6B-4B2F-17BF-F115-00DE2FEB3C6E}"/>
              </a:ext>
            </a:extLst>
          </p:cNvPr>
          <p:cNvSpPr>
            <a:spLocks noGrp="1"/>
          </p:cNvSpPr>
          <p:nvPr>
            <p:ph type="title"/>
          </p:nvPr>
        </p:nvSpPr>
        <p:spPr>
          <a:xfrm>
            <a:off x="988820" y="619303"/>
            <a:ext cx="4622663" cy="2584566"/>
          </a:xfrm>
        </p:spPr>
        <p:txBody>
          <a:bodyPr>
            <a:normAutofit/>
          </a:bodyPr>
          <a:lstStyle/>
          <a:p>
            <a:r>
              <a:rPr lang="en-US" dirty="0"/>
              <a:t>Advanced Panel Data Analysis</a:t>
            </a:r>
          </a:p>
        </p:txBody>
      </p:sp>
      <p:sp>
        <p:nvSpPr>
          <p:cNvPr id="43" name="Freeform: Shape 42">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6601" y="0"/>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59052DE-834D-9B21-55A3-B770F5213666}"/>
              </a:ext>
            </a:extLst>
          </p:cNvPr>
          <p:cNvSpPr>
            <a:spLocks noGrp="1"/>
          </p:cNvSpPr>
          <p:nvPr>
            <p:ph idx="1"/>
          </p:nvPr>
        </p:nvSpPr>
        <p:spPr>
          <a:xfrm>
            <a:off x="5809819" y="619301"/>
            <a:ext cx="5393361" cy="2584567"/>
          </a:xfrm>
        </p:spPr>
        <p:txBody>
          <a:bodyPr>
            <a:normAutofit/>
          </a:bodyPr>
          <a:lstStyle/>
          <a:p>
            <a:r>
              <a:rPr lang="en-US" sz="1300" dirty="0"/>
              <a:t>Methodology:</a:t>
            </a:r>
          </a:p>
          <a:p>
            <a:pPr lvl="1"/>
            <a:r>
              <a:rPr lang="en-US" sz="1300" dirty="0"/>
              <a:t>Two-way Fixed Effects (FE) and Random Effects (RE) models</a:t>
            </a:r>
          </a:p>
          <a:p>
            <a:pPr lvl="1"/>
            <a:r>
              <a:rPr lang="en-US" sz="1300" dirty="0"/>
              <a:t>Hausman test to compare FE and RE specifications</a:t>
            </a:r>
          </a:p>
          <a:p>
            <a:r>
              <a:rPr lang="en-US" sz="1300" dirty="0"/>
              <a:t>Key Results:</a:t>
            </a:r>
          </a:p>
          <a:p>
            <a:pPr lvl="1"/>
            <a:r>
              <a:rPr lang="en-US" sz="1300" dirty="0"/>
              <a:t>FE model (using varying variables like GDP and </a:t>
            </a:r>
            <a:r>
              <a:rPr lang="en-US" sz="1300" dirty="0" err="1"/>
              <a:t>fossil_share</a:t>
            </a:r>
            <a:r>
              <a:rPr lang="en-US" sz="1300" dirty="0"/>
              <a:t>)</a:t>
            </a:r>
          </a:p>
          <a:p>
            <a:pPr lvl="1"/>
            <a:r>
              <a:rPr lang="en-US" sz="1300" dirty="0"/>
              <a:t>RE model – note the challenges with time-invariant variables like </a:t>
            </a:r>
            <a:r>
              <a:rPr lang="en-US" sz="1300" dirty="0" err="1"/>
              <a:t>renewable_ratio</a:t>
            </a:r>
            <a:endParaRPr lang="en-US" sz="1300" dirty="0"/>
          </a:p>
          <a:p>
            <a:pPr lvl="1"/>
            <a:r>
              <a:rPr lang="en-US" sz="1300" dirty="0"/>
              <a:t>Hausman test results (showing unobserved, time invariant factors matters)</a:t>
            </a:r>
          </a:p>
          <a:p>
            <a:pPr lvl="1"/>
            <a:endParaRPr lang="en-US" sz="1300" dirty="0"/>
          </a:p>
          <a:p>
            <a:pPr lvl="1"/>
            <a:endParaRPr lang="en-US" sz="1300" dirty="0"/>
          </a:p>
        </p:txBody>
      </p:sp>
      <p:pic>
        <p:nvPicPr>
          <p:cNvPr id="7" name="Picture 6" descr="A screenshot of a computer&#10;&#10;AI-generated content may be incorrect.">
            <a:extLst>
              <a:ext uri="{FF2B5EF4-FFF2-40B4-BE49-F238E27FC236}">
                <a16:creationId xmlns:a16="http://schemas.microsoft.com/office/drawing/2014/main" id="{5DE8A542-3F99-7564-B477-FED0984F1BAD}"/>
              </a:ext>
            </a:extLst>
          </p:cNvPr>
          <p:cNvPicPr>
            <a:picLocks noChangeAspect="1"/>
          </p:cNvPicPr>
          <p:nvPr/>
        </p:nvPicPr>
        <p:blipFill>
          <a:blip r:embed="rId3"/>
          <a:stretch>
            <a:fillRect/>
          </a:stretch>
        </p:blipFill>
        <p:spPr>
          <a:xfrm>
            <a:off x="1317552" y="3589351"/>
            <a:ext cx="2368750" cy="2533423"/>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9" name="Picture 8" descr="A screenshot of a computer&#10;&#10;AI-generated content may be incorrect.">
            <a:extLst>
              <a:ext uri="{FF2B5EF4-FFF2-40B4-BE49-F238E27FC236}">
                <a16:creationId xmlns:a16="http://schemas.microsoft.com/office/drawing/2014/main" id="{956063C0-29CA-9AF9-5193-1A1863566E33}"/>
              </a:ext>
            </a:extLst>
          </p:cNvPr>
          <p:cNvPicPr>
            <a:picLocks noChangeAspect="1"/>
          </p:cNvPicPr>
          <p:nvPr/>
        </p:nvPicPr>
        <p:blipFill>
          <a:blip r:embed="rId4"/>
          <a:stretch>
            <a:fillRect/>
          </a:stretch>
        </p:blipFill>
        <p:spPr>
          <a:xfrm>
            <a:off x="4462399" y="3729546"/>
            <a:ext cx="3267203" cy="2393226"/>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45" name="Arc 44">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7360" y="3365205"/>
            <a:ext cx="3939038" cy="3939038"/>
          </a:xfrm>
          <a:prstGeom prst="arc">
            <a:avLst>
              <a:gd name="adj1" fmla="val 16200000"/>
              <a:gd name="adj2" fmla="val 20354996"/>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Freeform: Shape 46">
            <a:extLst>
              <a:ext uri="{FF2B5EF4-FFF2-40B4-BE49-F238E27FC236}">
                <a16:creationId xmlns:a16="http://schemas.microsoft.com/office/drawing/2014/main" id="{D1B80E9C-CF8A-440B-B8F5-54BF121BF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058400"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3" name="Picture 12" descr="A screenshot of a computer&#10;&#10;AI-generated content may be incorrect.">
            <a:extLst>
              <a:ext uri="{FF2B5EF4-FFF2-40B4-BE49-F238E27FC236}">
                <a16:creationId xmlns:a16="http://schemas.microsoft.com/office/drawing/2014/main" id="{DE635F1A-B55A-0E85-FC7A-F319E5C7C691}"/>
              </a:ext>
            </a:extLst>
          </p:cNvPr>
          <p:cNvPicPr>
            <a:picLocks noChangeAspect="1"/>
          </p:cNvPicPr>
          <p:nvPr/>
        </p:nvPicPr>
        <p:blipFill>
          <a:blip r:embed="rId5"/>
          <a:stretch>
            <a:fillRect/>
          </a:stretch>
        </p:blipFill>
        <p:spPr>
          <a:xfrm>
            <a:off x="8056472" y="3754049"/>
            <a:ext cx="3267204" cy="2368722"/>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p:spPr>
      </p:pic>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D3DD99A0-1310-6C02-C11C-D922D0F1EE23}"/>
                  </a:ext>
                </a:extLst>
              </p14:cNvPr>
              <p14:cNvContentPartPr/>
              <p14:nvPr/>
            </p14:nvContentPartPr>
            <p14:xfrm>
              <a:off x="9790400" y="5838240"/>
              <a:ext cx="405000" cy="142920"/>
            </p14:xfrm>
          </p:contentPart>
        </mc:Choice>
        <mc:Fallback xmlns="">
          <p:pic>
            <p:nvPicPr>
              <p:cNvPr id="15" name="Ink 14">
                <a:extLst>
                  <a:ext uri="{FF2B5EF4-FFF2-40B4-BE49-F238E27FC236}">
                    <a16:creationId xmlns:a16="http://schemas.microsoft.com/office/drawing/2014/main" id="{D3DD99A0-1310-6C02-C11C-D922D0F1EE23}"/>
                  </a:ext>
                </a:extLst>
              </p:cNvPr>
              <p:cNvPicPr/>
              <p:nvPr/>
            </p:nvPicPr>
            <p:blipFill>
              <a:blip r:embed="rId7"/>
              <a:stretch>
                <a:fillRect/>
              </a:stretch>
            </p:blipFill>
            <p:spPr>
              <a:xfrm>
                <a:off x="9784280" y="5832120"/>
                <a:ext cx="41724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7A45AC87-685A-B63C-DFD2-0C44770E464F}"/>
                  </a:ext>
                </a:extLst>
              </p14:cNvPr>
              <p14:cNvContentPartPr/>
              <p14:nvPr/>
            </p14:nvContentPartPr>
            <p14:xfrm>
              <a:off x="9781040" y="5976120"/>
              <a:ext cx="464400" cy="135360"/>
            </p14:xfrm>
          </p:contentPart>
        </mc:Choice>
        <mc:Fallback xmlns="">
          <p:pic>
            <p:nvPicPr>
              <p:cNvPr id="16" name="Ink 15">
                <a:extLst>
                  <a:ext uri="{FF2B5EF4-FFF2-40B4-BE49-F238E27FC236}">
                    <a16:creationId xmlns:a16="http://schemas.microsoft.com/office/drawing/2014/main" id="{7A45AC87-685A-B63C-DFD2-0C44770E464F}"/>
                  </a:ext>
                </a:extLst>
              </p:cNvPr>
              <p:cNvPicPr/>
              <p:nvPr/>
            </p:nvPicPr>
            <p:blipFill>
              <a:blip r:embed="rId9"/>
              <a:stretch>
                <a:fillRect/>
              </a:stretch>
            </p:blipFill>
            <p:spPr>
              <a:xfrm>
                <a:off x="9774920" y="5970000"/>
                <a:ext cx="47664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3827CC63-0B2F-BAF5-BE64-C8597EC0C6F5}"/>
                  </a:ext>
                </a:extLst>
              </p14:cNvPr>
              <p14:cNvContentPartPr/>
              <p14:nvPr/>
            </p14:nvContentPartPr>
            <p14:xfrm>
              <a:off x="6203720" y="5758680"/>
              <a:ext cx="486720" cy="244800"/>
            </p14:xfrm>
          </p:contentPart>
        </mc:Choice>
        <mc:Fallback xmlns="">
          <p:pic>
            <p:nvPicPr>
              <p:cNvPr id="17" name="Ink 16">
                <a:extLst>
                  <a:ext uri="{FF2B5EF4-FFF2-40B4-BE49-F238E27FC236}">
                    <a16:creationId xmlns:a16="http://schemas.microsoft.com/office/drawing/2014/main" id="{3827CC63-0B2F-BAF5-BE64-C8597EC0C6F5}"/>
                  </a:ext>
                </a:extLst>
              </p:cNvPr>
              <p:cNvPicPr/>
              <p:nvPr/>
            </p:nvPicPr>
            <p:blipFill>
              <a:blip r:embed="rId11"/>
              <a:stretch>
                <a:fillRect/>
              </a:stretch>
            </p:blipFill>
            <p:spPr>
              <a:xfrm>
                <a:off x="6197600" y="5752560"/>
                <a:ext cx="49896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 name="Ink 3">
                <a:extLst>
                  <a:ext uri="{FF2B5EF4-FFF2-40B4-BE49-F238E27FC236}">
                    <a16:creationId xmlns:a16="http://schemas.microsoft.com/office/drawing/2014/main" id="{F9BF7901-E7A8-8240-911D-E6A3F06B0728}"/>
                  </a:ext>
                </a:extLst>
              </p14:cNvPr>
              <p14:cNvContentPartPr/>
              <p14:nvPr/>
            </p14:nvContentPartPr>
            <p14:xfrm>
              <a:off x="5035844" y="5868234"/>
              <a:ext cx="531720" cy="253800"/>
            </p14:xfrm>
          </p:contentPart>
        </mc:Choice>
        <mc:Fallback>
          <p:pic>
            <p:nvPicPr>
              <p:cNvPr id="4" name="Ink 3">
                <a:extLst>
                  <a:ext uri="{FF2B5EF4-FFF2-40B4-BE49-F238E27FC236}">
                    <a16:creationId xmlns:a16="http://schemas.microsoft.com/office/drawing/2014/main" id="{F9BF7901-E7A8-8240-911D-E6A3F06B0728}"/>
                  </a:ext>
                </a:extLst>
              </p:cNvPr>
              <p:cNvPicPr/>
              <p:nvPr/>
            </p:nvPicPr>
            <p:blipFill>
              <a:blip r:embed="rId13"/>
              <a:stretch>
                <a:fillRect/>
              </a:stretch>
            </p:blipFill>
            <p:spPr>
              <a:xfrm>
                <a:off x="5029724" y="5862114"/>
                <a:ext cx="54396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 name="Ink 4">
                <a:extLst>
                  <a:ext uri="{FF2B5EF4-FFF2-40B4-BE49-F238E27FC236}">
                    <a16:creationId xmlns:a16="http://schemas.microsoft.com/office/drawing/2014/main" id="{5886A9FD-E0DB-D69B-AEE1-C8706E63FECC}"/>
                  </a:ext>
                </a:extLst>
              </p14:cNvPr>
              <p14:cNvContentPartPr/>
              <p14:nvPr/>
            </p14:nvContentPartPr>
            <p14:xfrm>
              <a:off x="6358844" y="5462874"/>
              <a:ext cx="321120" cy="687240"/>
            </p14:xfrm>
          </p:contentPart>
        </mc:Choice>
        <mc:Fallback>
          <p:pic>
            <p:nvPicPr>
              <p:cNvPr id="5" name="Ink 4">
                <a:extLst>
                  <a:ext uri="{FF2B5EF4-FFF2-40B4-BE49-F238E27FC236}">
                    <a16:creationId xmlns:a16="http://schemas.microsoft.com/office/drawing/2014/main" id="{5886A9FD-E0DB-D69B-AEE1-C8706E63FECC}"/>
                  </a:ext>
                </a:extLst>
              </p:cNvPr>
              <p:cNvPicPr/>
              <p:nvPr/>
            </p:nvPicPr>
            <p:blipFill>
              <a:blip r:embed="rId15"/>
              <a:stretch>
                <a:fillRect/>
              </a:stretch>
            </p:blipFill>
            <p:spPr>
              <a:xfrm>
                <a:off x="6352724" y="5456754"/>
                <a:ext cx="333360" cy="699480"/>
              </a:xfrm>
              <a:prstGeom prst="rect">
                <a:avLst/>
              </a:prstGeom>
            </p:spPr>
          </p:pic>
        </mc:Fallback>
      </mc:AlternateContent>
    </p:spTree>
    <p:extLst>
      <p:ext uri="{BB962C8B-B14F-4D97-AF65-F5344CB8AC3E}">
        <p14:creationId xmlns:p14="http://schemas.microsoft.com/office/powerpoint/2010/main" val="4049640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7B34-B269-3EB7-0063-5F82B5C6437B}"/>
              </a:ext>
            </a:extLst>
          </p:cNvPr>
          <p:cNvSpPr>
            <a:spLocks noGrp="1"/>
          </p:cNvSpPr>
          <p:nvPr>
            <p:ph type="title"/>
          </p:nvPr>
        </p:nvSpPr>
        <p:spPr/>
        <p:txBody>
          <a:bodyPr/>
          <a:lstStyle/>
          <a:p>
            <a:r>
              <a:rPr lang="en-US" dirty="0"/>
              <a:t>Key Insights &amp; Policy Implications</a:t>
            </a:r>
          </a:p>
        </p:txBody>
      </p:sp>
      <p:sp>
        <p:nvSpPr>
          <p:cNvPr id="3" name="Content Placeholder 2">
            <a:extLst>
              <a:ext uri="{FF2B5EF4-FFF2-40B4-BE49-F238E27FC236}">
                <a16:creationId xmlns:a16="http://schemas.microsoft.com/office/drawing/2014/main" id="{78EEEE2A-81C4-C5FA-10B8-06C425C57358}"/>
              </a:ext>
            </a:extLst>
          </p:cNvPr>
          <p:cNvSpPr>
            <a:spLocks noGrp="1"/>
          </p:cNvSpPr>
          <p:nvPr>
            <p:ph idx="1"/>
          </p:nvPr>
        </p:nvSpPr>
        <p:spPr/>
        <p:txBody>
          <a:bodyPr>
            <a:normAutofit lnSpcReduction="10000"/>
          </a:bodyPr>
          <a:lstStyle/>
          <a:p>
            <a:r>
              <a:rPr lang="en-US" dirty="0"/>
              <a:t>Insights: </a:t>
            </a:r>
          </a:p>
          <a:p>
            <a:pPr lvl="1"/>
            <a:r>
              <a:rPr lang="en-US" dirty="0"/>
              <a:t>Economic size (GDP) and fossil fuel share significantly relate to energy use.</a:t>
            </a:r>
          </a:p>
          <a:p>
            <a:pPr lvl="1"/>
            <a:r>
              <a:rPr lang="en-US" dirty="0"/>
              <a:t>Policy indicator (environment-related tax) shows promise for further exploration.</a:t>
            </a:r>
          </a:p>
          <a:p>
            <a:r>
              <a:rPr lang="en-US" dirty="0"/>
              <a:t>Implications:</a:t>
            </a:r>
          </a:p>
          <a:p>
            <a:pPr lvl="1"/>
            <a:r>
              <a:rPr lang="en-US" dirty="0"/>
              <a:t>Findings can inform policymakers on how economic and energy mix factors affect emissions.</a:t>
            </a:r>
          </a:p>
          <a:p>
            <a:pPr lvl="1"/>
            <a:r>
              <a:rPr lang="en-US" dirty="0"/>
              <a:t>There is potential to identify best practices for reducing fossil fuel dependency.</a:t>
            </a:r>
          </a:p>
          <a:p>
            <a:pPr lvl="1"/>
            <a:endParaRPr lang="en-US" dirty="0"/>
          </a:p>
        </p:txBody>
      </p:sp>
    </p:spTree>
    <p:extLst>
      <p:ext uri="{BB962C8B-B14F-4D97-AF65-F5344CB8AC3E}">
        <p14:creationId xmlns:p14="http://schemas.microsoft.com/office/powerpoint/2010/main" val="3966420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192D-AD4F-499A-9016-9D42F7609F36}"/>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EA6CB4CD-E0B4-0A30-3601-B655EAF485AA}"/>
              </a:ext>
            </a:extLst>
          </p:cNvPr>
          <p:cNvSpPr>
            <a:spLocks noGrp="1"/>
          </p:cNvSpPr>
          <p:nvPr>
            <p:ph idx="1"/>
          </p:nvPr>
        </p:nvSpPr>
        <p:spPr/>
        <p:txBody>
          <a:bodyPr>
            <a:normAutofit fontScale="92500" lnSpcReduction="20000"/>
          </a:bodyPr>
          <a:lstStyle/>
          <a:p>
            <a:r>
              <a:rPr lang="en-US" dirty="0"/>
              <a:t>Next Steps in Analysis:</a:t>
            </a:r>
          </a:p>
          <a:p>
            <a:pPr lvl="1"/>
            <a:r>
              <a:rPr lang="en-US" dirty="0"/>
              <a:t>Refine panel regression models (including CO₂ emissions and other policy indicators).</a:t>
            </a:r>
          </a:p>
          <a:p>
            <a:pPr lvl="1"/>
            <a:r>
              <a:rPr lang="en-US" dirty="0"/>
              <a:t>Conduct additional robustness checks and diagnostics (e.g., tests for serial correlation).</a:t>
            </a:r>
          </a:p>
          <a:p>
            <a:pPr lvl="1"/>
            <a:r>
              <a:rPr lang="en-US" dirty="0"/>
              <a:t>Extend the analysis to answer the full research questions:</a:t>
            </a:r>
          </a:p>
          <a:p>
            <a:pPr lvl="2"/>
            <a:r>
              <a:rPr lang="en-US" dirty="0"/>
              <a:t>Explore the relationship between renewable capacity share and CO₂ emissions (total and per GDP).</a:t>
            </a:r>
          </a:p>
          <a:p>
            <a:pPr lvl="2"/>
            <a:r>
              <a:rPr lang="en-US" dirty="0"/>
              <a:t>Delve deeper into the impact of green growth policies on energy mix.</a:t>
            </a:r>
          </a:p>
          <a:p>
            <a:r>
              <a:rPr lang="en-US" dirty="0"/>
              <a:t>Final Deliverables:</a:t>
            </a:r>
          </a:p>
          <a:p>
            <a:pPr lvl="1"/>
            <a:r>
              <a:rPr lang="en-US" dirty="0"/>
              <a:t>Cleaned merged dataset</a:t>
            </a:r>
          </a:p>
          <a:p>
            <a:pPr lvl="1"/>
            <a:r>
              <a:rPr lang="en-US" dirty="0"/>
              <a:t>Comprehensive analysis report</a:t>
            </a:r>
          </a:p>
          <a:p>
            <a:pPr lvl="1"/>
            <a:r>
              <a:rPr lang="en-US" dirty="0"/>
              <a:t>Interactive dashboards/visualizations for stakeholders</a:t>
            </a:r>
          </a:p>
          <a:p>
            <a:pPr lvl="1"/>
            <a:endParaRPr lang="en-US" dirty="0"/>
          </a:p>
          <a:p>
            <a:pPr lvl="1"/>
            <a:endParaRPr lang="en-US" dirty="0"/>
          </a:p>
        </p:txBody>
      </p:sp>
    </p:spTree>
    <p:extLst>
      <p:ext uri="{BB962C8B-B14F-4D97-AF65-F5344CB8AC3E}">
        <p14:creationId xmlns:p14="http://schemas.microsoft.com/office/powerpoint/2010/main" val="113213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3040-6852-81C8-43DD-B501D8B4F253}"/>
              </a:ext>
            </a:extLst>
          </p:cNvPr>
          <p:cNvSpPr>
            <a:spLocks noGrp="1"/>
          </p:cNvSpPr>
          <p:nvPr>
            <p:ph type="title"/>
          </p:nvPr>
        </p:nvSpPr>
        <p:spPr/>
        <p:txBody>
          <a:bodyPr/>
          <a:lstStyle/>
          <a:p>
            <a:r>
              <a:rPr lang="en-US" dirty="0"/>
              <a:t>Project Status &amp; Roadmap	</a:t>
            </a:r>
          </a:p>
        </p:txBody>
      </p:sp>
      <p:sp>
        <p:nvSpPr>
          <p:cNvPr id="3" name="Content Placeholder 2">
            <a:extLst>
              <a:ext uri="{FF2B5EF4-FFF2-40B4-BE49-F238E27FC236}">
                <a16:creationId xmlns:a16="http://schemas.microsoft.com/office/drawing/2014/main" id="{A2A4D785-4B5B-4638-50E2-A681AFBE6E1D}"/>
              </a:ext>
            </a:extLst>
          </p:cNvPr>
          <p:cNvSpPr>
            <a:spLocks noGrp="1"/>
          </p:cNvSpPr>
          <p:nvPr>
            <p:ph idx="1"/>
          </p:nvPr>
        </p:nvSpPr>
        <p:spPr/>
        <p:txBody>
          <a:bodyPr>
            <a:normAutofit fontScale="92500" lnSpcReduction="20000"/>
          </a:bodyPr>
          <a:lstStyle/>
          <a:p>
            <a:r>
              <a:rPr lang="en-US" dirty="0"/>
              <a:t>Current Status:</a:t>
            </a:r>
          </a:p>
          <a:p>
            <a:pPr lvl="1"/>
            <a:r>
              <a:rPr lang="en-US" dirty="0"/>
              <a:t>Data integration, EDA, simple analysis, and initial advanced panel regressions have been completed.</a:t>
            </a:r>
          </a:p>
          <a:p>
            <a:r>
              <a:rPr lang="en-US" dirty="0"/>
              <a:t>Am I addressing my proposal questions?</a:t>
            </a:r>
          </a:p>
          <a:p>
            <a:pPr lvl="1"/>
            <a:r>
              <a:rPr lang="en-US" dirty="0"/>
              <a:t>Partially. The current work lays the groundwork by addressing economic and energy mix relationships.</a:t>
            </a:r>
          </a:p>
          <a:p>
            <a:pPr lvl="1"/>
            <a:r>
              <a:rPr lang="en-US" dirty="0"/>
              <a:t>The next phase will directly integrate CO₂ emission data to answer the key research questions on renewable share vs. emissions.</a:t>
            </a:r>
          </a:p>
          <a:p>
            <a:r>
              <a:rPr lang="en-US" dirty="0"/>
              <a:t>Roadmap:</a:t>
            </a:r>
          </a:p>
          <a:p>
            <a:pPr lvl="1"/>
            <a:r>
              <a:rPr lang="en-US" dirty="0"/>
              <a:t>Finalize model specifications</a:t>
            </a:r>
          </a:p>
          <a:p>
            <a:pPr lvl="1"/>
            <a:r>
              <a:rPr lang="en-US" dirty="0"/>
              <a:t>Incorporate CO₂ and policy analysis in detail</a:t>
            </a:r>
          </a:p>
          <a:p>
            <a:pPr lvl="1"/>
            <a:r>
              <a:rPr lang="en-US" dirty="0"/>
              <a:t>Prepare final report and recommendations</a:t>
            </a:r>
          </a:p>
          <a:p>
            <a:pPr lvl="1"/>
            <a:endParaRPr lang="en-US" dirty="0"/>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E3DE2ACA-8621-C81B-9E80-4387A53E32B8}"/>
                  </a:ext>
                </a:extLst>
              </p14:cNvPr>
              <p14:cNvContentPartPr/>
              <p14:nvPr/>
            </p14:nvContentPartPr>
            <p14:xfrm>
              <a:off x="11713880" y="5500560"/>
              <a:ext cx="5040" cy="360"/>
            </p14:xfrm>
          </p:contentPart>
        </mc:Choice>
        <mc:Fallback xmlns="">
          <p:pic>
            <p:nvPicPr>
              <p:cNvPr id="10" name="Ink 9">
                <a:extLst>
                  <a:ext uri="{FF2B5EF4-FFF2-40B4-BE49-F238E27FC236}">
                    <a16:creationId xmlns:a16="http://schemas.microsoft.com/office/drawing/2014/main" id="{E3DE2ACA-8621-C81B-9E80-4387A53E32B8}"/>
                  </a:ext>
                </a:extLst>
              </p:cNvPr>
              <p:cNvPicPr/>
              <p:nvPr/>
            </p:nvPicPr>
            <p:blipFill>
              <a:blip r:embed="rId4"/>
              <a:stretch>
                <a:fillRect/>
              </a:stretch>
            </p:blipFill>
            <p:spPr>
              <a:xfrm>
                <a:off x="11703440" y="5490120"/>
                <a:ext cx="26280" cy="21600"/>
              </a:xfrm>
              <a:prstGeom prst="rect">
                <a:avLst/>
              </a:prstGeom>
            </p:spPr>
          </p:pic>
        </mc:Fallback>
      </mc:AlternateContent>
      <p:graphicFrame>
        <p:nvGraphicFramePr>
          <p:cNvPr id="24" name="Table 23">
            <a:extLst>
              <a:ext uri="{FF2B5EF4-FFF2-40B4-BE49-F238E27FC236}">
                <a16:creationId xmlns:a16="http://schemas.microsoft.com/office/drawing/2014/main" id="{74590172-C572-4E64-0E99-531D94578052}"/>
              </a:ext>
            </a:extLst>
          </p:cNvPr>
          <p:cNvGraphicFramePr>
            <a:graphicFrameLocks noGrp="1"/>
          </p:cNvGraphicFramePr>
          <p:nvPr>
            <p:extLst>
              <p:ext uri="{D42A27DB-BD31-4B8C-83A1-F6EECF244321}">
                <p14:modId xmlns:p14="http://schemas.microsoft.com/office/powerpoint/2010/main" val="3805607238"/>
              </p:ext>
            </p:extLst>
          </p:nvPr>
        </p:nvGraphicFramePr>
        <p:xfrm>
          <a:off x="8473440" y="4023360"/>
          <a:ext cx="3718560" cy="2834640"/>
        </p:xfrm>
        <a:graphic>
          <a:graphicData uri="http://schemas.openxmlformats.org/drawingml/2006/table">
            <a:tbl>
              <a:tblPr>
                <a:tableStyleId>{00A15C55-8517-42AA-B614-E9B94910E393}</a:tableStyleId>
              </a:tblPr>
              <a:tblGrid>
                <a:gridCol w="3718560">
                  <a:extLst>
                    <a:ext uri="{9D8B030D-6E8A-4147-A177-3AD203B41FA5}">
                      <a16:colId xmlns:a16="http://schemas.microsoft.com/office/drawing/2014/main" val="2949894329"/>
                    </a:ext>
                  </a:extLst>
                </a:gridCol>
              </a:tblGrid>
              <a:tr h="363247">
                <a:tc>
                  <a:txBody>
                    <a:bodyPr/>
                    <a:lstStyle/>
                    <a:p>
                      <a:r>
                        <a:rPr lang="en-US" dirty="0"/>
                        <a:t>1. Data Integration &amp; EDA ✅</a:t>
                      </a:r>
                    </a:p>
                  </a:txBody>
                  <a:tcPr/>
                </a:tc>
                <a:extLst>
                  <a:ext uri="{0D108BD9-81ED-4DB2-BD59-A6C34878D82A}">
                    <a16:rowId xmlns:a16="http://schemas.microsoft.com/office/drawing/2014/main" val="3738654329"/>
                  </a:ext>
                </a:extLst>
              </a:tr>
              <a:tr h="3632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 Simple Analysis ✅</a:t>
                      </a:r>
                    </a:p>
                  </a:txBody>
                  <a:tcPr/>
                </a:tc>
                <a:extLst>
                  <a:ext uri="{0D108BD9-81ED-4DB2-BD59-A6C34878D82A}">
                    <a16:rowId xmlns:a16="http://schemas.microsoft.com/office/drawing/2014/main" val="4226472835"/>
                  </a:ext>
                </a:extLst>
              </a:tr>
              <a:tr h="363247">
                <a:tc>
                  <a:txBody>
                    <a:bodyPr/>
                    <a:lstStyle/>
                    <a:p>
                      <a:r>
                        <a:rPr lang="en-US" dirty="0"/>
                        <a:t>3. Advanced Panel Analysis✅</a:t>
                      </a:r>
                    </a:p>
                  </a:txBody>
                  <a:tcPr/>
                </a:tc>
                <a:extLst>
                  <a:ext uri="{0D108BD9-81ED-4DB2-BD59-A6C34878D82A}">
                    <a16:rowId xmlns:a16="http://schemas.microsoft.com/office/drawing/2014/main" val="3202693456"/>
                  </a:ext>
                </a:extLst>
              </a:tr>
              <a:tr h="363247">
                <a:tc>
                  <a:txBody>
                    <a:bodyPr/>
                    <a:lstStyle/>
                    <a:p>
                      <a:r>
                        <a:rPr lang="en-US" dirty="0"/>
                        <a:t>3a. Detailed Policy Analysis (NS)</a:t>
                      </a:r>
                    </a:p>
                  </a:txBody>
                  <a:tcPr/>
                </a:tc>
                <a:extLst>
                  <a:ext uri="{0D108BD9-81ED-4DB2-BD59-A6C34878D82A}">
                    <a16:rowId xmlns:a16="http://schemas.microsoft.com/office/drawing/2014/main" val="356996739"/>
                  </a:ext>
                </a:extLst>
              </a:tr>
              <a:tr h="635683">
                <a:tc>
                  <a:txBody>
                    <a:bodyPr/>
                    <a:lstStyle/>
                    <a:p>
                      <a:r>
                        <a:rPr lang="en-US" dirty="0"/>
                        <a:t>4. Incorporate CO2 Emission Data (NS) </a:t>
                      </a:r>
                    </a:p>
                  </a:txBody>
                  <a:tcPr/>
                </a:tc>
                <a:extLst>
                  <a:ext uri="{0D108BD9-81ED-4DB2-BD59-A6C34878D82A}">
                    <a16:rowId xmlns:a16="http://schemas.microsoft.com/office/drawing/2014/main" val="1537353908"/>
                  </a:ext>
                </a:extLst>
              </a:tr>
              <a:tr h="363247">
                <a:tc>
                  <a:txBody>
                    <a:bodyPr/>
                    <a:lstStyle/>
                    <a:p>
                      <a:r>
                        <a:rPr lang="en-US" dirty="0"/>
                        <a:t>5. Model Refinement (Upcoming)</a:t>
                      </a:r>
                    </a:p>
                  </a:txBody>
                  <a:tcPr/>
                </a:tc>
                <a:extLst>
                  <a:ext uri="{0D108BD9-81ED-4DB2-BD59-A6C34878D82A}">
                    <a16:rowId xmlns:a16="http://schemas.microsoft.com/office/drawing/2014/main" val="573967902"/>
                  </a:ext>
                </a:extLst>
              </a:tr>
              <a:tr h="363247">
                <a:tc>
                  <a:txBody>
                    <a:bodyPr/>
                    <a:lstStyle/>
                    <a:p>
                      <a:r>
                        <a:rPr lang="en-US" dirty="0"/>
                        <a:t>6. Deliverables (Upcoming)</a:t>
                      </a:r>
                    </a:p>
                  </a:txBody>
                  <a:tcPr/>
                </a:tc>
                <a:extLst>
                  <a:ext uri="{0D108BD9-81ED-4DB2-BD59-A6C34878D82A}">
                    <a16:rowId xmlns:a16="http://schemas.microsoft.com/office/drawing/2014/main" val="1865638156"/>
                  </a:ext>
                </a:extLst>
              </a:tr>
            </a:tbl>
          </a:graphicData>
        </a:graphic>
      </p:graphicFrame>
    </p:spTree>
    <p:extLst>
      <p:ext uri="{BB962C8B-B14F-4D97-AF65-F5344CB8AC3E}">
        <p14:creationId xmlns:p14="http://schemas.microsoft.com/office/powerpoint/2010/main" val="559826849"/>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198</TotalTime>
  <Words>1451</Words>
  <Application>Microsoft Macintosh PowerPoint</Application>
  <PresentationFormat>Widescreen</PresentationFormat>
  <Paragraphs>103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Avenir Next LT Pro</vt:lpstr>
      <vt:lpstr>Calibri</vt:lpstr>
      <vt:lpstr>Tw Cen MT</vt:lpstr>
      <vt:lpstr>ShapesVTI</vt:lpstr>
      <vt:lpstr>Global Power Analysis: Energy, Economics, and Emissions</vt:lpstr>
      <vt:lpstr>Project Overview &amp; Research Questions </vt:lpstr>
      <vt:lpstr>Data Sources &amp; Integration</vt:lpstr>
      <vt:lpstr>EDA </vt:lpstr>
      <vt:lpstr>Simple Analysis &amp; Findings</vt:lpstr>
      <vt:lpstr>Advanced Panel Data Analysis</vt:lpstr>
      <vt:lpstr>Key Insights &amp; Policy Implications</vt:lpstr>
      <vt:lpstr>Next Steps</vt:lpstr>
      <vt:lpstr>Project Status &amp; Roadmap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Kaiwen Shao</dc:creator>
  <cp:lastModifiedBy>Kaiwen Shao</cp:lastModifiedBy>
  <cp:revision>2</cp:revision>
  <dcterms:created xsi:type="dcterms:W3CDTF">2025-03-11T03:37:16Z</dcterms:created>
  <dcterms:modified xsi:type="dcterms:W3CDTF">2025-03-11T20:26:04Z</dcterms:modified>
</cp:coreProperties>
</file>