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58" r:id="rId5"/>
    <p:sldId id="262" r:id="rId6"/>
    <p:sldId id="260" r:id="rId7"/>
    <p:sldId id="261" r:id="rId8"/>
    <p:sldId id="259" r:id="rId9"/>
    <p:sldId id="270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12828-0D81-4F3B-B191-B6BA93658D2F}" v="6" dt="2024-05-10T15:44:5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253" autoAdjust="0"/>
  </p:normalViewPr>
  <p:slideViewPr>
    <p:cSldViewPr snapToGrid="0">
      <p:cViewPr varScale="1">
        <p:scale>
          <a:sx n="51" d="100"/>
          <a:sy n="51" d="100"/>
        </p:scale>
        <p:origin x="187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ai, Ping-Chen" userId="9132b96a-ba54-4186-bc65-f286b02f1bb4" providerId="ADAL" clId="{7D912828-0D81-4F3B-B191-B6BA93658D2F}"/>
    <pc:docChg chg="custSel addSld modSld">
      <pc:chgData name="Tsai, Ping-Chen" userId="9132b96a-ba54-4186-bc65-f286b02f1bb4" providerId="ADAL" clId="{7D912828-0D81-4F3B-B191-B6BA93658D2F}" dt="2024-05-10T15:44:55.505" v="274"/>
      <pc:docMkLst>
        <pc:docMk/>
      </pc:docMkLst>
      <pc:sldChg chg="addSp modSp mod setBg">
        <pc:chgData name="Tsai, Ping-Chen" userId="9132b96a-ba54-4186-bc65-f286b02f1bb4" providerId="ADAL" clId="{7D912828-0D81-4F3B-B191-B6BA93658D2F}" dt="2024-05-10T15:44:55.505" v="274"/>
        <pc:sldMkLst>
          <pc:docMk/>
          <pc:sldMk cId="3415721293" sldId="257"/>
        </pc:sldMkLst>
        <pc:spChg chg="mod">
          <ac:chgData name="Tsai, Ping-Chen" userId="9132b96a-ba54-4186-bc65-f286b02f1bb4" providerId="ADAL" clId="{7D912828-0D81-4F3B-B191-B6BA93658D2F}" dt="2024-05-10T15:44:55.505" v="274"/>
          <ac:spMkLst>
            <pc:docMk/>
            <pc:sldMk cId="3415721293" sldId="257"/>
            <ac:spMk id="3" creationId="{019A846C-E604-3092-BC3E-4E75A5BF784E}"/>
          </ac:spMkLst>
        </pc:spChg>
        <pc:spChg chg="add">
          <ac:chgData name="Tsai, Ping-Chen" userId="9132b96a-ba54-4186-bc65-f286b02f1bb4" providerId="ADAL" clId="{7D912828-0D81-4F3B-B191-B6BA93658D2F}" dt="2024-05-10T15:39:27.891" v="254"/>
          <ac:spMkLst>
            <pc:docMk/>
            <pc:sldMk cId="3415721293" sldId="257"/>
            <ac:spMk id="5" creationId="{8C0BCE2A-5B4D-D066-B17C-3FA66E88981F}"/>
          </ac:spMkLst>
        </pc:spChg>
        <pc:graphicFrameChg chg="mod">
          <ac:chgData name="Tsai, Ping-Chen" userId="9132b96a-ba54-4186-bc65-f286b02f1bb4" providerId="ADAL" clId="{7D912828-0D81-4F3B-B191-B6BA93658D2F}" dt="2024-05-10T15:41:56.709" v="260" actId="1076"/>
          <ac:graphicFrameMkLst>
            <pc:docMk/>
            <pc:sldMk cId="3415721293" sldId="257"/>
            <ac:graphicFrameMk id="4" creationId="{C18D6644-9C55-B684-B6D7-308711C959BF}"/>
          </ac:graphicFrameMkLst>
        </pc:graphicFrameChg>
      </pc:sldChg>
      <pc:sldChg chg="modSp mod">
        <pc:chgData name="Tsai, Ping-Chen" userId="9132b96a-ba54-4186-bc65-f286b02f1bb4" providerId="ADAL" clId="{7D912828-0D81-4F3B-B191-B6BA93658D2F}" dt="2024-05-10T00:56:13.580" v="209" actId="5793"/>
        <pc:sldMkLst>
          <pc:docMk/>
          <pc:sldMk cId="1479577523" sldId="269"/>
        </pc:sldMkLst>
        <pc:spChg chg="mod">
          <ac:chgData name="Tsai, Ping-Chen" userId="9132b96a-ba54-4186-bc65-f286b02f1bb4" providerId="ADAL" clId="{7D912828-0D81-4F3B-B191-B6BA93658D2F}" dt="2024-05-10T00:53:09.971" v="172" actId="20577"/>
          <ac:spMkLst>
            <pc:docMk/>
            <pc:sldMk cId="1479577523" sldId="269"/>
            <ac:spMk id="2" creationId="{DAD12488-86FD-293F-E335-72EF408A1B8F}"/>
          </ac:spMkLst>
        </pc:spChg>
        <pc:spChg chg="mod">
          <ac:chgData name="Tsai, Ping-Chen" userId="9132b96a-ba54-4186-bc65-f286b02f1bb4" providerId="ADAL" clId="{7D912828-0D81-4F3B-B191-B6BA93658D2F}" dt="2024-05-10T00:56:13.580" v="209" actId="5793"/>
          <ac:spMkLst>
            <pc:docMk/>
            <pc:sldMk cId="1479577523" sldId="269"/>
            <ac:spMk id="3" creationId="{577086CA-A4B6-3532-0DCA-B119602E0CE5}"/>
          </ac:spMkLst>
        </pc:spChg>
      </pc:sldChg>
      <pc:sldChg chg="modSp add mod">
        <pc:chgData name="Tsai, Ping-Chen" userId="9132b96a-ba54-4186-bc65-f286b02f1bb4" providerId="ADAL" clId="{7D912828-0D81-4F3B-B191-B6BA93658D2F}" dt="2024-05-10T00:52:57.190" v="165" actId="13926"/>
        <pc:sldMkLst>
          <pc:docMk/>
          <pc:sldMk cId="1000040383" sldId="270"/>
        </pc:sldMkLst>
        <pc:spChg chg="mod">
          <ac:chgData name="Tsai, Ping-Chen" userId="9132b96a-ba54-4186-bc65-f286b02f1bb4" providerId="ADAL" clId="{7D912828-0D81-4F3B-B191-B6BA93658D2F}" dt="2024-05-10T00:47:49.071" v="53" actId="20577"/>
          <ac:spMkLst>
            <pc:docMk/>
            <pc:sldMk cId="1000040383" sldId="270"/>
            <ac:spMk id="2" creationId="{DAD12488-86FD-293F-E335-72EF408A1B8F}"/>
          </ac:spMkLst>
        </pc:spChg>
        <pc:spChg chg="mod">
          <ac:chgData name="Tsai, Ping-Chen" userId="9132b96a-ba54-4186-bc65-f286b02f1bb4" providerId="ADAL" clId="{7D912828-0D81-4F3B-B191-B6BA93658D2F}" dt="2024-05-10T00:52:57.190" v="165" actId="13926"/>
          <ac:spMkLst>
            <pc:docMk/>
            <pc:sldMk cId="1000040383" sldId="270"/>
            <ac:spMk id="3" creationId="{577086CA-A4B6-3532-0DCA-B119602E0CE5}"/>
          </ac:spMkLst>
        </pc:spChg>
      </pc:sldChg>
      <pc:sldChg chg="modSp new mod">
        <pc:chgData name="Tsai, Ping-Chen" userId="9132b96a-ba54-4186-bc65-f286b02f1bb4" providerId="ADAL" clId="{7D912828-0D81-4F3B-B191-B6BA93658D2F}" dt="2024-05-10T01:32:18.401" v="249" actId="20577"/>
        <pc:sldMkLst>
          <pc:docMk/>
          <pc:sldMk cId="1425945197" sldId="271"/>
        </pc:sldMkLst>
        <pc:spChg chg="mod">
          <ac:chgData name="Tsai, Ping-Chen" userId="9132b96a-ba54-4186-bc65-f286b02f1bb4" providerId="ADAL" clId="{7D912828-0D81-4F3B-B191-B6BA93658D2F}" dt="2024-05-10T01:32:18.401" v="249" actId="20577"/>
          <ac:spMkLst>
            <pc:docMk/>
            <pc:sldMk cId="1425945197" sldId="271"/>
            <ac:spMk id="3" creationId="{E3D24307-94B8-0E02-44C4-CA4CF38F4A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FCC26-A08E-4140-A638-A7BC507FB137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B9D5F-FBC8-459D-B0B9-8EA6BC00C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27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指令：</a:t>
            </a:r>
            <a:br>
              <a:rPr lang="en-GB" dirty="0"/>
            </a:br>
            <a:r>
              <a:rPr lang="en-GB" dirty="0"/>
              <a:t>#Check </a:t>
            </a:r>
            <a:r>
              <a:rPr lang="en-GB" dirty="0" err="1"/>
              <a:t>paddlepaddle</a:t>
            </a:r>
            <a:r>
              <a:rPr lang="en-GB" dirty="0"/>
              <a:t> version</a:t>
            </a:r>
          </a:p>
          <a:p>
            <a:r>
              <a:rPr lang="en-US" dirty="0"/>
              <a:t>&gt;</a:t>
            </a:r>
            <a:r>
              <a:rPr lang="en-GB" dirty="0"/>
              <a:t>pip list | grep </a:t>
            </a:r>
            <a:r>
              <a:rPr lang="en-GB" dirty="0" err="1"/>
              <a:t>paddlepaddle</a:t>
            </a:r>
            <a:endParaRPr lang="en-GB" dirty="0"/>
          </a:p>
          <a:p>
            <a:r>
              <a:rPr lang="en-GB" dirty="0" err="1"/>
              <a:t>paddlepaddle</a:t>
            </a:r>
            <a:r>
              <a:rPr lang="en-GB" dirty="0"/>
              <a:t>=2.1.0</a:t>
            </a:r>
          </a:p>
          <a:p>
            <a:endParaRPr lang="en-GB" dirty="0"/>
          </a:p>
          <a:p>
            <a:r>
              <a:rPr lang="en-GB" dirty="0"/>
              <a:t># prepare .</a:t>
            </a:r>
            <a:r>
              <a:rPr lang="en-GB" dirty="0" err="1"/>
              <a:t>pth</a:t>
            </a:r>
            <a:r>
              <a:rPr lang="en-GB" dirty="0"/>
              <a:t> for text detection using v4</a:t>
            </a:r>
          </a:p>
          <a:p>
            <a:r>
              <a:rPr lang="en-US" dirty="0"/>
              <a:t>&gt;</a:t>
            </a:r>
            <a:r>
              <a:rPr lang="en-GB" dirty="0"/>
              <a:t>python.exe ./converter/ch_ppocr_v4_det_converter.py --</a:t>
            </a:r>
            <a:r>
              <a:rPr lang="en-GB" dirty="0" err="1"/>
              <a:t>yaml_path</a:t>
            </a:r>
            <a:r>
              <a:rPr lang="en-GB" dirty="0"/>
              <a:t> ./configs/det/ch_PP-OCRv4_det_student.yml --</a:t>
            </a:r>
            <a:r>
              <a:rPr lang="en-GB" dirty="0" err="1"/>
              <a:t>src_model_path</a:t>
            </a:r>
            <a:r>
              <a:rPr lang="en-GB" dirty="0"/>
              <a:t> ch_PP-OCRv4_det_train</a:t>
            </a:r>
          </a:p>
          <a:p>
            <a:endParaRPr lang="en-GB" dirty="0"/>
          </a:p>
          <a:p>
            <a:r>
              <a:rPr lang="en-GB" dirty="0"/>
              <a:t># prepare .</a:t>
            </a:r>
            <a:r>
              <a:rPr lang="en-GB" dirty="0" err="1"/>
              <a:t>pth</a:t>
            </a:r>
            <a:r>
              <a:rPr lang="en-GB" dirty="0"/>
              <a:t> for text recognition using v4</a:t>
            </a:r>
          </a:p>
          <a:p>
            <a:r>
              <a:rPr lang="en-US" dirty="0"/>
              <a:t>&gt;</a:t>
            </a:r>
            <a:r>
              <a:rPr lang="en-GB" dirty="0"/>
              <a:t>python.exe ./converter/ch_ppocr_v4_rec_converter.py --</a:t>
            </a:r>
            <a:r>
              <a:rPr lang="en-GB" dirty="0" err="1"/>
              <a:t>yaml_path</a:t>
            </a:r>
            <a:r>
              <a:rPr lang="en-GB" dirty="0"/>
              <a:t> ./configs/rec/ch_PP-OCRv4_rec.yml --</a:t>
            </a:r>
            <a:r>
              <a:rPr lang="en-GB" dirty="0" err="1"/>
              <a:t>src_model_path</a:t>
            </a:r>
            <a:r>
              <a:rPr lang="en-GB" dirty="0"/>
              <a:t> ch_PP-OCRv4_rec_train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B9D5F-FBC8-459D-B0B9-8EA6BC00C1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1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從</a:t>
            </a:r>
            <a:r>
              <a:rPr lang="en-GB" altLang="zh-CN" dirty="0"/>
              <a:t>Paddle2</a:t>
            </a:r>
            <a:r>
              <a:rPr lang="en-US" altLang="zh-CN" dirty="0"/>
              <a:t>Torch</a:t>
            </a:r>
            <a:r>
              <a:rPr lang="zh-CN" altLang="en-US" dirty="0"/>
              <a:t>下載</a:t>
            </a:r>
            <a:r>
              <a:rPr lang="en-GB" altLang="zh-CN" dirty="0" err="1"/>
              <a:t>cls</a:t>
            </a:r>
            <a:r>
              <a:rPr lang="zh-CN" altLang="en-US" dirty="0"/>
              <a:t>的 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文檔：</a:t>
            </a:r>
            <a:r>
              <a:rPr lang="en-GB" dirty="0"/>
              <a:t>https://github.com/frotms/PaddleOCR2Pytorch/tree/main/configs/cls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從</a:t>
            </a:r>
            <a:r>
              <a:rPr lang="en-GB" altLang="zh-CN" dirty="0" err="1"/>
              <a:t>PaddleOCR</a:t>
            </a:r>
            <a:r>
              <a:rPr lang="zh-CN" altLang="en-US" dirty="0"/>
              <a:t>下載</a:t>
            </a:r>
            <a:r>
              <a:rPr lang="en-GB" altLang="zh-CN" dirty="0" err="1"/>
              <a:t>cls</a:t>
            </a:r>
            <a:r>
              <a:rPr lang="zh-CN" altLang="en-US" dirty="0"/>
              <a:t>的 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文檔：</a:t>
            </a:r>
            <a:r>
              <a:rPr lang="en-GB" dirty="0"/>
              <a:t>https://github.com/PaddlePaddle/PaddleOCR/tree/main/configs/cls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B9D5F-FBC8-459D-B0B9-8EA6BC00C1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76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21D0-94C0-EE31-085F-528EF57FE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A05B-2DA5-1E87-4C9F-9BA59F676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67542-B913-6989-AD10-495BBA61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5AC9-3359-F264-9F94-3DFC5369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D1DA2-0129-FBFC-A9BE-452401DF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85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9602-CCCE-F38D-E11B-904DC4D3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0ED23-9FE3-2F9A-19CA-398567632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E529-397F-BF71-225F-DEEB537C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0FA8-F0C9-5553-1BA5-5BE3EFC9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3A35-457D-D62A-BE7B-8E4CB17B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3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35054-7EA0-9767-D01C-C007AB3EA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CC7EF-8C4A-322F-100F-AC774B2FA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362C-1E7E-464F-9AA3-5CDD5392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94784-28BC-1690-0294-2061CB2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1F3F-4C43-1205-542D-DA84032D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17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B8E9-22DC-94BD-9F3D-4AD232C8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F382-EF43-9BC8-ADB9-DD642584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8DC98-5B34-1600-AD1A-C31E19BB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CB306-0A44-2F87-0BB8-322CE87E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7291-CDF4-E8FC-2C42-097CD52B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82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7A63-63A1-107D-E9B2-7E978F47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E7CAA-1CFF-FA0A-23CE-615B23B2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8A26-7309-1835-C6F6-849F7205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8C9A-0CAE-1D17-658A-B6501E8E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4D74-1B28-0D20-F0ED-1187FE83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4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B896-F00D-1774-6649-CD3DBE97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E70A-81C1-B03B-2C23-AD844DC94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4BC8C-02CF-9BF0-3292-5E43D36F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A47DD-64A6-712C-0E5E-E8CADD7D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8155F-8A72-0105-75D8-4DD8F69F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30FC9-BDBF-98E5-4F7D-9F311E82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41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F5BD-6C6E-2105-3E0D-8CC75A1D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DB1E2-40F0-1F22-ADFC-E7A21F914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391B-E17C-B68B-DE5B-371B4C4C0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1A14D-EF17-5B9E-FE48-8F325C4A9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6B9D9-0AAC-A731-CFA2-95221D23D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17E65-3527-7E78-A5DB-F913DB8E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BF7D3-F3BA-A000-DCEF-5C1A9C28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61748-2D1E-C86C-2BD4-4CF00067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31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741F-C4E9-3324-780E-C7B7996D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20E9B-05C8-8A30-B26C-657055B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1820A-AC5D-FC72-34F7-04D656D6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DA1C8-EF48-729B-AB6E-BF53935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28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5881D-F582-2C16-E2F7-C09C3C0B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8D6AC-29EA-2B3A-C03D-DE17DD5F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52FE8-B789-4DD5-25AB-07ADD028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42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ED4A-2614-BA89-109C-E09847E8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F06D-2CEA-1E06-20DC-129BA9277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3DA33-BF2B-228E-87C0-3DD87CCDE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7EA73-8ED6-3DA8-B18A-00A8F6AC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036D7-9C4E-F0A9-B89D-484B2F1C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3208F-E48D-F42B-7725-99CC1957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3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42F1-A1F2-FC57-CB5B-B261F019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A5D35-4481-B1D6-93EC-536E6B7D5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2F1C-9B82-32DE-4533-039B2BFCB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74887-35E0-3194-0FE5-5168D899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3C21E-CB1A-E64D-2ACE-58A49F8C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6D7CC-16FF-E108-4BB8-2E5785B6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2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4DF83-3F34-947F-4311-F291E6A7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E9525-23E0-9647-06E1-3BE0778A3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A650C-1FFE-1FD5-D671-C1BC4DD9A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71ED-AE6F-4F0F-97AA-56DA9B542A1C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28BCA-48B6-A857-88F7-F7898C333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19498-2456-345D-D779-D344B25A3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6541-A50B-4865-A336-52A740AA5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68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CWok2j3yuu2dIfC5Tvm2xTTBqiHtm4_h?usp=drive_link" TargetMode="External"/><Relationship Id="rId2" Type="http://schemas.openxmlformats.org/officeDocument/2006/relationships/hyperlink" Target="https://pan.baidu.com/s/1r1DELT8BlgxeOP2RqREJE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r1DELT8BlgxeOP2RqREJE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B90F-3480-0DA6-20B2-6245F1371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OCR Torch model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43C86-6179-A13A-3139-53E67D637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/>
              <a:t>Reference: https://github.com/frotms/PaddleOCR2Pytorch/blob/main/doc/doc_ch/inference.md</a:t>
            </a:r>
          </a:p>
        </p:txBody>
      </p:sp>
    </p:spTree>
    <p:extLst>
      <p:ext uri="{BB962C8B-B14F-4D97-AF65-F5344CB8AC3E}">
        <p14:creationId xmlns:p14="http://schemas.microsoft.com/office/powerpoint/2010/main" val="199190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2488-86FD-293F-E335-72EF408A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Recognition </a:t>
            </a:r>
            <a:r>
              <a:rPr lang="en-GB" dirty="0" err="1"/>
              <a:t>PyTorch</a:t>
            </a:r>
            <a:r>
              <a:rPr lang="en-GB" dirty="0"/>
              <a:t> </a:t>
            </a:r>
            <a:r>
              <a:rPr lang="en-US" altLang="zh-CN" dirty="0"/>
              <a:t>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86CA-A4B6-3532-0DCA-B119602E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Backbone: rec_lcnetv3.py</a:t>
            </a:r>
          </a:p>
          <a:p>
            <a:r>
              <a:rPr lang="en-GB" dirty="0">
                <a:latin typeface="Consolas" panose="020B0609020204030204" pitchFamily="49" charset="0"/>
              </a:rPr>
              <a:t>Head: 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M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ultiHead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CTCHead</a:t>
            </a:r>
            <a:endParaRPr lang="en-GB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effectLst/>
                <a:latin typeface="Consolas" panose="020B0609020204030204" pitchFamily="49" charset="0"/>
              </a:rPr>
              <a:t>Pytorch</a:t>
            </a:r>
            <a:r>
              <a:rPr lang="en-GB" b="0" dirty="0">
                <a:effectLst/>
                <a:latin typeface="Consolas" panose="020B0609020204030204" pitchFamily="49" charset="0"/>
              </a:rPr>
              <a:t> Models can be found in </a:t>
            </a:r>
            <a:r>
              <a:rPr lang="en-GB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./</a:t>
            </a:r>
            <a:r>
              <a:rPr lang="en-GB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pytorchocr</a:t>
            </a:r>
            <a:r>
              <a:rPr lang="en-GB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GB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modeling</a:t>
            </a:r>
            <a:r>
              <a:rPr lang="en-GB" b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endParaRPr lang="en-GB" b="0" dirty="0">
              <a:effectLst/>
              <a:latin typeface="Consolas" panose="020B0609020204030204" pitchFamily="49" charset="0"/>
            </a:endParaRPr>
          </a:p>
          <a:p>
            <a:endParaRPr lang="en-GB" b="0" dirty="0"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57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1F46-FC62-271D-AFF8-C013E8AF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 </a:t>
            </a:r>
            <a:r>
              <a:rPr lang="en-US" altLang="zh-CN" dirty="0"/>
              <a:t>error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42082-F9D3-E4C7-894B-D440CAFFE89A}"/>
              </a:ext>
            </a:extLst>
          </p:cNvPr>
          <p:cNvSpPr txBox="1"/>
          <p:nvPr/>
        </p:nvSpPr>
        <p:spPr>
          <a:xfrm>
            <a:off x="1384398" y="2542414"/>
            <a:ext cx="84025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In pytorchocr/modelling/rec_lcnetv3.py</a:t>
            </a:r>
          </a:p>
          <a:p>
            <a:r>
              <a:rPr lang="en-GB" dirty="0">
                <a:latin typeface="Consolas" panose="020B0609020204030204" pitchFamily="49" charset="0"/>
              </a:rPr>
              <a:t>Line 473 </a:t>
            </a:r>
            <a:r>
              <a:rPr lang="zh-CN" altLang="en-US" dirty="0">
                <a:latin typeface="Consolas" panose="020B0609020204030204" pitchFamily="49" charset="0"/>
              </a:rPr>
              <a:t>因爲報錯， 所以改成：</a:t>
            </a:r>
            <a:endParaRPr lang="en-GB" b="0" dirty="0"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adaptive_avg_pool2d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adaptive_avg_pool2d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x = F.avg_pool2d(x, [3, 2]) Original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x.size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(2) &gt;= 3:  # Check if height is at least as large as the original kernel height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x = F.avg_pool2d(x, [3, 2])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else: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x = F.avg_pool2d(x, [1, 2])  # Adjust kernel size for smaller height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2DD6B1-6C7F-C23F-17F5-1012D36D9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1" y="1417538"/>
            <a:ext cx="11881757" cy="9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3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C64D-5182-483D-DCE1-EA2C869B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(</a:t>
            </a:r>
            <a:r>
              <a:rPr lang="zh-CN" altLang="en-US" dirty="0"/>
              <a:t>可跳過</a:t>
            </a:r>
            <a:r>
              <a:rPr lang="en-GB" altLang="zh-CN" dirty="0"/>
              <a:t>)</a:t>
            </a:r>
            <a:r>
              <a:rPr lang="zh-CN" altLang="en-US" dirty="0"/>
              <a:t>使用</a:t>
            </a:r>
            <a:r>
              <a:rPr lang="en-GB" altLang="zh-CN" dirty="0"/>
              <a:t>Paddle2Torch </a:t>
            </a:r>
            <a:r>
              <a:rPr lang="en-US" altLang="zh-CN" dirty="0"/>
              <a:t>converter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846C-E604-3092-BC3E-4E75A5BF7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目的：從</a:t>
            </a:r>
            <a:r>
              <a:rPr lang="en-GB" altLang="zh-CN" dirty="0"/>
              <a:t>pretrain model </a:t>
            </a:r>
            <a:r>
              <a:rPr lang="zh-CN" altLang="en-US" dirty="0"/>
              <a:t>生成 </a:t>
            </a:r>
            <a:r>
              <a:rPr lang="en-GB" altLang="zh-CN" dirty="0"/>
              <a:t>.</a:t>
            </a:r>
            <a:r>
              <a:rPr lang="en-GB" altLang="zh-CN" dirty="0" err="1"/>
              <a:t>pth</a:t>
            </a:r>
            <a:r>
              <a:rPr lang="zh-CN" altLang="en-US" dirty="0"/>
              <a:t>檔案</a:t>
            </a:r>
            <a:endParaRPr lang="en-GB" altLang="zh-CN" dirty="0"/>
          </a:p>
          <a:p>
            <a:r>
              <a:rPr lang="zh-CN" altLang="en-US" dirty="0"/>
              <a:t>如果已經有</a:t>
            </a:r>
            <a:r>
              <a:rPr lang="en-GB" altLang="zh-CN" dirty="0"/>
              <a:t>.</a:t>
            </a:r>
            <a:r>
              <a:rPr lang="en-GB" altLang="zh-CN" dirty="0" err="1"/>
              <a:t>pth</a:t>
            </a:r>
            <a:r>
              <a:rPr lang="zh-CN" altLang="en-US" dirty="0"/>
              <a:t>檔</a:t>
            </a:r>
            <a:r>
              <a:rPr lang="en-GB" altLang="zh-CN" dirty="0"/>
              <a:t>, </a:t>
            </a:r>
            <a:r>
              <a:rPr lang="zh-CN" altLang="en-US" dirty="0"/>
              <a:t>則可以跳過這步，直接進入</a:t>
            </a:r>
            <a:r>
              <a:rPr lang="en-GB" altLang="zh-CN" dirty="0"/>
              <a:t>training/ inference</a:t>
            </a:r>
            <a:r>
              <a:rPr lang="zh-CN" altLang="en-US" dirty="0"/>
              <a:t>階段</a:t>
            </a:r>
            <a:endParaRPr lang="en-GB" altLang="zh-CN" dirty="0"/>
          </a:p>
          <a:p>
            <a:r>
              <a:rPr lang="en-GB" altLang="zh-CN" sz="1800" dirty="0">
                <a:highlight>
                  <a:srgbClr val="FFFF00"/>
                </a:highlight>
              </a:rPr>
              <a:t>pip install </a:t>
            </a:r>
            <a:r>
              <a:rPr lang="en-GB" altLang="zh-CN" sz="1800" dirty="0" err="1">
                <a:highlight>
                  <a:srgbClr val="FFFF00"/>
                </a:highlight>
              </a:rPr>
              <a:t>paddlepaddle</a:t>
            </a:r>
            <a:r>
              <a:rPr lang="en-GB" altLang="zh-CN" sz="1800" dirty="0">
                <a:highlight>
                  <a:srgbClr val="FFFF00"/>
                </a:highlight>
              </a:rPr>
              <a:t>==2.1.0</a:t>
            </a:r>
          </a:p>
          <a:p>
            <a:r>
              <a:rPr lang="en-GB" altLang="zh-CN" sz="1800" dirty="0" err="1">
                <a:highlight>
                  <a:srgbClr val="FFFF00"/>
                </a:highlight>
              </a:rPr>
              <a:t>conda</a:t>
            </a:r>
            <a:r>
              <a:rPr lang="en-GB" altLang="zh-CN" sz="1800" dirty="0">
                <a:highlight>
                  <a:srgbClr val="FFFF00"/>
                </a:highlight>
              </a:rPr>
              <a:t> install -c </a:t>
            </a:r>
            <a:r>
              <a:rPr lang="en-GB" altLang="zh-CN" sz="1800" dirty="0" err="1">
                <a:highlight>
                  <a:srgbClr val="FFFF00"/>
                </a:highlight>
              </a:rPr>
              <a:t>menpo</a:t>
            </a:r>
            <a:r>
              <a:rPr lang="en-GB" altLang="zh-CN" sz="1800" dirty="0">
                <a:highlight>
                  <a:srgbClr val="FFFF00"/>
                </a:highlight>
              </a:rPr>
              <a:t> </a:t>
            </a:r>
            <a:r>
              <a:rPr lang="en-GB" altLang="zh-CN" sz="1800" dirty="0" err="1">
                <a:highlight>
                  <a:srgbClr val="FFFF00"/>
                </a:highlight>
              </a:rPr>
              <a:t>opencv</a:t>
            </a:r>
            <a:endParaRPr lang="en-GB" altLang="zh-CN" sz="1800" dirty="0">
              <a:highlight>
                <a:srgbClr val="FFFF00"/>
              </a:highlight>
            </a:endParaRPr>
          </a:p>
          <a:p>
            <a:r>
              <a:rPr lang="en-GB" altLang="zh-CN" sz="1800" dirty="0" err="1">
                <a:highlight>
                  <a:srgbClr val="FFFF00"/>
                </a:highlight>
              </a:rPr>
              <a:t>conda</a:t>
            </a:r>
            <a:r>
              <a:rPr lang="en-GB" altLang="zh-CN" sz="1800" dirty="0">
                <a:highlight>
                  <a:srgbClr val="FFFF00"/>
                </a:highlight>
              </a:rPr>
              <a:t> install -c </a:t>
            </a:r>
            <a:r>
              <a:rPr lang="en-GB" altLang="zh-CN" sz="1800" dirty="0" err="1">
                <a:highlight>
                  <a:srgbClr val="FFFF00"/>
                </a:highlight>
              </a:rPr>
              <a:t>pytorch</a:t>
            </a:r>
            <a:r>
              <a:rPr lang="en-GB" altLang="zh-CN" sz="1800" dirty="0">
                <a:highlight>
                  <a:srgbClr val="FFFF00"/>
                </a:highlight>
              </a:rPr>
              <a:t> </a:t>
            </a:r>
            <a:r>
              <a:rPr lang="en-GB" altLang="zh-CN" sz="1800" dirty="0" err="1">
                <a:highlight>
                  <a:srgbClr val="FFFF00"/>
                </a:highlight>
              </a:rPr>
              <a:t>pytorch</a:t>
            </a:r>
            <a:r>
              <a:rPr lang="en-GB" altLang="zh-CN" sz="1800" dirty="0">
                <a:highlight>
                  <a:srgbClr val="FFFF00"/>
                </a:highlight>
              </a:rPr>
              <a:t> </a:t>
            </a:r>
            <a:r>
              <a:rPr lang="en-GB" altLang="zh-CN" sz="1800" dirty="0" err="1">
                <a:highlight>
                  <a:srgbClr val="FFFF00"/>
                </a:highlight>
              </a:rPr>
              <a:t>torchvision</a:t>
            </a:r>
            <a:endParaRPr lang="en-GB" altLang="zh-CN" sz="1800" dirty="0">
              <a:highlight>
                <a:srgbClr val="FFFF00"/>
              </a:highlight>
            </a:endParaRPr>
          </a:p>
          <a:p>
            <a:r>
              <a:rPr lang="en-GB" altLang="zh-CN" sz="1800" dirty="0">
                <a:highlight>
                  <a:srgbClr val="FFFF00"/>
                </a:highlight>
              </a:rPr>
              <a:t>pip install </a:t>
            </a:r>
            <a:r>
              <a:rPr lang="en-GB" altLang="zh-CN" sz="1800">
                <a:highlight>
                  <a:srgbClr val="FFFF00"/>
                </a:highlight>
              </a:rPr>
              <a:t>pyyaml</a:t>
            </a:r>
            <a:endParaRPr lang="en-GB" altLang="zh-CN" sz="1800" dirty="0">
              <a:highlight>
                <a:srgbClr val="FFFF00"/>
              </a:highlight>
            </a:endParaRP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8D6644-9C55-B684-B6D7-308711C9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36317"/>
              </p:ext>
            </p:extLst>
          </p:nvPr>
        </p:nvGraphicFramePr>
        <p:xfrm>
          <a:off x="1660583" y="526930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42">
                  <a:extLst>
                    <a:ext uri="{9D8B030D-6E8A-4147-A177-3AD203B41FA5}">
                      <a16:colId xmlns:a16="http://schemas.microsoft.com/office/drawing/2014/main" val="1905060506"/>
                    </a:ext>
                  </a:extLst>
                </a:gridCol>
                <a:gridCol w="3233394">
                  <a:extLst>
                    <a:ext uri="{9D8B030D-6E8A-4147-A177-3AD203B41FA5}">
                      <a16:colId xmlns:a16="http://schemas.microsoft.com/office/drawing/2014/main" val="2051425257"/>
                    </a:ext>
                  </a:extLst>
                </a:gridCol>
                <a:gridCol w="3570663">
                  <a:extLst>
                    <a:ext uri="{9D8B030D-6E8A-4147-A177-3AD203B41FA5}">
                      <a16:colId xmlns:a16="http://schemas.microsoft.com/office/drawing/2014/main" val="426855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</a:t>
                      </a:r>
                      <a:r>
                        <a:rPr lang="en-GB" dirty="0" err="1"/>
                        <a:t>yml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pretrain</a:t>
                      </a:r>
                      <a:r>
                        <a:rPr lang="en-GB" dirty="0"/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6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ch_PP-OCRv4_det_student.yml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ch_PP-OCRv4_det_train.tar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7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暫無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ch_ppocr_mobile_v2.0_cls_train.tar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ch_PP-OCRv4_rec.yml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ch_PP-OCRv4_rec_train.tar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0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72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520C-650F-EACC-40BB-AED8C0CE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4307-94B8-0E02-44C4-CA4CF38F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模型 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PP-OCRv4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zh-CN" altLang="en-US" dirty="0"/>
              <a:t>的 </a:t>
            </a:r>
            <a:r>
              <a:rPr lang="en-GB" dirty="0" err="1"/>
              <a:t>pth</a:t>
            </a:r>
            <a:r>
              <a:rPr lang="zh-CN" altLang="en-US" dirty="0"/>
              <a:t>放在在</a:t>
            </a:r>
            <a:r>
              <a:rPr lang="en-GB" altLang="zh-CN" dirty="0"/>
              <a:t>drive</a:t>
            </a:r>
            <a:r>
              <a:rPr lang="zh-CN" altLang="en-US" dirty="0"/>
              <a:t>上面了：</a:t>
            </a:r>
            <a:r>
              <a:rPr lang="en-GB" altLang="zh-CN" dirty="0">
                <a:hlinkClick r:id="rId3"/>
              </a:rPr>
              <a:t>https://drive.google.com/drive/folders/1CWok2j3yuu2dIfC5Tvm2xTTBqiHtm4_h?usp=drive_link</a:t>
            </a:r>
            <a:endParaRPr lang="en-GB" altLang="zh-CN" dirty="0"/>
          </a:p>
          <a:p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94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48B-B1D4-9EC4-883E-C0586B13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Torch OCR Inference</a:t>
            </a:r>
            <a:r>
              <a:rPr lang="zh-CN" altLang="en-US" dirty="0"/>
              <a:t> </a:t>
            </a:r>
            <a:r>
              <a:rPr lang="en-US" altLang="zh-CN" dirty="0"/>
              <a:t>Preparation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4DDC-E9DC-01E1-92CD-61821131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下載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PP-OCRv4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以下三種</a:t>
            </a:r>
            <a:r>
              <a:rPr lang="en-GB" altLang="zh-TW" b="0" i="0" dirty="0">
                <a:solidFill>
                  <a:srgbClr val="1F2328"/>
                </a:solidFill>
                <a:effectLst/>
                <a:latin typeface="-apple-system"/>
              </a:rPr>
              <a:t>pretrain model. 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提取码：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6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clx</a:t>
            </a:r>
            <a:endParaRPr lang="en-GB" altLang="zh-TW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zh-CN" altLang="en-US" dirty="0"/>
              <a:t>文字檢測</a:t>
            </a:r>
            <a:r>
              <a:rPr lang="en-GB" altLang="zh-CN" dirty="0"/>
              <a:t>(det): </a:t>
            </a:r>
            <a:r>
              <a:rPr lang="sv-SE" altLang="zh-CN" dirty="0">
                <a:solidFill>
                  <a:srgbClr val="1F2328"/>
                </a:solidFill>
                <a:latin typeface="-apple-system"/>
              </a:rPr>
              <a:t>ch_ptocr_v4_det_infer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.</a:t>
            </a:r>
            <a:r>
              <a:rPr lang="en-GB" altLang="zh-CN" dirty="0" err="1">
                <a:solidFill>
                  <a:srgbClr val="1F2328"/>
                </a:solidFill>
                <a:latin typeface="-apple-system"/>
              </a:rPr>
              <a:t>pth</a:t>
            </a:r>
            <a:endParaRPr lang="en-GB" altLang="zh-CN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zh-CN" altLang="en-US" dirty="0"/>
              <a:t>方向分類</a:t>
            </a:r>
            <a:r>
              <a:rPr lang="en-GB" altLang="zh-CN" dirty="0"/>
              <a:t>(</a:t>
            </a:r>
            <a:r>
              <a:rPr lang="en-GB" altLang="zh-CN" dirty="0" err="1"/>
              <a:t>cls</a:t>
            </a:r>
            <a:r>
              <a:rPr lang="en-GB" altLang="zh-CN" dirty="0"/>
              <a:t>):</a:t>
            </a:r>
            <a:r>
              <a:rPr lang="zh-CN" altLang="en-US" dirty="0"/>
              <a:t> 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ch_ptocr_mobile_v2.0_cls_infer.pth</a:t>
            </a:r>
          </a:p>
          <a:p>
            <a:pPr lvl="1"/>
            <a:r>
              <a:rPr lang="zh-CN" altLang="en-US" dirty="0"/>
              <a:t>文字識別</a:t>
            </a:r>
            <a:r>
              <a:rPr lang="en-GB" altLang="zh-CN" dirty="0"/>
              <a:t>(rec):</a:t>
            </a:r>
            <a:r>
              <a:rPr lang="zh-CN" altLang="en-US" dirty="0"/>
              <a:t> </a:t>
            </a:r>
            <a:r>
              <a:rPr lang="sv-SE" altLang="zh-CN" dirty="0">
                <a:solidFill>
                  <a:srgbClr val="1F2328"/>
                </a:solidFill>
                <a:latin typeface="-apple-system"/>
              </a:rPr>
              <a:t>ch_ptocr_v4_rec_infer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.</a:t>
            </a:r>
            <a:r>
              <a:rPr lang="en-GB" altLang="zh-CN" dirty="0" err="1">
                <a:solidFill>
                  <a:srgbClr val="1F2328"/>
                </a:solidFill>
                <a:latin typeface="-apple-system"/>
              </a:rPr>
              <a:t>pth</a:t>
            </a:r>
            <a:endParaRPr lang="en-GB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下載 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config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 文檔：需要和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pretrain model 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匹配名字</a:t>
            </a:r>
            <a:endParaRPr lang="en-GB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/>
              <a:t>因爲還沒找到與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ch_ptocr_mobile_v2.0_cls_infer.pth</a:t>
            </a:r>
            <a:r>
              <a:rPr lang="zh-CN" altLang="en-US" dirty="0"/>
              <a:t>相匹配的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zh-CN" altLang="en-US" dirty="0"/>
              <a:t>，所以還沒試過方向分類。</a:t>
            </a:r>
            <a:endParaRPr lang="en-GB" altLang="zh-TW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966BDD-226E-60A2-EE44-61D0A9C63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0004"/>
              </p:ext>
            </p:extLst>
          </p:nvPr>
        </p:nvGraphicFramePr>
        <p:xfrm>
          <a:off x="1433908" y="518787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42">
                  <a:extLst>
                    <a:ext uri="{9D8B030D-6E8A-4147-A177-3AD203B41FA5}">
                      <a16:colId xmlns:a16="http://schemas.microsoft.com/office/drawing/2014/main" val="1905060506"/>
                    </a:ext>
                  </a:extLst>
                </a:gridCol>
                <a:gridCol w="3233394">
                  <a:extLst>
                    <a:ext uri="{9D8B030D-6E8A-4147-A177-3AD203B41FA5}">
                      <a16:colId xmlns:a16="http://schemas.microsoft.com/office/drawing/2014/main" val="2051425257"/>
                    </a:ext>
                  </a:extLst>
                </a:gridCol>
                <a:gridCol w="3570663">
                  <a:extLst>
                    <a:ext uri="{9D8B030D-6E8A-4147-A177-3AD203B41FA5}">
                      <a16:colId xmlns:a16="http://schemas.microsoft.com/office/drawing/2014/main" val="426855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</a:t>
                      </a:r>
                      <a:r>
                        <a:rPr lang="en-GB" dirty="0" err="1"/>
                        <a:t>yml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pretrain</a:t>
                      </a:r>
                      <a:r>
                        <a:rPr lang="en-GB" dirty="0"/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6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ch_PP-OCRv4_det_student.yml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altLang="zh-CN" dirty="0">
                          <a:solidFill>
                            <a:srgbClr val="1F2328"/>
                          </a:solidFill>
                          <a:latin typeface="-apple-system"/>
                        </a:rPr>
                        <a:t>ch_ptocr_v4_det_infer</a:t>
                      </a:r>
                      <a:r>
                        <a:rPr lang="en-GB" dirty="0"/>
                        <a:t>.</a:t>
                      </a:r>
                      <a:r>
                        <a:rPr lang="en-US" altLang="zh-CN" dirty="0" err="1"/>
                        <a:t>pth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7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暫無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>
                          <a:solidFill>
                            <a:srgbClr val="1F2328"/>
                          </a:solidFill>
                          <a:latin typeface="-apple-system"/>
                        </a:rPr>
                        <a:t>ch_ptocr_mobile_v2.0_cls_infer.pth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ch_PP-OCRv4_rec.yml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zh-CN" dirty="0">
                          <a:solidFill>
                            <a:srgbClr val="1F2328"/>
                          </a:solidFill>
                          <a:latin typeface="-apple-system"/>
                        </a:rPr>
                        <a:t>ch_ptocr_v4_rec_infer</a:t>
                      </a:r>
                      <a:r>
                        <a:rPr lang="en-GB" altLang="zh-CN" dirty="0">
                          <a:solidFill>
                            <a:srgbClr val="1F2328"/>
                          </a:solidFill>
                          <a:latin typeface="-apple-system"/>
                        </a:rPr>
                        <a:t>.</a:t>
                      </a:r>
                      <a:r>
                        <a:rPr lang="en-GB" altLang="zh-CN" dirty="0" err="1">
                          <a:solidFill>
                            <a:srgbClr val="1F2328"/>
                          </a:solidFill>
                          <a:latin typeface="-apple-system"/>
                        </a:rPr>
                        <a:t>pth</a:t>
                      </a:r>
                      <a:endParaRPr lang="en-GB" altLang="zh-CN" dirty="0">
                        <a:solidFill>
                          <a:srgbClr val="1F2328"/>
                        </a:solidFill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0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91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6D36-A4A0-EF2D-E32D-E496BB0C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4B1D-7A78-F4AF-6D74-E632396C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b="1" dirty="0"/>
              <a:t>有了</a:t>
            </a:r>
            <a:r>
              <a:rPr lang="en-GB" altLang="zh-CN" sz="4400" b="1" dirty="0"/>
              <a:t>.</a:t>
            </a:r>
            <a:r>
              <a:rPr lang="en-GB" altLang="zh-CN" sz="4400" b="1" dirty="0" err="1"/>
              <a:t>pth</a:t>
            </a:r>
            <a:r>
              <a:rPr lang="en-GB" altLang="zh-CN" sz="4400" b="1" dirty="0"/>
              <a:t>, .</a:t>
            </a:r>
            <a:r>
              <a:rPr lang="en-GB" altLang="zh-CN" sz="4400" b="1" dirty="0" err="1"/>
              <a:t>yml</a:t>
            </a:r>
            <a:r>
              <a:rPr lang="en-GB" altLang="zh-CN" sz="4400" b="1" dirty="0"/>
              <a:t>, </a:t>
            </a:r>
            <a:r>
              <a:rPr lang="zh-CN" altLang="en-US" sz="4400" b="1" dirty="0"/>
              <a:t>還有</a:t>
            </a:r>
            <a:r>
              <a:rPr lang="en-GB" altLang="zh-CN" sz="4400" b="1" dirty="0"/>
              <a:t>torch model</a:t>
            </a:r>
            <a:r>
              <a:rPr lang="zh-CN" altLang="en-US" sz="4400" b="1" dirty="0"/>
              <a:t>的</a:t>
            </a:r>
            <a:r>
              <a:rPr lang="en-GB" altLang="zh-CN" sz="4400" b="1" dirty="0"/>
              <a:t>.</a:t>
            </a:r>
            <a:r>
              <a:rPr lang="en-GB" altLang="zh-CN" sz="4400" b="1" dirty="0" err="1"/>
              <a:t>py</a:t>
            </a:r>
            <a:r>
              <a:rPr lang="en-GB" altLang="zh-CN" sz="4400" b="1" dirty="0"/>
              <a:t> </a:t>
            </a:r>
            <a:r>
              <a:rPr lang="en-US" altLang="zh-CN" sz="4400" b="1" dirty="0"/>
              <a:t>files</a:t>
            </a:r>
            <a:r>
              <a:rPr lang="en-GB" altLang="zh-CN" sz="4400" b="1" dirty="0"/>
              <a:t>, </a:t>
            </a:r>
            <a:r>
              <a:rPr lang="zh-CN" altLang="en-US" sz="4400" b="1" dirty="0"/>
              <a:t>就可以直接</a:t>
            </a:r>
            <a:r>
              <a:rPr lang="en-GB" altLang="zh-CN" sz="4400" b="1" dirty="0"/>
              <a:t>inference</a:t>
            </a:r>
            <a:r>
              <a:rPr lang="zh-CN" altLang="en-US" sz="4400" b="1" dirty="0"/>
              <a:t>啦！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426019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F5AF-3ED5-2DEF-19A5-60CCCC99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Torch OCR </a:t>
            </a:r>
            <a:r>
              <a:rPr lang="en-GB" b="1" dirty="0"/>
              <a:t>Inference</a:t>
            </a:r>
            <a:r>
              <a:rPr lang="zh-CN" altLang="en-US" b="1" dirty="0"/>
              <a:t> </a:t>
            </a:r>
            <a:r>
              <a:rPr lang="en-GB" altLang="zh-CN" b="1" dirty="0"/>
              <a:t>Text Detection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04FD-E2A9-6200-23C3-C8558A96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目標：文字檢測</a:t>
            </a:r>
            <a:r>
              <a:rPr lang="en-GB" altLang="zh-CN" dirty="0"/>
              <a:t>, </a:t>
            </a:r>
            <a:r>
              <a:rPr lang="zh-CN" altLang="en-US" dirty="0"/>
              <a:t>輸出</a:t>
            </a:r>
            <a:r>
              <a:rPr lang="en-GB" altLang="zh-CN" dirty="0"/>
              <a:t>bounding box</a:t>
            </a:r>
          </a:p>
          <a:p>
            <a:r>
              <a:rPr lang="zh-CN" altLang="en-US" dirty="0"/>
              <a:t>指令</a:t>
            </a:r>
            <a:endParaRPr lang="en-GB" altLang="zh-CN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python.exe ./tools/infer/predict_det.py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/00009282.jpg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det_model_path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ch_ptocr_v4_det_infer.pth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det_yaml_path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./configs/det/ch_PP-OCRv4_det_student.yml</a:t>
            </a:r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更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改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/00009282.jpg </a:t>
            </a:r>
            <a:r>
              <a:rPr lang="zh-CN" altLang="en-US" dirty="0"/>
              <a:t>換圖片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73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90B9-E39F-EC36-36D9-E56CD5C6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Torch OCR </a:t>
            </a:r>
            <a:r>
              <a:rPr lang="en-GB" b="1" dirty="0"/>
              <a:t>Inference: Text </a:t>
            </a:r>
            <a:r>
              <a:rPr lang="en-US" b="1" dirty="0"/>
              <a:t>Recognition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48D8-E824-1411-DF9E-0D3F6434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目標：文字識別</a:t>
            </a:r>
            <a:r>
              <a:rPr lang="en-GB" altLang="zh-CN" dirty="0"/>
              <a:t>, </a:t>
            </a:r>
            <a:r>
              <a:rPr lang="zh-CN" altLang="en-US" dirty="0"/>
              <a:t>輸出</a:t>
            </a:r>
            <a:r>
              <a:rPr lang="en-GB" altLang="zh-CN" dirty="0"/>
              <a:t>bounding box</a:t>
            </a:r>
            <a:r>
              <a:rPr lang="zh-CN" altLang="en-US" dirty="0"/>
              <a:t>内的文字</a:t>
            </a:r>
            <a:endParaRPr lang="en-GB" altLang="zh-CN" dirty="0"/>
          </a:p>
          <a:p>
            <a:r>
              <a:rPr lang="zh-CN" altLang="en-US" dirty="0"/>
              <a:t>指令</a:t>
            </a:r>
            <a:endParaRPr lang="en-GB" altLang="zh-CN" dirty="0"/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&gt;python.exe ./tools/infer/predict_rec.py --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imgs_words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/word_1.jpg --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rec_model_path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ch_ptocr_v4_rec_infer.pth --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rec_yaml_path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./configs/rec/ch_PP-OCRv4_rec.yml --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rec_image_shape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=3,48,320</a:t>
            </a:r>
            <a:endParaRPr lang="en-GB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更改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imgs_words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/word_1.jpg  </a:t>
            </a:r>
            <a:r>
              <a:rPr lang="zh-CN" altLang="en-US" dirty="0"/>
              <a:t>換圖片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06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D156-05AF-B653-99D1-40CAC510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5" y="500062"/>
            <a:ext cx="12023035" cy="1325563"/>
          </a:xfrm>
        </p:spPr>
        <p:txBody>
          <a:bodyPr/>
          <a:lstStyle/>
          <a:p>
            <a:r>
              <a:rPr lang="en-GB" dirty="0"/>
              <a:t>Torch OCR </a:t>
            </a:r>
            <a:r>
              <a:rPr lang="en-GB" b="1" dirty="0"/>
              <a:t>Inference</a:t>
            </a:r>
            <a:r>
              <a:rPr lang="zh-CN" altLang="en-US" b="1" dirty="0"/>
              <a:t> </a:t>
            </a:r>
            <a:r>
              <a:rPr lang="en-GB" altLang="zh-CN" b="1" dirty="0"/>
              <a:t>Text </a:t>
            </a:r>
            <a:r>
              <a:rPr lang="en-US" altLang="zh-CN" b="1" dirty="0"/>
              <a:t>Detection + Recognition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89A8-588E-A0E3-7664-3E080509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目標：文字檢測</a:t>
            </a:r>
            <a:r>
              <a:rPr lang="en-GB" altLang="zh-CN" dirty="0"/>
              <a:t>+</a:t>
            </a:r>
            <a:r>
              <a:rPr lang="zh-CN" altLang="en-US" dirty="0"/>
              <a:t>文字識別</a:t>
            </a:r>
            <a:endParaRPr lang="en-GB" altLang="zh-CN" dirty="0"/>
          </a:p>
          <a:p>
            <a:r>
              <a:rPr lang="zh-CN" altLang="en-US" dirty="0"/>
              <a:t>指令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python.exe ./tools/infer/predict_system.py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/Picture2.jpg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det_model_path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ch_ptocr_v4_det_infer.pth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det_yaml_path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./configs/det/ch_PP-OCRv4_det_student.yml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rec_model_path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ch_ptocr_v4_rec_infer.pth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rec_yaml_path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./configs/rec/ch_PP-OCRv4_rec.yml</a:t>
            </a:r>
          </a:p>
          <a:p>
            <a:pPr marL="0" indent="0">
              <a:buNone/>
            </a:pPr>
            <a:endParaRPr lang="en-GB" dirty="0"/>
          </a:p>
          <a:p>
            <a:r>
              <a:rPr lang="zh-CN" altLang="en-US" dirty="0"/>
              <a:t>更改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./doc/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/Picture2.jpg </a:t>
            </a:r>
            <a:r>
              <a:rPr lang="zh-CN" altLang="en-US" dirty="0"/>
              <a:t>換圖片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09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2488-86FD-293F-E335-72EF408A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Detection </a:t>
            </a:r>
            <a:r>
              <a:rPr lang="en-GB" dirty="0" err="1"/>
              <a:t>PyTorch</a:t>
            </a:r>
            <a:r>
              <a:rPr lang="en-GB" dirty="0"/>
              <a:t> </a:t>
            </a:r>
            <a:r>
              <a:rPr lang="en-US" altLang="zh-CN" dirty="0"/>
              <a:t>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86CA-A4B6-3532-0DCA-B119602E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Backbone: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PPLCNetV3</a:t>
            </a:r>
            <a:endParaRPr lang="en-GB" b="0" dirty="0">
              <a:effectLst/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Neck: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RSEFPN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Head: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DBHead</a:t>
            </a:r>
            <a:endParaRPr lang="en-GB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Postprocess: 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DBPostProcess</a:t>
            </a:r>
            <a:endParaRPr lang="en-GB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GB" b="0" dirty="0" err="1">
                <a:effectLst/>
                <a:latin typeface="Consolas" panose="020B0609020204030204" pitchFamily="49" charset="0"/>
              </a:rPr>
              <a:t>Pytorch</a:t>
            </a:r>
            <a:r>
              <a:rPr lang="en-GB" b="0" dirty="0">
                <a:effectLst/>
                <a:latin typeface="Consolas" panose="020B0609020204030204" pitchFamily="49" charset="0"/>
              </a:rPr>
              <a:t> Models can be found in </a:t>
            </a:r>
            <a:r>
              <a:rPr lang="en-GB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./</a:t>
            </a:r>
            <a:r>
              <a:rPr lang="en-GB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pytorchocr</a:t>
            </a:r>
            <a:r>
              <a:rPr lang="en-GB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GB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modeling</a:t>
            </a:r>
            <a:r>
              <a:rPr lang="en-GB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</a:p>
          <a:p>
            <a:endParaRPr lang="en-GB" b="0" dirty="0">
              <a:effectLst/>
              <a:latin typeface="Consolas" panose="020B0609020204030204" pitchFamily="49" charset="0"/>
            </a:endParaRPr>
          </a:p>
          <a:p>
            <a:endParaRPr lang="en-GB" b="0" dirty="0"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04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1162</Words>
  <Application>Microsoft Office PowerPoint</Application>
  <PresentationFormat>Widescreen</PresentationFormat>
  <Paragraphs>100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OCR Torch model</vt:lpstr>
      <vt:lpstr>(可跳過)使用Paddle2Torch converter</vt:lpstr>
      <vt:lpstr>PowerPoint Presentation</vt:lpstr>
      <vt:lpstr>Torch OCR Inference Preparation</vt:lpstr>
      <vt:lpstr>PowerPoint Presentation</vt:lpstr>
      <vt:lpstr>Torch OCR Inference Text Detection</vt:lpstr>
      <vt:lpstr>Torch OCR Inference: Text Recognition</vt:lpstr>
      <vt:lpstr>Torch OCR Inference Text Detection + Recognition</vt:lpstr>
      <vt:lpstr>Detection PyTorch model</vt:lpstr>
      <vt:lpstr>Recognition PyTorch model</vt:lpstr>
      <vt:lpstr>Inference error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Torch model</dc:title>
  <dc:creator>Tsai, Ping-Chen</dc:creator>
  <cp:lastModifiedBy>Tsai, Ping-Chen</cp:lastModifiedBy>
  <cp:revision>1</cp:revision>
  <dcterms:created xsi:type="dcterms:W3CDTF">2024-05-09T23:49:54Z</dcterms:created>
  <dcterms:modified xsi:type="dcterms:W3CDTF">2024-05-10T15:44:59Z</dcterms:modified>
</cp:coreProperties>
</file>