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822" r:id="rId2"/>
    <p:sldId id="841" r:id="rId3"/>
    <p:sldId id="842" r:id="rId4"/>
    <p:sldId id="843" r:id="rId5"/>
    <p:sldId id="844" r:id="rId6"/>
    <p:sldId id="8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B0BED-C7A0-DC4B-A9C8-6BA9157D3555}">
          <p14:sldIdLst>
            <p14:sldId id="822"/>
          </p14:sldIdLst>
        </p14:section>
        <p14:section name="Overview Intersystem Crossing" id="{E550B335-AFB9-CC4E-84A6-B434ADADDAEB}">
          <p14:sldIdLst>
            <p14:sldId id="841"/>
          </p14:sldIdLst>
        </p14:section>
        <p14:section name="SOC in ORCA" id="{A02AC5AB-D3D5-D246-BDD3-5563C44D37B0}">
          <p14:sldIdLst>
            <p14:sldId id="842"/>
            <p14:sldId id="843"/>
            <p14:sldId id="844"/>
          </p14:sldIdLst>
        </p14:section>
        <p14:section name="Intersystem Crossing" id="{79FDB3FB-3D5D-F840-96BA-8956C13856B8}">
          <p14:sldIdLst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0E06-9FBD-BE45-9D69-22860BD7D51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819AE-0F62-2142-BB74-721DA6A0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19AE-0F62-2142-BB74-721DA6A0D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19AE-0F62-2142-BB74-721DA6A0D5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63E0-D710-914B-ABD3-6657191C9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1827-F1E9-DC45-AA16-CCD3613C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7289-47EA-BD48-ABF8-BF55FFF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66A3-01B4-3B49-8936-C8E7E2F7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0D48-E20B-8244-BE63-88BC2B73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50C2-4B32-7949-AE36-3855AF34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10042-D73A-AE45-BF23-1CBC8B1E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3A71F-0AAA-124F-A773-3D019B1E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1668-FF48-F643-9D32-8388BDC3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369C-E022-0744-A366-35498745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7FC7-21B4-1942-8C39-095E19AD6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9B9E9-F16C-E44F-A027-D20986C6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ED2B-C59A-2B47-9033-4B819A5C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A307-1E8E-A049-89D6-EBC272B1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9B8B-52D6-7645-BBBD-7453F004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0792-7158-1B4B-B7C9-5A47D6D5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D46A-41C9-C741-B2A6-8AEC514C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42DD-FE55-3C41-A2DE-AED87CE7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030B-9906-A345-BEA2-0F7864A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9611-C99E-684B-9150-505D26E4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E0A0-9CE4-154E-B97D-3579E7C2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8053-9E12-BB48-B146-98996B00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8F9B-66B9-4F45-AE06-71875124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2560-82A1-A44A-9541-2CF495E5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8CEE-FB4A-F24C-8153-12CD9416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5BC-C79E-9144-AE0F-B88CE7EA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661B-97D0-4744-9109-CC56A3DC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106B4-14F6-484C-B588-1D7A3AC7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F1E4-CA1A-D34A-AAB9-B43368CF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6D8F-6FDF-914E-A405-40BD5E55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7407-A019-8C4E-94F7-109BDD7F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1EDB-97E4-0A46-AA42-784DC82C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08A29-BB5B-7A42-ABA0-43421A99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4133-8695-A146-9824-59D20140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D480-3429-C34E-871D-FC896F6C6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D4C4E-99D4-2146-A409-6F10689C1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4D07D-1D4D-424A-BF34-103BA3BC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7270F-2171-A742-AD4E-B3C7857E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382F-6F0D-C948-86EF-419E7B5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11E-8659-6E45-968C-46C5D35E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9E5F8-44E8-DB4D-BE18-DB2DFF46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D82F9-4B35-9141-AD6D-41ECBCAE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3B295-77DB-DB40-9DFD-9EB53D76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16E9B-DEFB-514C-96BF-CDEA2AD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C6F8-4478-5642-9B59-8C8E42E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EF044-214D-A64D-A3C0-445906A3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7E8C-24D5-114D-BBFF-B8DD9AB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3172-F469-584A-8BDE-961EB143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41248-5E3A-724F-92E9-4104FC84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6EEE-9726-C249-9C07-6E203D6F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9F4D-E7A6-BB47-9926-F41A14CF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0FF5-CA74-574B-BC99-C0A994B5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AD01-AC92-AE4F-B4E8-64AD65ED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4166B-31E3-8F43-96F8-978478F29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19E0-9BEA-9E4F-835A-A42D7F76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E623-AB54-AE45-AE77-F7589370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34929-CFCB-994E-8795-BF99114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A939-CDF2-DE44-B875-3F50933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AF12D-F44C-6D44-973F-7E04F41B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E25D-E2B5-B94D-986C-60C09291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2591-7B81-7041-A460-9850DD21D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CBE1-8817-5B40-981B-5827F3A5C92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5D09-BD3D-F84D-AD89-82E74B79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DDBFA-DEFE-9C4F-8FD5-0EA92C375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C8B8-66AF-EC44-979D-08DB0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E8AE-F32C-6544-8ADD-80A19DA3B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NV Center in Diamond 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2B69-BB1B-CF4E-8A75-73F1EA80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Smart – 03/24/21</a:t>
            </a:r>
          </a:p>
        </p:txBody>
      </p:sp>
    </p:spTree>
    <p:extLst>
      <p:ext uri="{BB962C8B-B14F-4D97-AF65-F5344CB8AC3E}">
        <p14:creationId xmlns:p14="http://schemas.microsoft.com/office/powerpoint/2010/main" val="4700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3FFE9-D50D-8141-BC3B-4FA2128CCCAF}"/>
              </a:ext>
            </a:extLst>
          </p:cNvPr>
          <p:cNvSpPr txBox="1"/>
          <p:nvPr/>
        </p:nvSpPr>
        <p:spPr>
          <a:xfrm>
            <a:off x="0" y="0"/>
            <a:ext cx="317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Intersystem Crossing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4F39-8C15-4242-A1E9-5103A4C07DBA}"/>
                  </a:ext>
                </a:extLst>
              </p:cNvPr>
              <p:cNvSpPr txBox="1"/>
              <p:nvPr/>
            </p:nvSpPr>
            <p:spPr>
              <a:xfrm>
                <a:off x="2323391" y="2822589"/>
                <a:ext cx="8070736" cy="51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𝑓𝑚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𝑖𝑓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4F39-8C15-4242-A1E9-5103A4C0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91" y="2822589"/>
                <a:ext cx="8070736" cy="517193"/>
              </a:xfrm>
              <a:prstGeom prst="rect">
                <a:avLst/>
              </a:prstGeom>
              <a:blipFill>
                <a:blip r:embed="rId3"/>
                <a:stretch>
                  <a:fillRect t="-76190" b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BFE93-030C-2D45-9D1C-E962CF28D78A}"/>
                  </a:ext>
                </a:extLst>
              </p:cNvPr>
              <p:cNvSpPr txBox="1"/>
              <p:nvPr/>
            </p:nvSpPr>
            <p:spPr>
              <a:xfrm>
                <a:off x="2384275" y="5265765"/>
                <a:ext cx="2003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1,±1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BFE93-030C-2D45-9D1C-E962CF28D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75" y="5265765"/>
                <a:ext cx="2003434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678F0-4867-A94E-BBAC-85409ED60F6C}"/>
                  </a:ext>
                </a:extLst>
              </p:cNvPr>
              <p:cNvSpPr/>
              <p:nvPr/>
            </p:nvSpPr>
            <p:spPr>
              <a:xfrm>
                <a:off x="4981266" y="1476258"/>
                <a:ext cx="27176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ℏ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678F0-4867-A94E-BBAC-85409ED60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66" y="1476258"/>
                <a:ext cx="2717667" cy="523220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5A30A-85B9-804F-A326-E5C717FB7496}"/>
                  </a:ext>
                </a:extLst>
              </p:cNvPr>
              <p:cNvSpPr txBox="1"/>
              <p:nvPr/>
            </p:nvSpPr>
            <p:spPr>
              <a:xfrm>
                <a:off x="827536" y="2453257"/>
                <a:ext cx="6983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overlap integral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computed as (using 1D effective phonon):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5A30A-85B9-804F-A326-E5C717FB7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6" y="2453257"/>
                <a:ext cx="6983002" cy="369332"/>
              </a:xfrm>
              <a:prstGeom prst="rect">
                <a:avLst/>
              </a:prstGeom>
              <a:blipFill>
                <a:blip r:embed="rId6"/>
                <a:stretch>
                  <a:fillRect l="-90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02E9B1-705B-274F-93BE-0886357751DC}"/>
                  </a:ext>
                </a:extLst>
              </p:cNvPr>
              <p:cNvSpPr txBox="1"/>
              <p:nvPr/>
            </p:nvSpPr>
            <p:spPr>
              <a:xfrm>
                <a:off x="827536" y="1016480"/>
                <a:ext cx="7120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Intersystem crossing rate due to SOC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 between triplet and singlet states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02E9B1-705B-274F-93BE-088635775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6" y="1016480"/>
                <a:ext cx="7120347" cy="369332"/>
              </a:xfrm>
              <a:prstGeom prst="rect">
                <a:avLst/>
              </a:prstGeom>
              <a:blipFill>
                <a:blip r:embed="rId7"/>
                <a:stretch>
                  <a:fillRect l="-891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27342D8-0E23-3844-967F-198D77F28928}"/>
              </a:ext>
            </a:extLst>
          </p:cNvPr>
          <p:cNvSpPr txBox="1"/>
          <p:nvPr/>
        </p:nvSpPr>
        <p:spPr>
          <a:xfrm>
            <a:off x="827536" y="3991376"/>
            <a:ext cx="20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SO Hamiltonian: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0A7F-1252-F244-A6AC-EA1093F2C993}"/>
                  </a:ext>
                </a:extLst>
              </p:cNvPr>
              <p:cNvSpPr txBox="1"/>
              <p:nvPr/>
            </p:nvSpPr>
            <p:spPr>
              <a:xfrm>
                <a:off x="3306108" y="3890034"/>
                <a:ext cx="4890634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0A7F-1252-F244-A6AC-EA1093F2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08" y="3890034"/>
                <a:ext cx="4890634" cy="839269"/>
              </a:xfrm>
              <a:prstGeom prst="rect">
                <a:avLst/>
              </a:prstGeom>
              <a:blipFill>
                <a:blip r:embed="rId8"/>
                <a:stretch>
                  <a:fillRect l="-2073" t="-125373" b="-17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1BD9E6F-B0E2-4541-8EFF-82675DDDEBD4}"/>
              </a:ext>
            </a:extLst>
          </p:cNvPr>
          <p:cNvSpPr txBox="1"/>
          <p:nvPr/>
        </p:nvSpPr>
        <p:spPr>
          <a:xfrm>
            <a:off x="1260699" y="4747237"/>
            <a:ext cx="625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can be computed in ORCA and is responsible for spin-flip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4FD139-228F-0640-B58D-D27C6997A442}"/>
                  </a:ext>
                </a:extLst>
              </p:cNvPr>
              <p:cNvSpPr txBox="1"/>
              <p:nvPr/>
            </p:nvSpPr>
            <p:spPr>
              <a:xfrm>
                <a:off x="4712677" y="5265765"/>
                <a:ext cx="182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4FD139-228F-0640-B58D-D27C6997A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77" y="5265765"/>
                <a:ext cx="1828706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1C67E-CC88-7446-BD71-20D02DDCC03D}"/>
                  </a:ext>
                </a:extLst>
              </p:cNvPr>
              <p:cNvSpPr txBox="1"/>
              <p:nvPr/>
            </p:nvSpPr>
            <p:spPr>
              <a:xfrm>
                <a:off x="7213396" y="5265765"/>
                <a:ext cx="98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1C67E-CC88-7446-BD71-20D02DDC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96" y="5265765"/>
                <a:ext cx="983346" cy="369332"/>
              </a:xfrm>
              <a:prstGeom prst="rect">
                <a:avLst/>
              </a:prstGeom>
              <a:blipFill>
                <a:blip r:embed="rId10"/>
                <a:stretch>
                  <a:fillRect l="-3797" t="-6667" r="-37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F833C3-66C3-5247-B872-733069EED22D}"/>
                  </a:ext>
                </a:extLst>
              </p:cNvPr>
              <p:cNvSpPr txBox="1"/>
              <p:nvPr/>
            </p:nvSpPr>
            <p:spPr>
              <a:xfrm>
                <a:off x="725213" y="998482"/>
                <a:ext cx="9147248" cy="937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NV Center cluster is constructed by cutting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lang="en-US" dirty="0"/>
                  <a:t> from a bulk NV center in Diamond calculation</a:t>
                </a:r>
              </a:p>
              <a:p>
                <a:endParaRPr lang="en-US" dirty="0"/>
              </a:p>
              <a:p>
                <a:r>
                  <a:rPr lang="en-US" dirty="0"/>
                  <a:t>The atoms are fixed, and dangling bonds are terminated with H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F833C3-66C3-5247-B872-733069EE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3" y="998482"/>
                <a:ext cx="9147248" cy="937116"/>
              </a:xfrm>
              <a:prstGeom prst="rect">
                <a:avLst/>
              </a:prstGeom>
              <a:blipFill>
                <a:blip r:embed="rId2"/>
                <a:stretch>
                  <a:fillRect l="-555" t="-1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D067886-E895-5449-A155-B113B2A42DCB}"/>
              </a:ext>
            </a:extLst>
          </p:cNvPr>
          <p:cNvSpPr txBox="1"/>
          <p:nvPr/>
        </p:nvSpPr>
        <p:spPr>
          <a:xfrm>
            <a:off x="0" y="0"/>
            <a:ext cx="202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SOC in ORCA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1259A-1172-1140-B575-35E44FA1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5" y="2343370"/>
            <a:ext cx="3803323" cy="3516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A33025-E991-1E44-97E0-17095C431CDD}"/>
              </a:ext>
            </a:extLst>
          </p:cNvPr>
          <p:cNvSpPr/>
          <p:nvPr/>
        </p:nvSpPr>
        <p:spPr>
          <a:xfrm>
            <a:off x="4320311" y="589795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{'C': 27, 'H': 36, 'N': 1}</a:t>
            </a:r>
          </a:p>
        </p:txBody>
      </p:sp>
    </p:spTree>
    <p:extLst>
      <p:ext uri="{BB962C8B-B14F-4D97-AF65-F5344CB8AC3E}">
        <p14:creationId xmlns:p14="http://schemas.microsoft.com/office/powerpoint/2010/main" val="27905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67886-E895-5449-A155-B113B2A42DCB}"/>
              </a:ext>
            </a:extLst>
          </p:cNvPr>
          <p:cNvSpPr txBox="1"/>
          <p:nvPr/>
        </p:nvSpPr>
        <p:spPr>
          <a:xfrm>
            <a:off x="0" y="0"/>
            <a:ext cx="202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SOC in ORCA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5AE33-60E0-4D4F-BE93-842786C8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43" y="879877"/>
            <a:ext cx="4453692" cy="3961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35AE5-EC6E-BB4E-AF88-6AC8993EAE1E}"/>
                  </a:ext>
                </a:extLst>
              </p:cNvPr>
              <p:cNvSpPr txBox="1"/>
              <p:nvPr/>
            </p:nvSpPr>
            <p:spPr>
              <a:xfrm>
                <a:off x="0" y="725214"/>
                <a:ext cx="744132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ORCA Input file</a:t>
                </a:r>
              </a:p>
              <a:p>
                <a:endParaRPr lang="en-US" dirty="0"/>
              </a:p>
              <a:p>
                <a:r>
                  <a:rPr lang="en-US" dirty="0"/>
                  <a:t>It is important to include “</a:t>
                </a:r>
                <a:r>
                  <a:rPr lang="en-US" dirty="0" err="1"/>
                  <a:t>printlevel</a:t>
                </a:r>
                <a:r>
                  <a:rPr lang="en-US" dirty="0"/>
                  <a:t> 3”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projections can be directly read</a:t>
                </a:r>
              </a:p>
              <a:p>
                <a:r>
                  <a:rPr lang="en-US" dirty="0"/>
                  <a:t>Otherwise, they can be computed from x/y projections: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orientation of the cluster will change your result! In my example the principal axis of NV (111) is aligned to the z axis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35AE5-EC6E-BB4E-AF88-6AC8993E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5214"/>
                <a:ext cx="7441324" cy="3693319"/>
              </a:xfrm>
              <a:prstGeom prst="rect">
                <a:avLst/>
              </a:prstGeom>
              <a:blipFill>
                <a:blip r:embed="rId3"/>
                <a:stretch>
                  <a:fillRect l="-681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E2731B-10E5-E94C-B809-910C6C835B4B}"/>
                  </a:ext>
                </a:extLst>
              </p:cNvPr>
              <p:cNvSpPr txBox="1"/>
              <p:nvPr/>
            </p:nvSpPr>
            <p:spPr>
              <a:xfrm>
                <a:off x="1824721" y="2036015"/>
                <a:ext cx="316586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⊥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E2731B-10E5-E94C-B809-910C6C83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21" y="2036015"/>
                <a:ext cx="3165867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C99B85-16EE-B640-848B-3FDCA59E8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689" y="4179829"/>
            <a:ext cx="3261929" cy="241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44BE1-23F9-E749-9C25-07A6CB19200B}"/>
              </a:ext>
            </a:extLst>
          </p:cNvPr>
          <p:cNvSpPr txBox="1"/>
          <p:nvPr/>
        </p:nvSpPr>
        <p:spPr>
          <a:xfrm>
            <a:off x="7687340" y="200054"/>
            <a:ext cx="4219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 calculation is done in the singlet state</a:t>
            </a:r>
          </a:p>
          <a:p>
            <a:pPr algn="ctr"/>
            <a:r>
              <a:rPr lang="en-US" dirty="0"/>
              <a:t>(S=0, Multiplicity = 1)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4463627-EA64-4F46-B746-4E294136AD99}"/>
              </a:ext>
            </a:extLst>
          </p:cNvPr>
          <p:cNvSpPr/>
          <p:nvPr/>
        </p:nvSpPr>
        <p:spPr>
          <a:xfrm>
            <a:off x="9774621" y="725214"/>
            <a:ext cx="1555531" cy="3005959"/>
          </a:xfrm>
          <a:custGeom>
            <a:avLst/>
            <a:gdLst>
              <a:gd name="connsiteX0" fmla="*/ 1061544 w 1478577"/>
              <a:gd name="connsiteY0" fmla="*/ 0 h 3163614"/>
              <a:gd name="connsiteX1" fmla="*/ 1460938 w 1478577"/>
              <a:gd name="connsiteY1" fmla="*/ 1345324 h 3163614"/>
              <a:gd name="connsiteX2" fmla="*/ 546538 w 1478577"/>
              <a:gd name="connsiteY2" fmla="*/ 2785242 h 3163614"/>
              <a:gd name="connsiteX3" fmla="*/ 0 w 1478577"/>
              <a:gd name="connsiteY3" fmla="*/ 3163614 h 31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577" h="3163614">
                <a:moveTo>
                  <a:pt x="1061544" y="0"/>
                </a:moveTo>
                <a:cubicBezTo>
                  <a:pt x="1304158" y="440558"/>
                  <a:pt x="1546772" y="881117"/>
                  <a:pt x="1460938" y="1345324"/>
                </a:cubicBezTo>
                <a:cubicBezTo>
                  <a:pt x="1375104" y="1809531"/>
                  <a:pt x="790028" y="2482194"/>
                  <a:pt x="546538" y="2785242"/>
                </a:cubicBezTo>
                <a:cubicBezTo>
                  <a:pt x="303048" y="3088290"/>
                  <a:pt x="151524" y="3125952"/>
                  <a:pt x="0" y="3163614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67886-E895-5449-A155-B113B2A42DCB}"/>
              </a:ext>
            </a:extLst>
          </p:cNvPr>
          <p:cNvSpPr txBox="1"/>
          <p:nvPr/>
        </p:nvSpPr>
        <p:spPr>
          <a:xfrm>
            <a:off x="0" y="0"/>
            <a:ext cx="2023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SOC in ORCA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35AE5-EC6E-BB4E-AF88-6AC8993EAE1E}"/>
                  </a:ext>
                </a:extLst>
              </p:cNvPr>
              <p:cNvSpPr txBox="1"/>
              <p:nvPr/>
            </p:nvSpPr>
            <p:spPr>
              <a:xfrm>
                <a:off x="157654" y="693683"/>
                <a:ext cx="100373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ORCA Output file</a:t>
                </a:r>
              </a:p>
              <a:p>
                <a:endParaRPr lang="en-US" dirty="0"/>
              </a:p>
              <a:p>
                <a:r>
                  <a:rPr lang="en-US" dirty="0"/>
                  <a:t>Search for “SOCME”, if “</a:t>
                </a:r>
                <a:r>
                  <a:rPr lang="en-US" dirty="0" err="1"/>
                  <a:t>printlevel</a:t>
                </a:r>
                <a:r>
                  <a:rPr lang="en-US" dirty="0"/>
                  <a:t> 3” was used you can look for the MS projection section</a:t>
                </a:r>
              </a:p>
              <a:p>
                <a:endParaRPr lang="en-US" dirty="0"/>
              </a:p>
              <a:p>
                <a:r>
                  <a:rPr lang="en-US" dirty="0"/>
                  <a:t>Roots are ordered 0,1,2… for Singlet and 1,2,3,… for Triplet.</a:t>
                </a:r>
              </a:p>
              <a:p>
                <a:r>
                  <a:rPr lang="en-US" dirty="0"/>
                  <a:t>In the case of studying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sPre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sPre>
                      </m:e>
                    </m:d>
                  </m:oMath>
                </a14:m>
                <a:r>
                  <a:rPr lang="en-US" dirty="0"/>
                  <a:t> transition of NV, this corresponds to T=2, S=1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35AE5-EC6E-BB4E-AF88-6AC8993E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4" y="693683"/>
                <a:ext cx="10037379" cy="2031325"/>
              </a:xfrm>
              <a:prstGeom prst="rect">
                <a:avLst/>
              </a:prstGeom>
              <a:blipFill>
                <a:blip r:embed="rId2"/>
                <a:stretch>
                  <a:fillRect l="-50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4344D5-E9A0-5B4C-970C-5CE5D085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80" y="168165"/>
            <a:ext cx="3528183" cy="28611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9E3C8B-F0F1-EE4B-B3E2-39533B182A63}"/>
              </a:ext>
            </a:extLst>
          </p:cNvPr>
          <p:cNvSpPr/>
          <p:nvPr/>
        </p:nvSpPr>
        <p:spPr>
          <a:xfrm>
            <a:off x="10333771" y="2890828"/>
            <a:ext cx="1611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PRB</a:t>
            </a:r>
            <a:r>
              <a:rPr lang="en-US" sz="1200" dirty="0"/>
              <a:t> </a:t>
            </a:r>
            <a:r>
              <a:rPr lang="en-US" sz="1200" b="1" dirty="0"/>
              <a:t>98</a:t>
            </a:r>
            <a:r>
              <a:rPr lang="en-US" sz="1200" dirty="0"/>
              <a:t>, 085207 (2018)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93668C-C2F7-FB4C-AF64-A2FDD307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4" y="2507362"/>
            <a:ext cx="8061434" cy="2400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40A1E-5589-584D-B66E-349217945278}"/>
              </a:ext>
            </a:extLst>
          </p:cNvPr>
          <p:cNvSpPr txBox="1"/>
          <p:nvPr/>
        </p:nvSpPr>
        <p:spPr>
          <a:xfrm>
            <a:off x="704192" y="5023945"/>
            <a:ext cx="521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their norm, and converting to GHz we get: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821312A-172E-D148-83E6-FAD825C17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52566"/>
                  </p:ext>
                </p:extLst>
              </p:nvPr>
            </p:nvGraphicFramePr>
            <p:xfrm>
              <a:off x="2023374" y="5509162"/>
              <a:ext cx="3008852" cy="800100"/>
            </p:xfrm>
            <a:graphic>
              <a:graphicData uri="http://schemas.openxmlformats.org/drawingml/2006/table">
                <a:tbl>
                  <a:tblPr firstRow="1">
                    <a:tableStyleId>{6E25E649-3F16-4E02-A733-19D2CDBF48F0}</a:tableStyleId>
                  </a:tblPr>
                  <a:tblGrid>
                    <a:gridCol w="1504426">
                      <a:extLst>
                        <a:ext uri="{9D8B030D-6E8A-4147-A177-3AD203B41FA5}">
                          <a16:colId xmlns:a16="http://schemas.microsoft.com/office/drawing/2014/main" val="3971864807"/>
                        </a:ext>
                      </a:extLst>
                    </a:gridCol>
                    <a:gridCol w="1504426">
                      <a:extLst>
                        <a:ext uri="{9D8B030D-6E8A-4147-A177-3AD203B41FA5}">
                          <a16:colId xmlns:a16="http://schemas.microsoft.com/office/drawing/2014/main" val="3855275303"/>
                        </a:ext>
                      </a:extLst>
                    </a:gridCol>
                  </a:tblGrid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(GHz)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(GHz)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83153111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44.97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4.05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930282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821312A-172E-D148-83E6-FAD825C17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52566"/>
                  </p:ext>
                </p:extLst>
              </p:nvPr>
            </p:nvGraphicFramePr>
            <p:xfrm>
              <a:off x="2023374" y="5509162"/>
              <a:ext cx="3008852" cy="800100"/>
            </p:xfrm>
            <a:graphic>
              <a:graphicData uri="http://schemas.openxmlformats.org/drawingml/2006/table">
                <a:tbl>
                  <a:tblPr firstRow="1">
                    <a:tableStyleId>{6E25E649-3F16-4E02-A733-19D2CDBF48F0}</a:tableStyleId>
                  </a:tblPr>
                  <a:tblGrid>
                    <a:gridCol w="1504426">
                      <a:extLst>
                        <a:ext uri="{9D8B030D-6E8A-4147-A177-3AD203B41FA5}">
                          <a16:colId xmlns:a16="http://schemas.microsoft.com/office/drawing/2014/main" val="3971864807"/>
                        </a:ext>
                      </a:extLst>
                    </a:gridCol>
                    <a:gridCol w="1504426">
                      <a:extLst>
                        <a:ext uri="{9D8B030D-6E8A-4147-A177-3AD203B41FA5}">
                          <a16:colId xmlns:a16="http://schemas.microsoft.com/office/drawing/2014/main" val="3855275303"/>
                        </a:ext>
                      </a:extLst>
                    </a:gridCol>
                  </a:tblGrid>
                  <a:tr h="400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840" t="-3125" r="-10084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840" t="-3125" r="-84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153111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44.97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4.05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930282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2BB1B-A5E2-9C41-BB66-01DAB26C61EE}"/>
                  </a:ext>
                </a:extLst>
              </p:cNvPr>
              <p:cNvSpPr txBox="1"/>
              <p:nvPr/>
            </p:nvSpPr>
            <p:spPr>
              <a:xfrm>
                <a:off x="5501502" y="5849476"/>
                <a:ext cx="165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GHz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42BB1B-A5E2-9C41-BB66-01DAB26C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02" y="5849476"/>
                <a:ext cx="1658274" cy="369332"/>
              </a:xfrm>
              <a:prstGeom prst="rect">
                <a:avLst/>
              </a:prstGeom>
              <a:blipFill>
                <a:blip r:embed="rId6"/>
                <a:stretch>
                  <a:fillRect l="-2273" t="-6667" r="-22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28AC0A9-ED4D-684F-AA77-DC5A162DA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205779"/>
                  </p:ext>
                </p:extLst>
              </p:nvPr>
            </p:nvGraphicFramePr>
            <p:xfrm>
              <a:off x="7990062" y="5509162"/>
              <a:ext cx="3008852" cy="800100"/>
            </p:xfrm>
            <a:graphic>
              <a:graphicData uri="http://schemas.openxmlformats.org/drawingml/2006/table">
                <a:tbl>
                  <a:tblPr firstRow="1">
                    <a:tableStyleId>{6E25E649-3F16-4E02-A733-19D2CDBF48F0}</a:tableStyleId>
                  </a:tblPr>
                  <a:tblGrid>
                    <a:gridCol w="1504426">
                      <a:extLst>
                        <a:ext uri="{9D8B030D-6E8A-4147-A177-3AD203B41FA5}">
                          <a16:colId xmlns:a16="http://schemas.microsoft.com/office/drawing/2014/main" val="3971864807"/>
                        </a:ext>
                      </a:extLst>
                    </a:gridCol>
                    <a:gridCol w="1504426">
                      <a:extLst>
                        <a:ext uri="{9D8B030D-6E8A-4147-A177-3AD203B41FA5}">
                          <a16:colId xmlns:a16="http://schemas.microsoft.com/office/drawing/2014/main" val="3855275303"/>
                        </a:ext>
                      </a:extLst>
                    </a:gridCol>
                  </a:tblGrid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(GHz)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1600" b="1" i="1" u="none" strike="noStrike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(GHz)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83153111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56.3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15.8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930282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28AC0A9-ED4D-684F-AA77-DC5A162DA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205779"/>
                  </p:ext>
                </p:extLst>
              </p:nvPr>
            </p:nvGraphicFramePr>
            <p:xfrm>
              <a:off x="7990062" y="5509162"/>
              <a:ext cx="3008852" cy="800100"/>
            </p:xfrm>
            <a:graphic>
              <a:graphicData uri="http://schemas.openxmlformats.org/drawingml/2006/table">
                <a:tbl>
                  <a:tblPr firstRow="1">
                    <a:tableStyleId>{6E25E649-3F16-4E02-A733-19D2CDBF48F0}</a:tableStyleId>
                  </a:tblPr>
                  <a:tblGrid>
                    <a:gridCol w="1504426">
                      <a:extLst>
                        <a:ext uri="{9D8B030D-6E8A-4147-A177-3AD203B41FA5}">
                          <a16:colId xmlns:a16="http://schemas.microsoft.com/office/drawing/2014/main" val="3971864807"/>
                        </a:ext>
                      </a:extLst>
                    </a:gridCol>
                    <a:gridCol w="1504426">
                      <a:extLst>
                        <a:ext uri="{9D8B030D-6E8A-4147-A177-3AD203B41FA5}">
                          <a16:colId xmlns:a16="http://schemas.microsoft.com/office/drawing/2014/main" val="3855275303"/>
                        </a:ext>
                      </a:extLst>
                    </a:gridCol>
                  </a:tblGrid>
                  <a:tr h="400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840" t="-3125" r="-100840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100840" t="-3125" r="-84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153111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56.3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15.8</a:t>
                          </a:r>
                          <a:endParaRPr lang="en-US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930282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22B04B3-D34B-D343-ABC8-DCFAFEED0919}"/>
              </a:ext>
            </a:extLst>
          </p:cNvPr>
          <p:cNvSpPr txBox="1"/>
          <p:nvPr/>
        </p:nvSpPr>
        <p:spPr>
          <a:xfrm>
            <a:off x="7619998" y="5138172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Theory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C88A8B-95F9-7A4D-A957-FE0CBB024ED1}"/>
              </a:ext>
            </a:extLst>
          </p:cNvPr>
          <p:cNvSpPr/>
          <p:nvPr/>
        </p:nvSpPr>
        <p:spPr>
          <a:xfrm>
            <a:off x="9295459" y="5182747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PRB </a:t>
            </a:r>
            <a:r>
              <a:rPr lang="en-US" sz="1400" b="1" dirty="0"/>
              <a:t>96</a:t>
            </a:r>
            <a:r>
              <a:rPr lang="en-US" sz="1400" dirty="0"/>
              <a:t>, 081115(R) (2017)</a:t>
            </a:r>
            <a:endParaRPr lang="en-US" sz="1400" b="0" i="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505D05-3FEE-8642-AC62-F22172D872B8}"/>
                  </a:ext>
                </a:extLst>
              </p:cNvPr>
              <p:cNvSpPr txBox="1"/>
              <p:nvPr/>
            </p:nvSpPr>
            <p:spPr>
              <a:xfrm>
                <a:off x="2469931" y="2983161"/>
                <a:ext cx="460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505D05-3FEE-8642-AC62-F22172D8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31" y="2983161"/>
                <a:ext cx="4608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C2956-C91D-7F4F-A61E-8FE9C6CB64E5}"/>
                  </a:ext>
                </a:extLst>
              </p:cNvPr>
              <p:cNvSpPr txBox="1"/>
              <p:nvPr/>
            </p:nvSpPr>
            <p:spPr>
              <a:xfrm>
                <a:off x="5676162" y="2983161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C2956-C91D-7F4F-A61E-8FE9C6CB6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62" y="2983161"/>
                <a:ext cx="4859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3FFE9-D50D-8141-BC3B-4FA2128CCCAF}"/>
              </a:ext>
            </a:extLst>
          </p:cNvPr>
          <p:cNvSpPr txBox="1"/>
          <p:nvPr/>
        </p:nvSpPr>
        <p:spPr>
          <a:xfrm>
            <a:off x="0" y="0"/>
            <a:ext cx="317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Intersystem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4F39-8C15-4242-A1E9-5103A4C07DBA}"/>
                  </a:ext>
                </a:extLst>
              </p:cNvPr>
              <p:cNvSpPr txBox="1"/>
              <p:nvPr/>
            </p:nvSpPr>
            <p:spPr>
              <a:xfrm>
                <a:off x="1108801" y="1038175"/>
                <a:ext cx="9974397" cy="51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ℏ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𝜒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𝑓𝑚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𝑖𝑓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4F39-8C15-4242-A1E9-5103A4C0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01" y="1038175"/>
                <a:ext cx="9974397" cy="517193"/>
              </a:xfrm>
              <a:prstGeom prst="rect">
                <a:avLst/>
              </a:prstGeom>
              <a:blipFill>
                <a:blip r:embed="rId3"/>
                <a:stretch>
                  <a:fillRect t="-75610" b="-1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B5931E2-35D3-FF48-8335-31FAF964C0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748360"/>
                  </p:ext>
                </p:extLst>
              </p:nvPr>
            </p:nvGraphicFramePr>
            <p:xfrm>
              <a:off x="2031998" y="2830854"/>
              <a:ext cx="8128001" cy="1112520"/>
            </p:xfrm>
            <a:graphic>
              <a:graphicData uri="http://schemas.openxmlformats.org/drawingml/2006/table">
                <a:tbl>
                  <a:tblPr firstRow="1">
                    <a:tableStyleId>{5A111915-BE36-4E01-A7E5-04B1672EAD32}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4914202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07224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2618940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30676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17345613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318512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15152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Work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𝒁𝑷𝑳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𝑮𝑯𝒛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𝐌𝐇𝐳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321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Ours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𝑟𝑖𝑝𝑙𝑒𝑡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𝑖𝑛𝑔𝑙𝑒𝑡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44.97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6965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Gali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𝑟𝑖𝑝𝑙𝑒𝑡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𝑖𝑛𝑔𝑙𝑒𝑡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56.3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904986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B5931E2-35D3-FF48-8335-31FAF964C0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748360"/>
                  </p:ext>
                </p:extLst>
              </p:nvPr>
            </p:nvGraphicFramePr>
            <p:xfrm>
              <a:off x="2031998" y="2830854"/>
              <a:ext cx="8128001" cy="1112520"/>
            </p:xfrm>
            <a:graphic>
              <a:graphicData uri="http://schemas.openxmlformats.org/drawingml/2006/table">
                <a:tbl>
                  <a:tblPr firstRow="1">
                    <a:tableStyleId>{5A111915-BE36-4E01-A7E5-04B1672EAD32}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4914202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807224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2618940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30676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17345613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85318512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415152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Work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98" t="-6667" r="-304396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7826" t="-6667" r="-201087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297" t="-6667" r="-103297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6739" t="-6667" r="-2174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12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Ours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99" t="-110345" r="-505495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13" t="-110345" r="-400000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44.97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6965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Gali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1099" t="-203333" r="-50549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98913" t="-203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56.3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904986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A979AE-547C-6941-9CEB-45B0114FF88D}"/>
              </a:ext>
            </a:extLst>
          </p:cNvPr>
          <p:cNvSpPr txBox="1"/>
          <p:nvPr/>
        </p:nvSpPr>
        <p:spPr>
          <a:xfrm>
            <a:off x="399731" y="5309339"/>
            <a:ext cx="634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From </a:t>
            </a:r>
            <a:r>
              <a:rPr lang="en-US" dirty="0" err="1"/>
              <a:t>Gali</a:t>
            </a:r>
            <a:r>
              <a:rPr lang="en-US" dirty="0"/>
              <a:t> PRB2017, HR approximation with excluded e phonons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2B78A-24DE-CF44-8D17-D23E7B593E0E}"/>
              </a:ext>
            </a:extLst>
          </p:cNvPr>
          <p:cNvSpPr txBox="1"/>
          <p:nvPr/>
        </p:nvSpPr>
        <p:spPr>
          <a:xfrm>
            <a:off x="3573709" y="2006598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used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1C7882E-53D3-A049-924A-6AAB33EB3EB1}"/>
              </a:ext>
            </a:extLst>
          </p:cNvPr>
          <p:cNvSpPr/>
          <p:nvPr/>
        </p:nvSpPr>
        <p:spPr>
          <a:xfrm rot="16200000">
            <a:off x="4208568" y="1621979"/>
            <a:ext cx="275382" cy="1877610"/>
          </a:xfrm>
          <a:prstGeom prst="rightBrace">
            <a:avLst>
              <a:gd name="adj1" fmla="val 12946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541FA-EBE2-1D49-A12A-827B747AE9A7}"/>
              </a:ext>
            </a:extLst>
          </p:cNvPr>
          <p:cNvSpPr txBox="1"/>
          <p:nvPr/>
        </p:nvSpPr>
        <p:spPr>
          <a:xfrm>
            <a:off x="2781879" y="4065617"/>
            <a:ext cx="712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Exp: 8 and 16 MHz (there are two observed ISC when considering the vibronic nature of the triplet </a:t>
            </a:r>
            <a:r>
              <a:rPr lang="en-US" dirty="0" err="1"/>
              <a:t>exicted</a:t>
            </a:r>
            <a:r>
              <a:rPr lang="en-US" dirty="0"/>
              <a:t> state which we did not consider)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F519C-28E2-2D44-B5C7-23DC6B294D03}"/>
                  </a:ext>
                </a:extLst>
              </p:cNvPr>
              <p:cNvSpPr txBox="1"/>
              <p:nvPr/>
            </p:nvSpPr>
            <p:spPr>
              <a:xfrm>
                <a:off x="399730" y="5678671"/>
                <a:ext cx="91436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** The singlet es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sPre>
                      </m:e>
                    </m:d>
                  </m:oMath>
                </a14:m>
                <a:r>
                  <a:rPr lang="en-US" dirty="0"/>
                  <a:t>) cannot be simulated by DFT so the singlet </a:t>
                </a:r>
                <a:r>
                  <a:rPr lang="en-US" dirty="0" err="1"/>
                  <a:t>gs</a:t>
                </a:r>
                <a:r>
                  <a:rPr lang="en-US" dirty="0"/>
                  <a:t> geometry is used instead and an approximate ZPL energy of 0.4 eV is used, see </a:t>
                </a:r>
                <a:r>
                  <a:rPr lang="en-US" dirty="0" err="1"/>
                  <a:t>Gali’s</a:t>
                </a:r>
                <a:r>
                  <a:rPr lang="en-US" dirty="0"/>
                  <a:t> paper for further discussion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EF519C-28E2-2D44-B5C7-23DC6B29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0" y="5678671"/>
                <a:ext cx="9143663" cy="646331"/>
              </a:xfrm>
              <a:prstGeom prst="rect">
                <a:avLst/>
              </a:prstGeom>
              <a:blipFill>
                <a:blip r:embed="rId5"/>
                <a:stretch>
                  <a:fillRect l="-555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81C745-A299-3342-9E85-B245A76961D5}"/>
              </a:ext>
            </a:extLst>
          </p:cNvPr>
          <p:cNvSpPr txBox="1"/>
          <p:nvPr/>
        </p:nvSpPr>
        <p:spPr>
          <a:xfrm>
            <a:off x="521567" y="668843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 Center in Diamond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09645-3B9B-7F44-BEE0-4F958015DBBC}"/>
                  </a:ext>
                </a:extLst>
              </p:cNvPr>
              <p:cNvSpPr txBox="1"/>
              <p:nvPr/>
            </p:nvSpPr>
            <p:spPr>
              <a:xfrm>
                <a:off x="399730" y="6276062"/>
                <a:ext cx="101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*** For more accurate depiction of the ISC in Diamond the vibronic nature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sPre>
                      </m:e>
                    </m:d>
                  </m:oMath>
                </a14:m>
                <a:r>
                  <a:rPr lang="en-US" dirty="0"/>
                  <a:t> must be considered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09645-3B9B-7F44-BEE0-4F958015D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0" y="6276062"/>
                <a:ext cx="10152655" cy="369332"/>
              </a:xfrm>
              <a:prstGeom prst="rect">
                <a:avLst/>
              </a:prstGeom>
              <a:blipFill>
                <a:blip r:embed="rId6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0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484</Words>
  <Application>Microsoft Macintosh PowerPoint</Application>
  <PresentationFormat>Widescreen</PresentationFormat>
  <Paragraphs>86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NV Center in Diamond ISC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getting it done</dc:title>
  <dc:creator>Tyler Smart</dc:creator>
  <cp:lastModifiedBy>Tyler Smart</cp:lastModifiedBy>
  <cp:revision>38</cp:revision>
  <dcterms:created xsi:type="dcterms:W3CDTF">2020-07-07T01:05:13Z</dcterms:created>
  <dcterms:modified xsi:type="dcterms:W3CDTF">2021-03-24T19:05:43Z</dcterms:modified>
</cp:coreProperties>
</file>