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70" r:id="rId3"/>
    <p:sldId id="271" r:id="rId4"/>
    <p:sldId id="295" r:id="rId5"/>
    <p:sldId id="296" r:id="rId6"/>
    <p:sldId id="305" r:id="rId7"/>
    <p:sldId id="299" r:id="rId8"/>
    <p:sldId id="300" r:id="rId9"/>
    <p:sldId id="302" r:id="rId10"/>
    <p:sldId id="303" r:id="rId11"/>
    <p:sldId id="306" r:id="rId12"/>
    <p:sldId id="307" r:id="rId13"/>
    <p:sldId id="309" r:id="rId14"/>
    <p:sldId id="312" r:id="rId15"/>
    <p:sldId id="313" r:id="rId16"/>
    <p:sldId id="31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E7C"/>
    <a:srgbClr val="262626"/>
    <a:srgbClr val="FFD966"/>
    <a:srgbClr val="7F7F7F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2" autoAdjust="0"/>
    <p:restoredTop sz="82098" autoAdjust="0"/>
  </p:normalViewPr>
  <p:slideViewPr>
    <p:cSldViewPr snapToGrid="0">
      <p:cViewPr varScale="1">
        <p:scale>
          <a:sx n="138" d="100"/>
          <a:sy n="13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Data preprocessing (step 2):</a:t>
                </a:r>
              </a:p>
              <a:p>
                <a:pPr lvl="1"/>
                <a:r>
                  <a:rPr lang="en-US" altLang="zh-TW" dirty="0"/>
                  <a:t>.</a:t>
                </a:r>
                <a:r>
                  <a:rPr lang="en-US" altLang="zh-TW" dirty="0" err="1"/>
                  <a:t>mha</a:t>
                </a:r>
                <a:r>
                  <a:rPr lang="en-US" altLang="zh-TW" dirty="0"/>
                  <a:t> to .</a:t>
                </a:r>
                <a:r>
                  <a:rPr lang="en-US" altLang="zh-TW" dirty="0" err="1"/>
                  <a:t>npy</a:t>
                </a:r>
                <a:endParaRPr lang="en-US" altLang="zh-TW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×4×192×192</m:t>
                      </m:r>
                    </m:oMath>
                  </m:oMathPara>
                </a14:m>
                <a:endParaRPr lang="zh-TW" altLang="en-US" dirty="0"/>
              </a:p>
              <a:p>
                <a:r>
                  <a:rPr lang="en-US" altLang="zh-TW" dirty="0"/>
                  <a:t>Data preprocessing (step 3):</a:t>
                </a:r>
              </a:p>
              <a:p>
                <a:pPr lvl="1"/>
                <a:r>
                  <a:rPr lang="en-US" altLang="zh-TW" dirty="0"/>
                  <a:t>Image Smoothing</a:t>
                </a:r>
              </a:p>
              <a:p>
                <a:r>
                  <a:rPr lang="en-US" altLang="zh-TW" dirty="0"/>
                  <a:t>Data amount:</a:t>
                </a:r>
              </a:p>
              <a:p>
                <a:pPr lvl="1"/>
                <a:r>
                  <a:rPr lang="en-US" altLang="zh-TW" dirty="0"/>
                  <a:t>Training: 22,770</a:t>
                </a:r>
              </a:p>
              <a:p>
                <a:pPr lvl="1"/>
                <a:r>
                  <a:rPr lang="en-US" altLang="zh-TW" dirty="0"/>
                  <a:t>Validation: 900</a:t>
                </a:r>
              </a:p>
              <a:p>
                <a:pPr lvl="1"/>
                <a:r>
                  <a:rPr lang="en-US" altLang="zh-TW" dirty="0"/>
                  <a:t>Testing: 990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Data preprocessing (step 2):</a:t>
                </a:r>
              </a:p>
              <a:p>
                <a:pPr lvl="1"/>
                <a:r>
                  <a:rPr lang="en-US" altLang="zh-TW" dirty="0" smtClean="0"/>
                  <a:t>.</a:t>
                </a:r>
                <a:r>
                  <a:rPr lang="en-US" altLang="zh-TW" dirty="0" err="1" smtClean="0"/>
                  <a:t>mha</a:t>
                </a:r>
                <a:r>
                  <a:rPr lang="en-US" altLang="zh-TW" dirty="0" smtClean="0"/>
                  <a:t> to .</a:t>
                </a:r>
                <a:r>
                  <a:rPr lang="en-US" altLang="zh-TW" dirty="0" err="1" smtClean="0"/>
                  <a:t>npy</a:t>
                </a:r>
                <a:endParaRPr lang="en-US" altLang="zh-TW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TW" b="0" i="0" smtClean="0">
                    <a:latin typeface="Cambria Math" panose="02040503050406030204" pitchFamily="18" charset="0"/>
                  </a:rPr>
                  <a:t>(𝐵𝑟𝑎𝑖𝑛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×90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×4×192×192</a:t>
                </a:r>
                <a:endParaRPr lang="zh-TW" altLang="en-US" dirty="0"/>
              </a:p>
              <a:p>
                <a:r>
                  <a:rPr lang="en-US" altLang="zh-TW" dirty="0" smtClean="0"/>
                  <a:t>Data preprocessing (step 3):</a:t>
                </a:r>
              </a:p>
              <a:p>
                <a:pPr lvl="1"/>
                <a:r>
                  <a:rPr lang="en-US" altLang="zh-TW" dirty="0" smtClean="0"/>
                  <a:t>Image Smoothing</a:t>
                </a:r>
              </a:p>
              <a:p>
                <a:r>
                  <a:rPr lang="en-US" altLang="zh-TW" dirty="0" smtClean="0"/>
                  <a:t>Data amount:</a:t>
                </a:r>
              </a:p>
              <a:p>
                <a:pPr lvl="1"/>
                <a:r>
                  <a:rPr lang="en-US" altLang="zh-TW" dirty="0" smtClean="0"/>
                  <a:t>Training: 22,770</a:t>
                </a:r>
              </a:p>
              <a:p>
                <a:pPr lvl="1"/>
                <a:r>
                  <a:rPr lang="en-US" altLang="zh-TW" dirty="0" smtClean="0"/>
                  <a:t>Validation: 900</a:t>
                </a:r>
              </a:p>
              <a:p>
                <a:pPr lvl="1"/>
                <a:r>
                  <a:rPr lang="en-US" altLang="zh-TW" dirty="0" smtClean="0"/>
                  <a:t>Testing: 990</a:t>
                </a:r>
              </a:p>
              <a:p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1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9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8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6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8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3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2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Data</a:t>
            </a:r>
          </a:p>
          <a:p>
            <a:r>
              <a:rPr lang="en-US" altLang="zh-TW"/>
              <a:t>Data preprocessing</a:t>
            </a:r>
          </a:p>
          <a:p>
            <a:r>
              <a:rPr lang="en-US" altLang="zh-TW"/>
              <a:t>Model</a:t>
            </a:r>
          </a:p>
          <a:p>
            <a:r>
              <a:rPr lang="en-US" altLang="zh-TW"/>
              <a:t>Result</a:t>
            </a:r>
            <a:endParaRPr lang="zh-TW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1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9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6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Data preprocessing (step 2):</a:t>
                </a:r>
              </a:p>
              <a:p>
                <a:pPr lvl="1"/>
                <a:r>
                  <a:rPr lang="en-US" altLang="zh-TW" dirty="0"/>
                  <a:t>.</a:t>
                </a:r>
                <a:r>
                  <a:rPr lang="en-US" altLang="zh-TW" dirty="0" err="1"/>
                  <a:t>mha</a:t>
                </a:r>
                <a:r>
                  <a:rPr lang="en-US" altLang="zh-TW" dirty="0"/>
                  <a:t> to .</a:t>
                </a:r>
                <a:r>
                  <a:rPr lang="en-US" altLang="zh-TW" dirty="0" err="1"/>
                  <a:t>npy</a:t>
                </a:r>
                <a:endParaRPr lang="en-US" altLang="zh-TW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×4×192×192</m:t>
                      </m:r>
                    </m:oMath>
                  </m:oMathPara>
                </a14:m>
                <a:endParaRPr lang="zh-TW" altLang="en-US" dirty="0"/>
              </a:p>
              <a:p>
                <a:r>
                  <a:rPr lang="en-US" altLang="zh-TW" dirty="0"/>
                  <a:t>Data preprocessing (step 3):</a:t>
                </a:r>
              </a:p>
              <a:p>
                <a:pPr lvl="1"/>
                <a:r>
                  <a:rPr lang="en-US" altLang="zh-TW" dirty="0"/>
                  <a:t>Image Smoothing</a:t>
                </a:r>
              </a:p>
              <a:p>
                <a:r>
                  <a:rPr lang="en-US" altLang="zh-TW" dirty="0"/>
                  <a:t>Data amount:</a:t>
                </a:r>
              </a:p>
              <a:p>
                <a:pPr lvl="1"/>
                <a:r>
                  <a:rPr lang="en-US" altLang="zh-TW" dirty="0"/>
                  <a:t>Training: 22,770</a:t>
                </a:r>
              </a:p>
              <a:p>
                <a:pPr lvl="1"/>
                <a:r>
                  <a:rPr lang="en-US" altLang="zh-TW" dirty="0"/>
                  <a:t>Validation: 900</a:t>
                </a:r>
              </a:p>
              <a:p>
                <a:pPr lvl="1"/>
                <a:r>
                  <a:rPr lang="en-US" altLang="zh-TW" dirty="0"/>
                  <a:t>Testing: 990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Data preprocessing (step 2):</a:t>
                </a:r>
              </a:p>
              <a:p>
                <a:pPr lvl="1"/>
                <a:r>
                  <a:rPr lang="en-US" altLang="zh-TW" dirty="0" smtClean="0"/>
                  <a:t>.</a:t>
                </a:r>
                <a:r>
                  <a:rPr lang="en-US" altLang="zh-TW" dirty="0" err="1" smtClean="0"/>
                  <a:t>mha</a:t>
                </a:r>
                <a:r>
                  <a:rPr lang="en-US" altLang="zh-TW" dirty="0" smtClean="0"/>
                  <a:t> to .</a:t>
                </a:r>
                <a:r>
                  <a:rPr lang="en-US" altLang="zh-TW" dirty="0" err="1" smtClean="0"/>
                  <a:t>npy</a:t>
                </a:r>
                <a:endParaRPr lang="en-US" altLang="zh-TW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TW" b="0" i="0" smtClean="0">
                    <a:latin typeface="Cambria Math" panose="02040503050406030204" pitchFamily="18" charset="0"/>
                  </a:rPr>
                  <a:t>(𝐵𝑟𝑎𝑖𝑛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×90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×4×192×192</a:t>
                </a:r>
                <a:endParaRPr lang="zh-TW" altLang="en-US" dirty="0"/>
              </a:p>
              <a:p>
                <a:r>
                  <a:rPr lang="en-US" altLang="zh-TW" dirty="0" smtClean="0"/>
                  <a:t>Data preprocessing (step 3):</a:t>
                </a:r>
              </a:p>
              <a:p>
                <a:pPr lvl="1"/>
                <a:r>
                  <a:rPr lang="en-US" altLang="zh-TW" dirty="0" smtClean="0"/>
                  <a:t>Image Smoothing</a:t>
                </a:r>
              </a:p>
              <a:p>
                <a:r>
                  <a:rPr lang="en-US" altLang="zh-TW" dirty="0" smtClean="0"/>
                  <a:t>Data amount:</a:t>
                </a:r>
              </a:p>
              <a:p>
                <a:pPr lvl="1"/>
                <a:r>
                  <a:rPr lang="en-US" altLang="zh-TW" dirty="0" smtClean="0"/>
                  <a:t>Training: 22,770</a:t>
                </a:r>
              </a:p>
              <a:p>
                <a:pPr lvl="1"/>
                <a:r>
                  <a:rPr lang="en-US" altLang="zh-TW" dirty="0" smtClean="0"/>
                  <a:t>Validation: 900</a:t>
                </a:r>
              </a:p>
              <a:p>
                <a:pPr lvl="1"/>
                <a:r>
                  <a:rPr lang="en-US" altLang="zh-TW" dirty="0" smtClean="0"/>
                  <a:t>Testing: 990</a:t>
                </a:r>
              </a:p>
              <a:p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0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Data preprocessing (step 2):</a:t>
                </a:r>
              </a:p>
              <a:p>
                <a:pPr lvl="1"/>
                <a:r>
                  <a:rPr lang="en-US" altLang="zh-TW" dirty="0"/>
                  <a:t>.</a:t>
                </a:r>
                <a:r>
                  <a:rPr lang="en-US" altLang="zh-TW" dirty="0" err="1"/>
                  <a:t>mha</a:t>
                </a:r>
                <a:r>
                  <a:rPr lang="en-US" altLang="zh-TW" dirty="0"/>
                  <a:t> to .</a:t>
                </a:r>
                <a:r>
                  <a:rPr lang="en-US" altLang="zh-TW" dirty="0" err="1"/>
                  <a:t>npy</a:t>
                </a:r>
                <a:endParaRPr lang="en-US" altLang="zh-TW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×4×192×192</m:t>
                      </m:r>
                    </m:oMath>
                  </m:oMathPara>
                </a14:m>
                <a:endParaRPr lang="zh-TW" altLang="en-US" dirty="0"/>
              </a:p>
              <a:p>
                <a:r>
                  <a:rPr lang="en-US" altLang="zh-TW" dirty="0"/>
                  <a:t>Data preprocessing (step 3):</a:t>
                </a:r>
              </a:p>
              <a:p>
                <a:pPr lvl="1"/>
                <a:r>
                  <a:rPr lang="en-US" altLang="zh-TW" dirty="0"/>
                  <a:t>Image Smoothing</a:t>
                </a:r>
              </a:p>
              <a:p>
                <a:r>
                  <a:rPr lang="en-US" altLang="zh-TW" dirty="0"/>
                  <a:t>Data amount:</a:t>
                </a:r>
              </a:p>
              <a:p>
                <a:pPr lvl="1"/>
                <a:r>
                  <a:rPr lang="en-US" altLang="zh-TW" dirty="0"/>
                  <a:t>Training: 22,770</a:t>
                </a:r>
              </a:p>
              <a:p>
                <a:pPr lvl="1"/>
                <a:r>
                  <a:rPr lang="en-US" altLang="zh-TW" dirty="0"/>
                  <a:t>Validation: 900</a:t>
                </a:r>
              </a:p>
              <a:p>
                <a:pPr lvl="1"/>
                <a:r>
                  <a:rPr lang="en-US" altLang="zh-TW" dirty="0"/>
                  <a:t>Testing: 990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Data preprocessing (step 2):</a:t>
                </a:r>
              </a:p>
              <a:p>
                <a:pPr lvl="1"/>
                <a:r>
                  <a:rPr lang="en-US" altLang="zh-TW" dirty="0" smtClean="0"/>
                  <a:t>.</a:t>
                </a:r>
                <a:r>
                  <a:rPr lang="en-US" altLang="zh-TW" dirty="0" err="1" smtClean="0"/>
                  <a:t>mha</a:t>
                </a:r>
                <a:r>
                  <a:rPr lang="en-US" altLang="zh-TW" dirty="0" smtClean="0"/>
                  <a:t> to .</a:t>
                </a:r>
                <a:r>
                  <a:rPr lang="en-US" altLang="zh-TW" dirty="0" err="1" smtClean="0"/>
                  <a:t>npy</a:t>
                </a:r>
                <a:endParaRPr lang="en-US" altLang="zh-TW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TW" b="0" i="0" smtClean="0">
                    <a:latin typeface="Cambria Math" panose="02040503050406030204" pitchFamily="18" charset="0"/>
                  </a:rPr>
                  <a:t>(𝐵𝑟𝑎𝑖𝑛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×90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×4×192×192</a:t>
                </a:r>
                <a:endParaRPr lang="zh-TW" altLang="en-US" dirty="0"/>
              </a:p>
              <a:p>
                <a:r>
                  <a:rPr lang="en-US" altLang="zh-TW" dirty="0" smtClean="0"/>
                  <a:t>Data preprocessing (step 3):</a:t>
                </a:r>
              </a:p>
              <a:p>
                <a:pPr lvl="1"/>
                <a:r>
                  <a:rPr lang="en-US" altLang="zh-TW" dirty="0" smtClean="0"/>
                  <a:t>Image Smoothing</a:t>
                </a:r>
              </a:p>
              <a:p>
                <a:r>
                  <a:rPr lang="en-US" altLang="zh-TW" dirty="0" smtClean="0"/>
                  <a:t>Data amount:</a:t>
                </a:r>
              </a:p>
              <a:p>
                <a:pPr lvl="1"/>
                <a:r>
                  <a:rPr lang="en-US" altLang="zh-TW" dirty="0" smtClean="0"/>
                  <a:t>Training: 22,770</a:t>
                </a:r>
              </a:p>
              <a:p>
                <a:pPr lvl="1"/>
                <a:r>
                  <a:rPr lang="en-US" altLang="zh-TW" dirty="0" smtClean="0"/>
                  <a:t>Validation: 900</a:t>
                </a:r>
              </a:p>
              <a:p>
                <a:pPr lvl="1"/>
                <a:r>
                  <a:rPr lang="en-US" altLang="zh-TW" dirty="0" smtClean="0"/>
                  <a:t>Testing: 990</a:t>
                </a:r>
              </a:p>
              <a:p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 userDrawn="1"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 userDrawn="1"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 userDrawn="1"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 userDrawn="1"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8278" y="2218743"/>
            <a:ext cx="7592008" cy="2146742"/>
          </a:xfrm>
        </p:spPr>
        <p:txBody>
          <a:bodyPr wrap="square" lIns="68580" tIns="34290" rIns="68580" bIns="34290">
            <a:spAutoFit/>
          </a:bodyPr>
          <a:lstStyle>
            <a:lvl1pPr>
              <a:defRPr lang="zh-CN" altLang="en-US" sz="7500" b="1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278" y="4618275"/>
            <a:ext cx="9144000" cy="401648"/>
          </a:xfrm>
        </p:spPr>
        <p:txBody>
          <a:bodyPr wrap="square" lIns="68580" tIns="34290" rIns="68580" bIns="34290">
            <a:spAutoFit/>
          </a:bodyPr>
          <a:lstStyle>
            <a:lvl1pPr marL="0" indent="0">
              <a:buNone/>
              <a:defRPr lang="zh-CN" altLang="en-US" sz="2400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defRPr>
            </a:lvl1pPr>
          </a:lstStyle>
          <a:p>
            <a:pPr marL="0" lvl="0" algn="dist"/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56-9017-4749-86C4-E58958642FBC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 userDrawn="1"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42A8-86BE-4ABE-8B86-6AC9DAEBF2EB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58A-903D-4AEB-B795-59438EB35F35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AA5-AF5C-43DC-AA36-FD872E6A7036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521E-90FB-47F5-BFEA-1EA789529564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143B-3992-41FC-ACC7-70CEB930370F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DEA3-22E9-4B41-99EA-9FCD1ED95ECD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27BC-FFAD-41A7-9FF2-19B4F242FF33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ACC7-86DA-4B4E-91AC-CC00F1E75356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546E-376E-4806-A151-D8F1B81CD4D3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4F48-55C6-43AD-A9EB-F0A3481DA269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BD89-C651-47BD-9404-89A7C15145BF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7090" y="6351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515742" y="2677868"/>
            <a:ext cx="8577917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TW" sz="4800" dirty="0"/>
              <a:t>Brain Tumor Segmentation in MRI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342969" y="4175041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Data preprocessing for Task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181019" y="145965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80600"/>
            <a:ext cx="9631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B. H. Menze et al. The Multimodal Brain Tumor Image Segmentation Benchmark (BRATS). Oct. 2015.</a:t>
            </a:r>
          </a:p>
        </p:txBody>
      </p:sp>
      <p:graphicFrame>
        <p:nvGraphicFramePr>
          <p:cNvPr id="13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399726"/>
              </p:ext>
            </p:extLst>
          </p:nvPr>
        </p:nvGraphicFramePr>
        <p:xfrm>
          <a:off x="621977" y="2544702"/>
          <a:ext cx="5915982" cy="188770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71994">
                  <a:extLst>
                    <a:ext uri="{9D8B030D-6E8A-4147-A177-3AD203B41FA5}">
                      <a16:colId xmlns:a16="http://schemas.microsoft.com/office/drawing/2014/main" val="2166253946"/>
                    </a:ext>
                  </a:extLst>
                </a:gridCol>
                <a:gridCol w="1971994">
                  <a:extLst>
                    <a:ext uri="{9D8B030D-6E8A-4147-A177-3AD203B41FA5}">
                      <a16:colId xmlns:a16="http://schemas.microsoft.com/office/drawing/2014/main" val="1925019130"/>
                    </a:ext>
                  </a:extLst>
                </a:gridCol>
                <a:gridCol w="1971994">
                  <a:extLst>
                    <a:ext uri="{9D8B030D-6E8A-4147-A177-3AD203B41FA5}">
                      <a16:colId xmlns:a16="http://schemas.microsoft.com/office/drawing/2014/main" val="79820222"/>
                    </a:ext>
                  </a:extLst>
                </a:gridCol>
              </a:tblGrid>
              <a:tr h="47192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E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E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Patient Data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E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20853"/>
                  </a:ext>
                </a:extLst>
              </a:tr>
              <a:tr h="471927">
                <a:tc>
                  <a:txBody>
                    <a:bodyPr/>
                    <a:lstStyle/>
                    <a:p>
                      <a:r>
                        <a:rPr lang="en-US" altLang="zh-TW" dirty="0"/>
                        <a:t>Whole Tumor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Complete</a:t>
                      </a:r>
                      <a:r>
                        <a:rPr lang="en-US" altLang="zh-TW" baseline="0" dirty="0"/>
                        <a:t> Tumor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Label</a:t>
                      </a:r>
                      <a:r>
                        <a:rPr lang="en-US" altLang="zh-TW" baseline="0" dirty="0"/>
                        <a:t> 1+2+3+4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87816"/>
                  </a:ext>
                </a:extLst>
              </a:tr>
              <a:tr h="471927">
                <a:tc>
                  <a:txBody>
                    <a:bodyPr/>
                    <a:lstStyle/>
                    <a:p>
                      <a:r>
                        <a:rPr lang="en-US" altLang="zh-TW" dirty="0"/>
                        <a:t>Tumor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Tumor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</a:t>
                      </a:r>
                      <a:r>
                        <a:rPr lang="en-US" altLang="zh-TW" baseline="0" dirty="0"/>
                        <a:t> 1+3+4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63494"/>
                  </a:ext>
                </a:extLst>
              </a:tr>
              <a:tr h="471927">
                <a:tc>
                  <a:txBody>
                    <a:bodyPr/>
                    <a:lstStyle/>
                    <a:p>
                      <a:r>
                        <a:rPr lang="en-US" altLang="zh-TW" dirty="0"/>
                        <a:t>Active Tumor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Enhancing Tumor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</a:t>
                      </a:r>
                      <a:r>
                        <a:rPr lang="en-US" altLang="zh-TW" baseline="0" dirty="0"/>
                        <a:t> 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33163"/>
                  </a:ext>
                </a:extLst>
              </a:tr>
            </a:tbl>
          </a:graphicData>
        </a:graphic>
      </p:graphicFrame>
      <p:sp>
        <p:nvSpPr>
          <p:cNvPr id="14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10472442" y="4631102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18" y="1853352"/>
            <a:ext cx="3341152" cy="33739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1977" y="3021611"/>
            <a:ext cx="5915982" cy="42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3786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b="1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Model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2306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9543642" y="5449120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Model - Unet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939164" y="989721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1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45" t="2235" r="1316" b="3007"/>
          <a:stretch/>
        </p:blipFill>
        <p:spPr>
          <a:xfrm>
            <a:off x="2537460" y="1268729"/>
            <a:ext cx="7338059" cy="497808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086649" y="5337222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81001"/>
            <a:ext cx="8295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Olaf et al. U-Net: Convolutional Networks for Biomedical Image Segmentation. 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2015.</a:t>
            </a:r>
            <a:endParaRPr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73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9887466" y="5506270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Model Architecture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4750694" y="2225883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355991" y="5040042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3600" y="700340"/>
            <a:ext cx="3451370" cy="562648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8" y="2587743"/>
            <a:ext cx="5184287" cy="209043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696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four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b="1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Result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</a:t>
            </a:r>
            <a:r>
              <a:rPr lang="en-US" altLang="zh-TW" sz="8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4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4356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10561836" y="4831294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Result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4206145" y="994448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1625069" y="5930496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8" y="4750533"/>
            <a:ext cx="4521623" cy="127307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t="-48" b="-2"/>
          <a:stretch/>
        </p:blipFill>
        <p:spPr>
          <a:xfrm>
            <a:off x="5639340" y="1646993"/>
            <a:ext cx="5660993" cy="353489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14018" y="1386185"/>
            <a:ext cx="3644407" cy="3138889"/>
            <a:chOff x="7331811" y="952726"/>
            <a:chExt cx="4041495" cy="3480897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5"/>
            <a:srcRect b="12486"/>
            <a:stretch/>
          </p:blipFill>
          <p:spPr>
            <a:xfrm>
              <a:off x="7335774" y="952726"/>
              <a:ext cx="4037532" cy="2678147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5"/>
            <a:srcRect l="26328" t="85172" r="18597" b="261"/>
            <a:stretch/>
          </p:blipFill>
          <p:spPr>
            <a:xfrm>
              <a:off x="7331811" y="3623439"/>
              <a:ext cx="4041495" cy="810184"/>
            </a:xfrm>
            <a:prstGeom prst="rect">
              <a:avLst/>
            </a:prstGeom>
          </p:spPr>
        </p:pic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600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10464877" y="4164624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Result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966115" y="125504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1139275" y="5930496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3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6312" y="1534048"/>
            <a:ext cx="6935799" cy="4489563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445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4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Outline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375539" y="1245774"/>
            <a:ext cx="3559290" cy="584775"/>
            <a:chOff x="7220041" y="2128611"/>
            <a:chExt cx="3559290" cy="58477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151701" y="2128611"/>
              <a:ext cx="2627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Data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1.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Outline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5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375539" y="2473745"/>
            <a:ext cx="5677916" cy="584775"/>
            <a:chOff x="7220041" y="2128611"/>
            <a:chExt cx="5677916" cy="584775"/>
          </a:xfrm>
        </p:grpSpPr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151700" y="2128611"/>
              <a:ext cx="4746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Data Preprocessing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2.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8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375539" y="3701716"/>
            <a:ext cx="3559290" cy="584775"/>
            <a:chOff x="7220041" y="2128611"/>
            <a:chExt cx="3559290" cy="584775"/>
          </a:xfrm>
        </p:grpSpPr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151701" y="2128611"/>
              <a:ext cx="2627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Model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3.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1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375539" y="4929687"/>
            <a:ext cx="3559290" cy="584775"/>
            <a:chOff x="7220041" y="2128611"/>
            <a:chExt cx="3559290" cy="584775"/>
          </a:xfrm>
        </p:grpSpPr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151701" y="2128611"/>
              <a:ext cx="2627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Result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4.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b="1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Data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9486896" y="5232554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6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26" y="1316513"/>
            <a:ext cx="7439902" cy="4708798"/>
          </a:xfr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Data – MRI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157971" y="116261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242225" y="5746304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3076" y="1980696"/>
            <a:ext cx="1528234" cy="1829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834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8832273" y="5194410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0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93" y="1441617"/>
            <a:ext cx="5757822" cy="4775517"/>
          </a:xfr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Data – MRI Slices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2928185" y="1074872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1886613" y="5828712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07191" y="2450972"/>
            <a:ext cx="5757824" cy="286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976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two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0" y="2959188"/>
            <a:ext cx="8543689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5400" b="1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Data </a:t>
            </a:r>
          </a:p>
          <a:p>
            <a:pPr>
              <a:defRPr/>
            </a:pPr>
            <a:r>
              <a:rPr lang="en-US" altLang="zh-CN" sz="5400" b="1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Preprocessing</a:t>
            </a:r>
            <a:endParaRPr sz="54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827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9990795" y="5388684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97" y="4331660"/>
            <a:ext cx="8806257" cy="1970080"/>
          </a:xfrm>
          <a:prstGeom prst="rect">
            <a:avLst/>
          </a:prstGeom>
        </p:spPr>
      </p:pic>
      <p:sp>
        <p:nvSpPr>
          <p:cNvPr id="2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157971" y="116261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1003519" y="5777503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Data preprocessing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3A6E5A-BBD2-4CB3-BE95-586115139FE2}"/>
                  </a:ext>
                </a:extLst>
              </p:cNvPr>
              <p:cNvSpPr txBox="1"/>
              <p:nvPr/>
            </p:nvSpPr>
            <p:spPr>
              <a:xfrm>
                <a:off x="791006" y="1462968"/>
                <a:ext cx="9816681" cy="347787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Original Data format: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𝐹𝑜𝑢𝑟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𝑡𝑦𝑝𝑒𝑠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𝑀𝑅𝐼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𝐻𝑒𝑖𝑔h𝑡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𝑊𝑖𝑑𝑡h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𝑆𝑙𝑖𝑐𝑒𝑠</m:t>
                      </m:r>
                    </m:oMath>
                  </m:oMathPara>
                </a14:m>
                <a:endParaRPr lang="zh-TW" altLang="en-US" sz="20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×4×240×240×155</m:t>
                      </m:r>
                    </m:oMath>
                  </m:oMathPara>
                </a14:m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Data preprocessing (step 1):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×4×192×192×90</m:t>
                      </m:r>
                    </m:oMath>
                  </m:oMathPara>
                </a14:m>
                <a:endParaRPr lang="zh-TW" altLang="en-US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3A6E5A-BBD2-4CB3-BE95-58611513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6" y="1462968"/>
                <a:ext cx="9816681" cy="3477875"/>
              </a:xfrm>
              <a:prstGeom prst="rect">
                <a:avLst/>
              </a:prstGeom>
              <a:blipFill>
                <a:blip r:embed="rId4"/>
                <a:stretch>
                  <a:fillRect l="-87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416247" y="3879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Flair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99385" y="38794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80427" y="387948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T1C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4899" y="38794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-14839" y="6581001"/>
            <a:ext cx="8961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B. H. Menze et al. The Multimodal Brain Tumor Image Segmentation Benchmark (BRATS). Oct. 2015.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7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6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242225" y="5746304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981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Data preprocessing for 2D segmentation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3A6E5A-BBD2-4CB3-BE95-586115139FE2}"/>
                  </a:ext>
                </a:extLst>
              </p:cNvPr>
              <p:cNvSpPr txBox="1"/>
              <p:nvPr/>
            </p:nvSpPr>
            <p:spPr>
              <a:xfrm>
                <a:off x="791006" y="1462968"/>
                <a:ext cx="9816681" cy="452431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Data preprocessing (step 2):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.mha to .npy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×4×192×192</m:t>
                      </m:r>
                    </m:oMath>
                  </m:oMathPara>
                </a14:m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Data preprocessing (step 3):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Image Smoothing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Data amount: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Training: 22,770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Validation: 900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Testing: 990</a:t>
                </a:r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3A6E5A-BBD2-4CB3-BE95-58611513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6" y="1462968"/>
                <a:ext cx="9816681" cy="4524315"/>
              </a:xfrm>
              <a:prstGeom prst="rect">
                <a:avLst/>
              </a:prstGeom>
              <a:blipFill>
                <a:blip r:embed="rId3"/>
                <a:stretch>
                  <a:fillRect l="-870" b="-8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24" y="3725125"/>
            <a:ext cx="6137193" cy="2403164"/>
          </a:xfrm>
          <a:prstGeom prst="rect">
            <a:avLst/>
          </a:prstGeom>
        </p:spPr>
      </p:pic>
      <p:sp>
        <p:nvSpPr>
          <p:cNvPr id="14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10273094" y="5355395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157971" y="116261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293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114516" y="4296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71157" y="317764"/>
            <a:ext cx="734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Data preprocessing for Label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A6E5A-BBD2-4CB3-BE95-586115139FE2}"/>
              </a:ext>
            </a:extLst>
          </p:cNvPr>
          <p:cNvSpPr txBox="1"/>
          <p:nvPr/>
        </p:nvSpPr>
        <p:spPr>
          <a:xfrm>
            <a:off x="791006" y="1462968"/>
            <a:ext cx="9816681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Original 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One-hot encoding</a:t>
            </a:r>
          </a:p>
        </p:txBody>
      </p:sp>
      <p:sp>
        <p:nvSpPr>
          <p:cNvPr id="14" name="椭圆 6">
            <a:extLst>
              <a:ext uri="{FF2B5EF4-FFF2-40B4-BE49-F238E27FC236}">
                <a16:creationId xmlns:a16="http://schemas.microsoft.com/office/drawing/2014/main" id="{622161B2-4472-4983-8BA1-D1B76C67758B}"/>
              </a:ext>
            </a:extLst>
          </p:cNvPr>
          <p:cNvSpPr/>
          <p:nvPr/>
        </p:nvSpPr>
        <p:spPr>
          <a:xfrm>
            <a:off x="10170224" y="5355393"/>
            <a:ext cx="1192317" cy="11923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157971" y="116261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13" y="1686960"/>
            <a:ext cx="2185973" cy="210225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32" y="4549282"/>
            <a:ext cx="7521284" cy="191428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624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370</Words>
  <Application>Microsoft Macintosh PowerPoint</Application>
  <PresentationFormat>寬螢幕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字魂58号-创中黑</vt:lpstr>
      <vt:lpstr>字魂59号-创粗黑</vt:lpstr>
      <vt:lpstr>等线</vt:lpstr>
      <vt:lpstr>等线 Light</vt:lpstr>
      <vt:lpstr>Arial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鄭秉松</cp:lastModifiedBy>
  <cp:revision>74</cp:revision>
  <dcterms:created xsi:type="dcterms:W3CDTF">2019-06-11T09:29:47Z</dcterms:created>
  <dcterms:modified xsi:type="dcterms:W3CDTF">2023-05-03T08:48:14Z</dcterms:modified>
</cp:coreProperties>
</file>