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handoutMasterIdLst>
    <p:handoutMasterId r:id="rId53"/>
  </p:handoutMasterIdLst>
  <p:sldIdLst>
    <p:sldId id="256" r:id="rId4"/>
    <p:sldId id="273" r:id="rId6"/>
    <p:sldId id="257" r:id="rId7"/>
    <p:sldId id="308" r:id="rId8"/>
    <p:sldId id="330" r:id="rId9"/>
    <p:sldId id="331" r:id="rId10"/>
    <p:sldId id="332" r:id="rId11"/>
    <p:sldId id="348" r:id="rId12"/>
    <p:sldId id="363" r:id="rId13"/>
    <p:sldId id="382" r:id="rId14"/>
    <p:sldId id="391" r:id="rId15"/>
    <p:sldId id="438" r:id="rId16"/>
    <p:sldId id="439" r:id="rId17"/>
    <p:sldId id="440" r:id="rId18"/>
    <p:sldId id="383" r:id="rId19"/>
    <p:sldId id="441" r:id="rId20"/>
    <p:sldId id="442" r:id="rId21"/>
    <p:sldId id="449" r:id="rId22"/>
    <p:sldId id="450" r:id="rId23"/>
    <p:sldId id="481" r:id="rId24"/>
    <p:sldId id="482" r:id="rId25"/>
    <p:sldId id="484" r:id="rId26"/>
    <p:sldId id="385" r:id="rId27"/>
    <p:sldId id="390" r:id="rId28"/>
    <p:sldId id="416" r:id="rId29"/>
    <p:sldId id="387" r:id="rId30"/>
    <p:sldId id="444" r:id="rId31"/>
    <p:sldId id="445" r:id="rId32"/>
    <p:sldId id="448" r:id="rId33"/>
    <p:sldId id="386" r:id="rId34"/>
    <p:sldId id="476" r:id="rId35"/>
    <p:sldId id="446" r:id="rId36"/>
    <p:sldId id="475" r:id="rId37"/>
    <p:sldId id="447" r:id="rId38"/>
    <p:sldId id="477" r:id="rId39"/>
    <p:sldId id="483" r:id="rId40"/>
    <p:sldId id="300" r:id="rId41"/>
    <p:sldId id="340" r:id="rId42"/>
    <p:sldId id="344" r:id="rId43"/>
    <p:sldId id="345" r:id="rId44"/>
    <p:sldId id="512" r:id="rId45"/>
    <p:sldId id="507" r:id="rId46"/>
    <p:sldId id="509" r:id="rId47"/>
    <p:sldId id="510" r:id="rId48"/>
    <p:sldId id="511" r:id="rId49"/>
    <p:sldId id="479" r:id="rId50"/>
    <p:sldId id="349" r:id="rId51"/>
    <p:sldId id="265" r:id="rId52"/>
  </p:sldIdLst>
  <p:sldSz cx="12192000" cy="6858000"/>
  <p:notesSz cx="6858000" cy="9144000"/>
  <p:custDataLst>
    <p:tags r:id="rId5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4AF1"/>
    <a:srgbClr val="18478F"/>
    <a:srgbClr val="AA72D5"/>
    <a:srgbClr val="8246F1"/>
    <a:srgbClr val="5686CE"/>
    <a:srgbClr val="F9F9F9"/>
    <a:srgbClr val="330A80"/>
    <a:srgbClr val="5B7CAE"/>
    <a:srgbClr val="4F0FBD"/>
    <a:srgbClr val="366B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6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82" y="298"/>
      </p:cViewPr>
      <p:guideLst>
        <p:guide orient="horz" pos="2196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7" Type="http://schemas.openxmlformats.org/officeDocument/2006/relationships/tags" Target="tags/tag4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6" y="136525"/>
            <a:ext cx="6974840" cy="833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3"/>
          <p:cNvSpPr txBox="1"/>
          <p:nvPr userDrawn="1"/>
        </p:nvSpPr>
        <p:spPr>
          <a:xfrm>
            <a:off x="8982027" y="6444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760075" y="6473825"/>
            <a:ext cx="1639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43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82027" y="6444536"/>
            <a:ext cx="2743200" cy="365125"/>
          </a:xfrm>
        </p:spPr>
        <p:txBody>
          <a:bodyPr/>
          <a:lstStyle>
            <a:lvl1pPr marL="0" algn="r" defTabSz="914400" rtl="0" eaLnBrk="1" latinLnBrk="0" hangingPunct="1">
              <a:defRPr lang="en-US" altLang="zh-CN" sz="1400" kern="12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751185" y="6473825"/>
            <a:ext cx="1639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43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76" y="136525"/>
            <a:ext cx="6974840" cy="83375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3"/>
          <p:cNvSpPr txBox="1"/>
          <p:nvPr userDrawn="1"/>
        </p:nvSpPr>
        <p:spPr>
          <a:xfrm>
            <a:off x="8982027" y="64445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400" kern="12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629900" y="6481445"/>
            <a:ext cx="1639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 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43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982027" y="6444536"/>
            <a:ext cx="2743200" cy="365125"/>
          </a:xfrm>
        </p:spPr>
        <p:txBody>
          <a:bodyPr/>
          <a:lstStyle>
            <a:lvl1pPr marL="0" algn="r" defTabSz="914400" rtl="0" eaLnBrk="1" latinLnBrk="0" hangingPunct="1">
              <a:defRPr lang="en-US" altLang="zh-CN" sz="1400" kern="1200" smtClean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0629900" y="6481445"/>
            <a:ext cx="16395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  </a:t>
            </a:r>
            <a:r>
              <a:rPr lang="zh-CN" altLang="en-US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4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43</a:t>
            </a:r>
            <a:endParaRPr lang="zh-CN" altLang="en-US" sz="140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tags" Target="../tags/tag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github.com/less/less.js" TargetMode="External"/><Relationship Id="rId3" Type="http://schemas.openxmlformats.org/officeDocument/2006/relationships/hyperlink" Target="http://lesscss.org/less-preview" TargetMode="External"/><Relationship Id="rId2" Type="http://schemas.openxmlformats.org/officeDocument/2006/relationships/hyperlink" Target="http://lesscss.cn/" TargetMode="External"/><Relationship Id="rId1" Type="http://schemas.openxmlformats.org/officeDocument/2006/relationships/hyperlink" Target="https://lesscss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github.com/less/less-plugin-clean-cs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https://github.com/less/less-plugin-clean-cs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155109" y="1488905"/>
            <a:ext cx="3880190" cy="3880190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>
            <p:custDataLst>
              <p:tags r:id="rId7"/>
            </p:custDataLst>
          </p:nvPr>
        </p:nvSpPr>
        <p:spPr>
          <a:xfrm>
            <a:off x="4015770" y="2623145"/>
            <a:ext cx="4117116" cy="7683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330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Less</a:t>
            </a:r>
            <a:r>
              <a:rPr lang="zh-CN" altLang="en-US" sz="4400">
                <a:solidFill>
                  <a:srgbClr val="330A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语法</a:t>
            </a:r>
            <a:endParaRPr lang="zh-CN" altLang="en-US" sz="4400">
              <a:solidFill>
                <a:srgbClr val="330A8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8"/>
            </p:custDataLst>
          </p:nvPr>
        </p:nvSpPr>
        <p:spPr>
          <a:xfrm>
            <a:off x="10327031" y="5761004"/>
            <a:ext cx="1648460" cy="95313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3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  <a:endParaRPr lang="en-US" altLang="zh-CN" sz="440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altLang="zh-CN" sz="20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08.26 </a:t>
            </a:r>
            <a:endParaRPr lang="en-US" altLang="zh-CN" sz="20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PA_矩形 32"/>
          <p:cNvSpPr/>
          <p:nvPr>
            <p:custDataLst>
              <p:tags r:id="rId9"/>
            </p:custDataLst>
          </p:nvPr>
        </p:nvSpPr>
        <p:spPr>
          <a:xfrm>
            <a:off x="5596711" y="4103237"/>
            <a:ext cx="9552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吴艺萍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3" name="PA_组合 2"/>
          <p:cNvGrpSpPr/>
          <p:nvPr>
            <p:custDataLst>
              <p:tags r:id="rId10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1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10039231" y="5764592"/>
            <a:ext cx="0" cy="949325"/>
          </a:xfrm>
          <a:prstGeom prst="line">
            <a:avLst/>
          </a:prstGeom>
          <a:ln w="38100">
            <a:solidFill>
              <a:srgbClr val="2C579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_圆角矩形 31"/>
          <p:cNvSpPr/>
          <p:nvPr>
            <p:custDataLst>
              <p:tags r:id="rId12"/>
            </p:custDataLst>
          </p:nvPr>
        </p:nvSpPr>
        <p:spPr>
          <a:xfrm>
            <a:off x="5047222" y="4103683"/>
            <a:ext cx="2098970" cy="422889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吴艺萍</a:t>
            </a:r>
            <a:endParaRPr lang="zh-CN" altLang="en-US" sz="1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6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30" grpId="0"/>
      <p:bldP spid="31" grpId="0"/>
      <p:bldP spid="33" grpId="0"/>
      <p:bldP spid="18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Variables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5" y="772795"/>
            <a:ext cx="10018395" cy="657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 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@var:’xxx’;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eg,</a:t>
            </a: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@primary:#333;</a:t>
            </a:r>
            <a:endParaRPr lang="en-US" altLang="zh-CN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 .btn{color:</a:t>
            </a: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primary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;}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插值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将变量的值插入到引用的地方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@{var}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None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可用于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选择器名，属性名，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url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@import</a:t>
            </a: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默认变量</a:t>
            </a: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延迟加载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3719195"/>
            <a:ext cx="4579620" cy="16154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32125" y="4560570"/>
            <a:ext cx="104203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505075" y="1886585"/>
            <a:ext cx="872490" cy="254635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燕尾形箭头 20"/>
          <p:cNvSpPr/>
          <p:nvPr/>
        </p:nvSpPr>
        <p:spPr>
          <a:xfrm>
            <a:off x="5605780" y="403606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925" y="3719195"/>
            <a:ext cx="4594860" cy="883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Scope(作用域)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005" y="680085"/>
            <a:ext cx="3162300" cy="7188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作用域与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css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相同：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765" y="2363470"/>
            <a:ext cx="4507865" cy="2715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445" y="2060575"/>
            <a:ext cx="3398520" cy="14471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754380" y="3227070"/>
            <a:ext cx="199707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4005" y="2490470"/>
            <a:ext cx="1614170" cy="36893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88185" y="3905250"/>
            <a:ext cx="95186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>
          <a:xfrm flipH="1" flipV="1">
            <a:off x="1388745" y="3495040"/>
            <a:ext cx="1075690" cy="410210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755" y="3764280"/>
            <a:ext cx="3541395" cy="23907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054475" y="5417820"/>
            <a:ext cx="153098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0155" y="4743450"/>
            <a:ext cx="95186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224145" y="5057140"/>
            <a:ext cx="292100" cy="428625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燕尾形箭头 20"/>
          <p:cNvSpPr/>
          <p:nvPr/>
        </p:nvSpPr>
        <p:spPr>
          <a:xfrm>
            <a:off x="5337175" y="248221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 rot="18540000">
            <a:off x="6219190" y="336105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4930" y="3905250"/>
            <a:ext cx="2586990" cy="2567940"/>
          </a:xfrm>
          <a:prstGeom prst="rect">
            <a:avLst/>
          </a:prstGeom>
        </p:spPr>
      </p:pic>
      <p:sp>
        <p:nvSpPr>
          <p:cNvPr id="22" name="燕尾形箭头 21"/>
          <p:cNvSpPr/>
          <p:nvPr/>
        </p:nvSpPr>
        <p:spPr>
          <a:xfrm rot="14340000">
            <a:off x="8181975" y="336169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972425" y="5744210"/>
            <a:ext cx="161417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7972425" y="4267200"/>
            <a:ext cx="1614170" cy="36893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968740" y="4973955"/>
            <a:ext cx="95186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H="1">
            <a:off x="9100185" y="5339715"/>
            <a:ext cx="292100" cy="428625"/>
          </a:xfrm>
          <a:prstGeom prst="straightConnector1">
            <a:avLst/>
          </a:prstGeom>
          <a:ln w="3810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435735" y="5548630"/>
            <a:ext cx="2468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变量通过上下文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寻找，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声明不必在使用前。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0399395" y="5400040"/>
            <a:ext cx="13258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后来居上，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覆盖原则。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94005" y="1398905"/>
            <a:ext cx="998855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由内而外找，本级找不到从父级作用域找变量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/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混合，一层层往上，找到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即止。</a:t>
            </a: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854392" y="646866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Variables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400" y="2107565"/>
            <a:ext cx="3545205" cy="41624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555" y="772795"/>
            <a:ext cx="10018395" cy="1242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动态变量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(Variable Variables)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声明时用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，使用时用多个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9925" y="2202180"/>
            <a:ext cx="3057525" cy="5295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5311140" y="270319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49325" y="3537585"/>
            <a:ext cx="2940050" cy="4724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4925" y="4815840"/>
            <a:ext cx="514985" cy="4724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2087245"/>
            <a:ext cx="3380105" cy="14827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704840" y="3924300"/>
            <a:ext cx="3276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color:@</a:t>
            </a:r>
            <a:r>
              <a:rPr lang="en-US" sz="28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en-US" sz="28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color;</a:t>
            </a:r>
            <a:endParaRPr lang="en-US" sz="28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137400" y="4446270"/>
            <a:ext cx="113220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939280" y="4511675"/>
            <a:ext cx="1471295" cy="10160"/>
          </a:xfrm>
          <a:prstGeom prst="line">
            <a:avLst/>
          </a:prstGeom>
          <a:ln w="19050">
            <a:solidFill>
              <a:srgbClr val="1847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27040" y="4800600"/>
            <a:ext cx="57899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实际上是，从内往外找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，层层加码。即，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将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@color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的值当做一个变量名，用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声明作新的变量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Variables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变量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5" y="772795"/>
            <a:ext cx="10018395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属性变量：</a:t>
            </a:r>
            <a:r>
              <a:rPr 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将样式中的属性当做变量，用法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:$prop</a:t>
            </a:r>
            <a:endParaRPr lang="en-US" altLang="zh-CN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5759450" y="233934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842770"/>
            <a:ext cx="5036820" cy="147828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3823335" y="2589530"/>
            <a:ext cx="835025" cy="31686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80" y="1757680"/>
            <a:ext cx="3689350" cy="1483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1625" y="3406775"/>
            <a:ext cx="3907790" cy="329819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854392" y="646866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Nesting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753110"/>
            <a:ext cx="10018395" cy="24549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嵌套：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{}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内层的选择器为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{}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外层的选择器的后代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2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.parent{</a:t>
            </a:r>
            <a:endParaRPr lang="en-US" altLang="zh-CN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3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.children{...}</a:t>
            </a:r>
            <a:endParaRPr lang="en-US" altLang="zh-CN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2" indent="0" algn="l" font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}</a:t>
            </a:r>
            <a:endParaRPr lang="zh-CN" alt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引用父选择器</a:t>
            </a:r>
            <a:r>
              <a:rPr lang="en-US" altLang="zh-CN" sz="2400" b="1">
                <a:solidFill>
                  <a:srgbClr val="7030A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引用后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直接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加内容，编译结果紧密连接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2575" y="4340225"/>
            <a:ext cx="1657350" cy="53340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694170" y="5496560"/>
            <a:ext cx="1160145" cy="369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149465" y="4098925"/>
            <a:ext cx="2382520" cy="221615"/>
          </a:xfrm>
          <a:prstGeom prst="straightConnector1">
            <a:avLst/>
          </a:prstGeom>
          <a:ln w="19050">
            <a:solidFill>
              <a:srgbClr val="FFC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燕尾形箭头 20"/>
          <p:cNvSpPr/>
          <p:nvPr/>
        </p:nvSpPr>
        <p:spPr>
          <a:xfrm>
            <a:off x="4638675" y="4551045"/>
            <a:ext cx="569595" cy="24003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652895" y="4421505"/>
            <a:ext cx="923925" cy="36957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3319145"/>
            <a:ext cx="3594735" cy="34436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776460" y="3406775"/>
            <a:ext cx="215265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需要注意的是，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表示的是规则内的</a:t>
            </a:r>
            <a:r>
              <a:rPr lang="zh-CN" altLang="en-US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所有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父选择器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Nesting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845185"/>
            <a:ext cx="10018395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引用父选择器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 altLang="zh-CN" sz="2400" b="1">
                <a:solidFill>
                  <a:srgbClr val="7030A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:可以同时引用多个，并做进一步处理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3878580" y="2955925"/>
            <a:ext cx="519430" cy="219075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1660525"/>
            <a:ext cx="3021330" cy="53155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1640840"/>
            <a:ext cx="3227070" cy="508127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761095" y="2955925"/>
            <a:ext cx="277558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注：连续两个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表示的是两个父选择器紧密连接，为并列选择器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78840" y="3565525"/>
            <a:ext cx="5516880" cy="4038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507480" y="3522345"/>
            <a:ext cx="2153285" cy="294005"/>
          </a:xfrm>
          <a:prstGeom prst="straightConnector1">
            <a:avLst/>
          </a:prstGeom>
          <a:ln w="19050">
            <a:solidFill>
              <a:srgbClr val="FFC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0" y="2173605"/>
            <a:ext cx="3816985" cy="42487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Nesting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937895"/>
            <a:ext cx="10654030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 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冒泡：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当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被用在后方，为了匹配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.class &amp;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，会将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.class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选择器外提，即冒泡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90" y="2173605"/>
            <a:ext cx="5354320" cy="25431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135880" y="2085975"/>
            <a:ext cx="3324225" cy="49974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532505" y="2416175"/>
            <a:ext cx="1339215" cy="60071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燕尾形箭头 20"/>
          <p:cNvSpPr/>
          <p:nvPr/>
        </p:nvSpPr>
        <p:spPr>
          <a:xfrm>
            <a:off x="4546600" y="356425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08710" y="2907665"/>
            <a:ext cx="2159000" cy="49974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Nesting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嵌套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937895"/>
            <a:ext cx="10654030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集合选择器与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结合，实现全排列组合扩展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(Combinatorial Explosion)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1761490"/>
            <a:ext cx="4175125" cy="2331085"/>
          </a:xfrm>
          <a:prstGeom prst="rect">
            <a:avLst/>
          </a:prstGeom>
        </p:spPr>
      </p:pic>
      <p:sp>
        <p:nvSpPr>
          <p:cNvPr id="6" name="燕尾形箭头 5"/>
          <p:cNvSpPr/>
          <p:nvPr/>
        </p:nvSpPr>
        <p:spPr>
          <a:xfrm>
            <a:off x="4872990" y="228155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0" y="1741170"/>
            <a:ext cx="3378835" cy="4595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8105" y="1752600"/>
            <a:ext cx="3579495" cy="2404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395" y="1883410"/>
            <a:ext cx="6039485" cy="127889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Merge(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合并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330" y="937895"/>
            <a:ext cx="603504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合并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Merge)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Comma</a:t>
            </a:r>
            <a:r>
              <a:rPr lang="zh-CN" altLang="en-US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逗号合并，</a:t>
            </a:r>
            <a:r>
              <a:rPr lang="en-US" altLang="zh-CN" b="1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+_</a:t>
            </a:r>
            <a:r>
              <a:rPr lang="en-US" altLang="zh-CN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Space</a:t>
            </a:r>
            <a:r>
              <a:rPr lang="zh-CN" altLang="en-US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空格合并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8530" b="1216"/>
          <a:stretch>
            <a:fillRect/>
          </a:stretch>
        </p:blipFill>
        <p:spPr>
          <a:xfrm>
            <a:off x="1348105" y="4479925"/>
            <a:ext cx="3636010" cy="2218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760" y="4479925"/>
            <a:ext cx="4718685" cy="128714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618740" y="2171065"/>
            <a:ext cx="12700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18740" y="3384550"/>
            <a:ext cx="12700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91740" y="4797425"/>
            <a:ext cx="25400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491740" y="5990590"/>
            <a:ext cx="25400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069580" y="4907280"/>
            <a:ext cx="228600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108440" y="2378075"/>
            <a:ext cx="228600" cy="34099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5093335" y="2454910"/>
            <a:ext cx="441325" cy="1485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>
            <a:off x="5187315" y="5081270"/>
            <a:ext cx="441325" cy="1485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12395" y="1840865"/>
            <a:ext cx="1201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末尾补充</a:t>
            </a:r>
            <a:r>
              <a:rPr lang="en-US" altLang="zh-CN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92405" y="4690745"/>
            <a:ext cx="11557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末尾补充</a:t>
            </a:r>
            <a:r>
              <a:rPr lang="en-US" altLang="zh-CN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+_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54392" y="646866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Escape(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转义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8330" y="937895"/>
            <a:ext cx="8759825" cy="12731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~"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xxx</a:t>
            </a:r>
            <a:r>
              <a:rPr lang="en-US" altLang="zh-CN" sz="24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" 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或</a:t>
            </a:r>
            <a:r>
              <a:rPr lang="en-US" altLang="zh-CN" sz="24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~’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xxx</a:t>
            </a:r>
            <a:r>
              <a:rPr lang="en-US" altLang="zh-CN" sz="24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’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转义：引号内的内容原封不动的放进去，试了一下，不支持多层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嵌套转义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2468880"/>
            <a:ext cx="3018790" cy="1652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65" y="2448560"/>
            <a:ext cx="3192145" cy="1649095"/>
          </a:xfrm>
          <a:prstGeom prst="rect">
            <a:avLst/>
          </a:prstGeom>
        </p:spPr>
      </p:pic>
      <p:sp>
        <p:nvSpPr>
          <p:cNvPr id="21" name="燕尾形箭头 20"/>
          <p:cNvSpPr/>
          <p:nvPr/>
        </p:nvSpPr>
        <p:spPr>
          <a:xfrm>
            <a:off x="4109720" y="3110865"/>
            <a:ext cx="441325" cy="1485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98830" y="4258945"/>
            <a:ext cx="45681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注：不要在</a:t>
            </a:r>
            <a:r>
              <a:rPr lang="en-US" altLang="zh-CN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~’’ </a:t>
            </a:r>
            <a:r>
              <a:rPr lang="zh-CN" altLang="en-US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里操作变量或</a:t>
            </a:r>
            <a:r>
              <a:rPr lang="en-US" altLang="zh-CN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zh-CN" altLang="en-US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等</a:t>
            </a:r>
            <a:endParaRPr lang="zh-CN" altLang="en-US" sz="1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7"/>
            <a:ext cx="2299168" cy="4603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目录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圆角矩形 21"/>
          <p:cNvSpPr/>
          <p:nvPr>
            <p:custDataLst>
              <p:tags r:id="rId1"/>
            </p:custDataLst>
          </p:nvPr>
        </p:nvSpPr>
        <p:spPr>
          <a:xfrm rot="2700000">
            <a:off x="1985259" y="374081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 rot="13500000">
            <a:off x="1412782" y="417543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>
            <p:custDataLst>
              <p:tags r:id="rId3"/>
            </p:custDataLst>
          </p:nvPr>
        </p:nvSpPr>
        <p:spPr>
          <a:xfrm rot="2700000">
            <a:off x="4391916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4"/>
            </p:custDataLst>
          </p:nvPr>
        </p:nvSpPr>
        <p:spPr>
          <a:xfrm rot="13500000">
            <a:off x="3819439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>
            <p:custDataLst>
              <p:tags r:id="rId5"/>
            </p:custDataLst>
          </p:nvPr>
        </p:nvSpPr>
        <p:spPr>
          <a:xfrm rot="2700000">
            <a:off x="6783022" y="374081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6"/>
            </p:custDataLst>
          </p:nvPr>
        </p:nvSpPr>
        <p:spPr>
          <a:xfrm rot="13500000">
            <a:off x="6210545" y="417543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8" name="圆角矩形 27"/>
          <p:cNvSpPr/>
          <p:nvPr>
            <p:custDataLst>
              <p:tags r:id="rId7"/>
            </p:custDataLst>
          </p:nvPr>
        </p:nvSpPr>
        <p:spPr>
          <a:xfrm rot="2700000">
            <a:off x="9189679" y="3740809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4" name="矩形 33"/>
          <p:cNvSpPr/>
          <p:nvPr>
            <p:custDataLst>
              <p:tags r:id="rId8"/>
            </p:custDataLst>
          </p:nvPr>
        </p:nvSpPr>
        <p:spPr>
          <a:xfrm rot="13500000">
            <a:off x="8617202" y="4175436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9"/>
            </p:custDataLst>
          </p:nvPr>
        </p:nvSpPr>
        <p:spPr>
          <a:xfrm>
            <a:off x="1977922" y="4059921"/>
            <a:ext cx="1499760" cy="9220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简单介绍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与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安装引入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>
            <p:custDataLst>
              <p:tags r:id="rId10"/>
            </p:custDataLst>
          </p:nvPr>
        </p:nvSpPr>
        <p:spPr>
          <a:xfrm>
            <a:off x="4365811" y="4106443"/>
            <a:ext cx="1499760" cy="6451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Features</a:t>
            </a:r>
            <a:endParaRPr lang="en-US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语言特性</a:t>
            </a:r>
            <a:endParaRPr lang="zh-CN" altLang="en-US" dirty="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>
            <p:custDataLst>
              <p:tags r:id="rId11"/>
            </p:custDataLst>
          </p:nvPr>
        </p:nvSpPr>
        <p:spPr>
          <a:xfrm>
            <a:off x="6730188" y="4014627"/>
            <a:ext cx="1499760" cy="9220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Mixin</a:t>
            </a:r>
            <a:endParaRPr lang="en-US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 algn="ctr"/>
            <a:r>
              <a:rPr lang="zh-CN" altLang="en-US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与</a:t>
            </a:r>
            <a:endParaRPr lang="zh-CN" altLang="en-US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 algn="ctr"/>
            <a:r>
              <a:rPr lang="en-US" altLang="zh-CN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Map</a:t>
            </a:r>
            <a:endParaRPr lang="en-US" altLang="zh-CN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8" name="矩形 47"/>
          <p:cNvSpPr/>
          <p:nvPr>
            <p:custDataLst>
              <p:tags r:id="rId12"/>
            </p:custDataLst>
          </p:nvPr>
        </p:nvSpPr>
        <p:spPr>
          <a:xfrm>
            <a:off x="9010015" y="4014470"/>
            <a:ext cx="1783080" cy="6451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Functions</a:t>
            </a:r>
            <a:endParaRPr lang="en-US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 algn="ctr"/>
            <a:r>
              <a:rPr lang="zh-CN" altLang="en-US" dirty="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  <a:sym typeface="+mn-ea"/>
              </a:rPr>
              <a:t>内置函数</a:t>
            </a:r>
            <a:endParaRPr lang="zh-CN" altLang="en-US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13"/>
            </p:custDataLst>
          </p:nvPr>
        </p:nvSpPr>
        <p:spPr>
          <a:xfrm>
            <a:off x="1421619" y="42221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>
            <p:custDataLst>
              <p:tags r:id="rId14"/>
            </p:custDataLst>
          </p:nvPr>
        </p:nvSpPr>
        <p:spPr>
          <a:xfrm>
            <a:off x="3828276" y="424513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>
            <p:custDataLst>
              <p:tags r:id="rId15"/>
            </p:custDataLst>
          </p:nvPr>
        </p:nvSpPr>
        <p:spPr>
          <a:xfrm>
            <a:off x="6235976" y="422210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>
            <p:custDataLst>
              <p:tags r:id="rId16"/>
            </p:custDataLst>
          </p:nvPr>
        </p:nvSpPr>
        <p:spPr>
          <a:xfrm>
            <a:off x="8642633" y="424513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27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37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7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5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 animBg="1"/>
      <p:bldP spid="34" grpId="1" animBg="1"/>
      <p:bldP spid="35" grpId="0"/>
      <p:bldP spid="36" grpId="0"/>
      <p:bldP spid="37" grpId="0"/>
      <p:bldP spid="48" grpId="0"/>
      <p:bldP spid="49" grpId="0"/>
      <p:bldP spid="50" grpId="0"/>
      <p:bldP spid="51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830" y="2383155"/>
            <a:ext cx="3837940" cy="2565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362835"/>
            <a:ext cx="3247390" cy="25654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Extends(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910590"/>
            <a:ext cx="10868025" cy="1242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类似伪类，继承，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.A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:extend(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.B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类继承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B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类的所有属性，编译结果为分组选择器，能避免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输出重复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语句，减少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css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文件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大小。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28030" y="3429635"/>
            <a:ext cx="1997075" cy="71374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114550" y="2383155"/>
            <a:ext cx="1257300" cy="52641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5037455" y="317881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3855" y="2294890"/>
            <a:ext cx="4026535" cy="3752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94890"/>
            <a:ext cx="4215130" cy="399796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Extends(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扩展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910590"/>
            <a:ext cx="10868025" cy="12420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类似伪类，继承，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.A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:extend(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.B </a:t>
            </a:r>
            <a:r>
              <a:rPr lang="en-US" altLang="zh-CN" sz="24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all)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加上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all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关键字，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类继承所有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含有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.B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的选择器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的所有属性。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7540" y="2383155"/>
            <a:ext cx="1714500" cy="32702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31240" y="4155440"/>
            <a:ext cx="1104265" cy="3384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5497195" y="404622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9605" y="2710180"/>
            <a:ext cx="1714500" cy="32702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52934" y="3051492"/>
            <a:ext cx="3210955" cy="52197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sz="28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Mixin</a:t>
            </a:r>
            <a:r>
              <a:rPr lang="zh-CN" altLang="en-US" sz="280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、</a:t>
            </a:r>
            <a:r>
              <a:rPr lang="en-US" altLang="zh-CN" sz="2800">
                <a:solidFill>
                  <a:srgbClr val="18478F"/>
                </a:solidFill>
                <a:latin typeface="Open Sans" panose="020B0606030504020204" pitchFamily="34" charset="0"/>
                <a:ea typeface="宋体" panose="02010600030101010101" pitchFamily="2" charset="-122"/>
                <a:cs typeface="Open Sans" panose="020B0606030504020204" pitchFamily="34" charset="0"/>
              </a:rPr>
              <a:t>Map</a:t>
            </a:r>
            <a:endParaRPr lang="en-US" altLang="zh-CN" sz="2800">
              <a:solidFill>
                <a:srgbClr val="18478F"/>
              </a:solidFill>
              <a:latin typeface="Open Sans" panose="020B0606030504020204" pitchFamily="34" charset="0"/>
              <a:ea typeface="宋体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217948" y="2975509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24812" y="3259421"/>
            <a:ext cx="89761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3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20" grpId="0"/>
      <p:bldP spid="22" grpId="0" bldLvl="0" animBg="1"/>
      <p:bldP spid="22" grpId="1" bldLvl="0" animBg="1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980" y="2430145"/>
            <a:ext cx="3055620" cy="38633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" y="2430145"/>
            <a:ext cx="2709545" cy="41148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832485"/>
            <a:ext cx="1050988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声明：不带括号的编译会输出，带括号的编译不会输出；调用：带括号或不带括号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都可以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不带括号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[#|.]mixinName{}     eg, </a:t>
            </a:r>
            <a:r>
              <a:rPr lang="en-US" altLang="zh-CN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#mixin1{}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</a:t>
            </a:r>
            <a:r>
              <a:rPr lang="en-US" altLang="zh-CN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.mixin2{}</a:t>
            </a:r>
            <a:endParaRPr lang="en-US" altLang="zh-CN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带括号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 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[#|.]mixinName(){}   eg, </a:t>
            </a:r>
            <a:r>
              <a:rPr lang="en-US" altLang="zh-CN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.mixin3(){}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</a:t>
            </a:r>
            <a:r>
              <a:rPr lang="en-US" altLang="zh-CN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.mixin4(){}</a:t>
            </a:r>
            <a:endParaRPr lang="en-US" altLang="zh-CN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2889250" y="2916555"/>
            <a:ext cx="3129915" cy="1270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燕尾形箭头 20"/>
          <p:cNvSpPr/>
          <p:nvPr/>
        </p:nvSpPr>
        <p:spPr>
          <a:xfrm>
            <a:off x="4534535" y="423672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63905" y="2506345"/>
            <a:ext cx="2268855" cy="81978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890260" y="2506345"/>
            <a:ext cx="2314575" cy="96075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92985" y="3382010"/>
            <a:ext cx="596265" cy="24130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834263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- Namespaces(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命名空间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1711960"/>
            <a:ext cx="3119120" cy="47326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35" y="1723390"/>
            <a:ext cx="2682240" cy="34118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65605" y="4673600"/>
            <a:ext cx="211455" cy="45021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26870" y="5609590"/>
            <a:ext cx="307340" cy="4152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50060" y="3634740"/>
            <a:ext cx="307340" cy="41529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5965" y="937895"/>
            <a:ext cx="109899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使用变量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/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混合时，用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&gt;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号，空格连接，或直接连接均可。但前两项可能会废除，建议直接连着写。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4036695" y="371729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115" y="4912995"/>
            <a:ext cx="7376160" cy="166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 - 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参数变量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899795"/>
            <a:ext cx="6805930" cy="50584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@arguments变量、...、@rest变量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@arguments包含了所有传递进来的参数。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变量名后添加 ...，表示这里可以使用 N 个参数。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@rest 表示 @a 之后的参数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(...) {        // 接受 0-N 个参数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() {           // 不接受任何参数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(@a: 1) {      // 接受 0-1 个参数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(@a: 1, ...) { // 接受 0-N 个参数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(@a, ...) {    // 接受 1-N 个参数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algn="l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2000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.mixin (@a, @rest...) {</a:t>
            </a:r>
            <a:endParaRPr lang="en-US" sz="2000">
              <a:solidFill>
                <a:srgbClr val="9D4A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1960" y="680085"/>
            <a:ext cx="5180330" cy="22326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3504565"/>
            <a:ext cx="4424045" cy="1526540"/>
          </a:xfrm>
          <a:prstGeom prst="rect">
            <a:avLst/>
          </a:prstGeom>
        </p:spPr>
      </p:pic>
      <p:sp>
        <p:nvSpPr>
          <p:cNvPr id="10" name="燕尾形箭头 9"/>
          <p:cNvSpPr/>
          <p:nvPr/>
        </p:nvSpPr>
        <p:spPr>
          <a:xfrm rot="5400000">
            <a:off x="8809990" y="308229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645" y="680085"/>
            <a:ext cx="10018395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模式匹配：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通过值进行匹配。注：</a:t>
            </a:r>
            <a:r>
              <a:rPr lang="en-US" altLang="zh-CN" sz="2000" b="1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@_</a:t>
            </a:r>
            <a:r>
              <a:rPr lang="en-US" altLang="zh-CN" sz="2000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匹配所有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值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4891405" y="414972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567815"/>
            <a:ext cx="3830320" cy="5040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985" y="3321685"/>
            <a:ext cx="2606675" cy="28752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348105" y="2345055"/>
            <a:ext cx="728980" cy="3625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348105" y="1567815"/>
            <a:ext cx="728980" cy="3625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90" y="1523365"/>
            <a:ext cx="3783965" cy="492125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8645" y="680085"/>
            <a:ext cx="10018395" cy="7188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模式匹配：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通过参数个数进行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匹配。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4822190" y="502920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83690" y="2615565"/>
            <a:ext cx="1022350" cy="3625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3690" y="1567815"/>
            <a:ext cx="728980" cy="3625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580" y="4103370"/>
            <a:ext cx="4253865" cy="2101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7890" y="3197225"/>
            <a:ext cx="2381885" cy="1475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3195320"/>
            <a:ext cx="5183505" cy="297688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470" y="748665"/>
            <a:ext cx="11266805" cy="2288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作为函数使用：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声明：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mixin()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，在里头声明一个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使用：引用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mixin,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[@varName]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调取对应的返回值，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0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	 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若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[]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内没有写明变量名则返回最后一个变量的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值。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2265" y="5499735"/>
            <a:ext cx="567690" cy="30607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6316980" y="368427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41690" y="3934460"/>
            <a:ext cx="687705" cy="32321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1325" y="5113020"/>
            <a:ext cx="1224280" cy="3238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540115" y="3536950"/>
            <a:ext cx="733425" cy="32448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470" y="748665"/>
            <a:ext cx="11266805" cy="1765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作为函数使用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未来会废除版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声明：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mixin()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，在里头声明一个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使用：引用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mixin,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直接使用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中的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变量。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3657600" y="446151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385" y="2744470"/>
            <a:ext cx="2776855" cy="3355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10" y="4257675"/>
            <a:ext cx="2475865" cy="1749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260" y="1068705"/>
            <a:ext cx="5718175" cy="221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37999" y="2603182"/>
            <a:ext cx="3210955" cy="20300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简单介绍</a:t>
            </a:r>
            <a:endParaRPr lang="en-US" altLang="zh-CN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与</a:t>
            </a:r>
            <a:endParaRPr lang="en-US" altLang="zh-CN" sz="28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安装使用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217948" y="2975509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24812" y="3259421"/>
            <a:ext cx="89761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altLang="zh-CN" sz="3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1055370"/>
            <a:ext cx="11265535" cy="2811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Guard(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守卫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when ()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用于匹配表达式上的简单值或参数个数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，匹配内容必须在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括号中。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与</a:t>
            </a: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mixin声明相关联，并包括附加到mixin的条件。 </a:t>
            </a: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每个mixin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可以有多个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when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语句</a:t>
            </a: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。 </a:t>
            </a: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800100" lvl="1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LESS使用Guards的mixins而不是if / else语句，并执行计算以指定匹配的mixin。</a:t>
            </a:r>
            <a:endParaRPr 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5312410" y="422211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3867150"/>
            <a:ext cx="3900170" cy="296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165" y="3877310"/>
            <a:ext cx="2658110" cy="1120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526540"/>
            <a:ext cx="5591810" cy="340169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709358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Mixins - </a:t>
            </a: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Recursive(递归)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6463665" y="287337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8330" y="4998720"/>
            <a:ext cx="1077214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注：此处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when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在逻辑上和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while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很像，只有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condition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为真时才会执行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{}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内的语句</a:t>
            </a:r>
            <a:endParaRPr lang="zh-CN" altLang="en-US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但实际上，如果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condition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false,.A</a:t>
            </a:r>
            <a:r>
              <a:rPr lang="zh-CN" altLang="en-US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不会被编译出来</a:t>
            </a:r>
            <a:endParaRPr 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.A</a:t>
            </a:r>
            <a:r>
              <a:rPr lang="en-US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when</a:t>
            </a:r>
            <a:r>
              <a:rPr 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condition ){</a:t>
            </a:r>
            <a:endParaRPr 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}</a:t>
            </a:r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3463925" y="1614170"/>
            <a:ext cx="1468755" cy="28575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37565" y="2727325"/>
            <a:ext cx="3374390" cy="374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64210" y="1614170"/>
            <a:ext cx="2717800" cy="28638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15" y="998220"/>
            <a:ext cx="2678430" cy="4001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0860" y="749300"/>
            <a:ext cx="566928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循环：</a:t>
            </a:r>
            <a:r>
              <a:rPr 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利用递归及</a:t>
            </a:r>
            <a:r>
              <a:rPr lang="en-US" altLang="zh-CN" sz="2000" b="1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when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实现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98842" y="644199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" y="2068195"/>
            <a:ext cx="5436870" cy="44418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Maps(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集合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753110"/>
            <a:ext cx="10018395" cy="1137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定义：@集合名:{变量名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:变量值}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使用：@集合名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[变量名]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105" y="1999615"/>
            <a:ext cx="2772410" cy="171005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987675" y="4940935"/>
            <a:ext cx="1760855" cy="4324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>
            <a:off x="6375400" y="416369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484880" y="2362200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C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定义集合</a:t>
            </a:r>
            <a:endParaRPr lang="zh-CN" altLang="en-US">
              <a:solidFill>
                <a:srgbClr val="FFC00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64915" y="448945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使用集合中的变量</a:t>
            </a:r>
            <a:endParaRPr lang="zh-CN" altLang="en-US">
              <a:solidFill>
                <a:srgbClr val="C0000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90" y="2797175"/>
            <a:ext cx="3581400" cy="2741295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H="1" flipV="1">
            <a:off x="1305560" y="3028315"/>
            <a:ext cx="2753995" cy="194183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488505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Mixinin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函数与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Maps(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集合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的区别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0" name="表格 19"/>
          <p:cNvGraphicFramePr/>
          <p:nvPr>
            <p:custDataLst>
              <p:tags r:id="rId1"/>
            </p:custDataLst>
          </p:nvPr>
        </p:nvGraphicFramePr>
        <p:xfrm>
          <a:off x="634365" y="1035050"/>
          <a:ext cx="10736580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135"/>
                <a:gridCol w="4680585"/>
                <a:gridCol w="3578860"/>
              </a:tblGrid>
              <a:tr h="575945">
                <a:tc>
                  <a:txBody>
                    <a:bodyPr/>
                    <a:p>
                      <a:pPr algn="l">
                        <a:buNone/>
                      </a:pP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137160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Mixin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函数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137160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Map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集合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137160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声明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.mixin(){}</a:t>
                      </a:r>
                      <a:endParaRPr lang="en-US" altLang="zh-CN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@map:{}</a:t>
                      </a:r>
                      <a:endParaRPr lang="en-US" altLang="zh-CN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参数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可带参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不带参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内部变量声明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@varName:value;</a:t>
                      </a:r>
                      <a:endParaRPr lang="en-US" altLang="zh-CN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</a:rPr>
                        <a:t>varName:value;</a:t>
                      </a:r>
                      <a:endParaRPr lang="en-US" altLang="zh-CN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00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</a:rPr>
                        <a:t>取值</a:t>
                      </a:r>
                      <a:endParaRPr lang="zh-CN" altLang="en-US" sz="2000">
                        <a:solidFill>
                          <a:srgbClr val="18478F"/>
                        </a:solidFill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.mixin()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[</a:t>
                      </a:r>
                      <a:r>
                        <a:rPr lang="en-US" altLang="zh-CN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@varName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]</a:t>
                      </a:r>
                      <a:endParaRPr lang="zh-CN" altLang="en-US" sz="2000">
                        <a:solidFill>
                          <a:srgbClr val="18478F"/>
                        </a:solidFill>
                        <a:uFillTx/>
                        <a:latin typeface="Consolas" panose="020B060902020403020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+mn-ea"/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@</a:t>
                      </a:r>
                      <a:r>
                        <a:rPr lang="en-US" altLang="zh-CN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map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[</a:t>
                      </a:r>
                      <a:r>
                        <a:rPr lang="en-US" altLang="zh-CN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varName</a:t>
                      </a:r>
                      <a:r>
                        <a:rPr lang="zh-CN" altLang="en-US" sz="2000">
                          <a:solidFill>
                            <a:srgbClr val="18478F"/>
                          </a:solidFill>
                          <a:uFillTx/>
                          <a:latin typeface="Consolas" panose="020B0609020204030204" charset="0"/>
                          <a:ea typeface="微软雅黑" panose="020B0503020204020204" pitchFamily="34" charset="-122"/>
                          <a:cs typeface="Open Sans" panose="020B0606030504020204" pitchFamily="34" charset="0"/>
                          <a:sym typeface="+mn-ea"/>
                        </a:rPr>
                        <a:t>]</a:t>
                      </a:r>
                      <a:endParaRPr lang="zh-CN" altLang="en-US" sz="2000">
                        <a:solidFill>
                          <a:srgbClr val="18478F"/>
                        </a:solidFill>
                        <a:uFillTx/>
                        <a:latin typeface="Consolas" panose="020B0609020204030204" charset="0"/>
                        <a:ea typeface="微软雅黑" panose="020B0503020204020204" pitchFamily="34" charset="-122"/>
                        <a:cs typeface="Open Sans" panose="020B0606030504020204" pitchFamily="34" charset="0"/>
                        <a:sym typeface="+mn-ea"/>
                      </a:endParaRPr>
                    </a:p>
                  </a:txBody>
                  <a:tcPr marL="360045" marR="137160" marT="36195" marB="36195" anchor="ctr" anchorCtr="0">
                    <a:lnL w="12700">
                      <a:solidFill>
                        <a:srgbClr val="18478F"/>
                      </a:solidFill>
                      <a:prstDash val="solid"/>
                    </a:lnL>
                    <a:lnR w="12700">
                      <a:solidFill>
                        <a:srgbClr val="18478F"/>
                      </a:solidFill>
                      <a:prstDash val="solid"/>
                    </a:lnR>
                    <a:lnT w="12700">
                      <a:solidFill>
                        <a:srgbClr val="18478F"/>
                      </a:solidFill>
                      <a:prstDash val="solid"/>
                    </a:lnT>
                    <a:lnB w="12700">
                      <a:solidFill>
                        <a:srgbClr val="18478F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80" y="4141470"/>
            <a:ext cx="4203065" cy="23177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50" y="4141470"/>
            <a:ext cx="3957320" cy="2357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2736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Detached Rulesets(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分离规则集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855345"/>
            <a:ext cx="10018395" cy="10325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分离的规则集：包含一个普通的规则集，如属性，嵌套规则集，变量声明，mixins等。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当它被别的结构引用时，其中的所有属性都将被复制到该结构。比如下图中的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color;</a:t>
            </a:r>
            <a:endParaRPr lang="en-US" altLang="zh-CN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5567045" y="298513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2063115"/>
            <a:ext cx="3533140" cy="48298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5" y="2155190"/>
            <a:ext cx="3592195" cy="142938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782820" y="3851910"/>
            <a:ext cx="316103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mixin</a:t>
            </a:r>
            <a:r>
              <a:rPr lang="zh-CN" altLang="en-US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在引用规则集后，能直接</a:t>
            </a:r>
            <a:r>
              <a:rPr lang="zh-CN" altLang="en-US" sz="1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调用。</a:t>
            </a:r>
            <a:endParaRPr lang="zh-CN" altLang="en-US" sz="1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27367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FontTx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Detached Rulesets(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分离规则集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9105" y="855345"/>
            <a:ext cx="10018395" cy="561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作用域：规则集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内，变量的有效范围仅在规则集中，并不会暴露到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外头。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4804410" y="2124075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515" y="1592580"/>
            <a:ext cx="3765550" cy="494093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555" y="1993900"/>
            <a:ext cx="2781300" cy="51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952934" y="3051492"/>
            <a:ext cx="3210955" cy="9531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sz="28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Functions</a:t>
            </a:r>
            <a:endParaRPr lang="en-US" sz="280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>
              <a:lnSpc>
                <a:spcPct val="100000"/>
              </a:lnSpc>
              <a:buClrTx/>
              <a:buSzTx/>
              <a:buNone/>
            </a:pPr>
            <a:r>
              <a:rPr lang="en-US" sz="28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内置函数</a:t>
            </a:r>
            <a:endParaRPr lang="en-US" sz="280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217948" y="2975509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24812" y="3259421"/>
            <a:ext cx="89761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US" altLang="zh-CN" sz="3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20" grpId="0"/>
      <p:bldP spid="22" grpId="0" bldLvl="0" animBg="1"/>
      <p:bldP spid="22" grpId="1" bldLvl="0" animBg="1"/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Functions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概览</a:t>
            </a:r>
            <a:endParaRPr lang="zh-CN" altLang="en-US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97995" cy="5384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逻辑：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if，boolean</a:t>
            </a:r>
            <a:endParaRPr lang="en-US" altLang="zh-CN" sz="16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字符串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escape, e, % format, replace(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可用正则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列表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length, extract(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下标取值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), range(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生成一定线形步幅列表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), each(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遍历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</a:t>
            </a:r>
            <a:endParaRPr lang="en-US" altLang="zh-CN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数学：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ceil, floor, percentage, round, sqrt, abs, sin, asin, cos, acos, atan, pi, pow, mod, min, max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类型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isnumber, isstring, iscolor, iskeyword, isurl, ispixel, isem, ispercentage, </a:t>
            </a:r>
            <a:endParaRPr lang="en-US" altLang="zh-CN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        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isunit, isruleset, isdefined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其他：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color, image-size, image-width, image-height, convert(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修改量级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), data-uri, default, </a:t>
            </a:r>
            <a:endParaRPr lang="en-US" altLang="zh-CN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        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unit(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去单位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/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修改单位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), get-unit(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获取单位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), svg-gradient</a:t>
            </a:r>
            <a:endParaRPr lang="en-US" altLang="zh-CN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颜色：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Definition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定义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Channel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通道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Operation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操作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Blending</a:t>
            </a:r>
            <a:r>
              <a:rPr lang="zh-CN" altLang="en-US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混合</a:t>
            </a:r>
            <a:endParaRPr lang="zh-CN" altLang="en-US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Logical - if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25605" cy="4749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if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en-US" altLang="zh-CN" sz="24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condition</a:t>
            </a:r>
            <a:r>
              <a:rPr lang="en-US" altLang="zh-CN" sz="24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)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, value1, value2) 	</a:t>
            </a:r>
            <a:endParaRPr lang="en-US" altLang="zh-CN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lvl="1" indent="-342900" algn="l" fontAlgn="ctr">
              <a:lnSpc>
                <a:spcPct val="200000"/>
              </a:lnSpc>
              <a:spcAft>
                <a:spcPts val="80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三元运算：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condition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为真返回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value1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,否则返回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value2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3" indent="0" algn="l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eg. 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margin: </a:t>
            </a:r>
            <a:r>
              <a:rPr lang="en-US" altLang="zh-CN" sz="2000" b="1" u="sng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if</a:t>
            </a:r>
            <a:r>
              <a:rPr lang="en-US" altLang="zh-CN" sz="2000" u="sng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((</a:t>
            </a:r>
            <a:r>
              <a:rPr lang="en-US" altLang="zh-CN" sz="2000" u="sng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2</a:t>
            </a:r>
            <a:r>
              <a:rPr lang="en-US" altLang="zh-CN" sz="2000" u="sng">
                <a:solidFill>
                  <a:srgbClr val="C00000"/>
                </a:solidFill>
                <a:highlight>
                  <a:srgbClr val="FFFF00"/>
                </a:highlight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 altLang="zh-CN" sz="2000" u="sng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&gt;</a:t>
            </a:r>
            <a:r>
              <a:rPr lang="en-US" altLang="zh-CN" sz="2000" u="sng">
                <a:solidFill>
                  <a:srgbClr val="8246F1"/>
                </a:solidFill>
                <a:highlight>
                  <a:srgbClr val="FFFF00"/>
                </a:highlight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 altLang="zh-CN" sz="2000" u="sng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1), 0, 3px)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;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285750" lvl="1" indent="-28575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相关逻辑符号：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en-US" altLang="zh-CN" sz="20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not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表示非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!)</a:t>
            </a:r>
            <a:r>
              <a:rPr lang="zh-CN" altLang="en-US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</a:t>
            </a:r>
            <a:r>
              <a:rPr lang="en-US" altLang="zh-CN" sz="20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and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表示与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&amp;&amp;)</a:t>
            </a:r>
            <a:r>
              <a:rPr lang="zh-CN" altLang="en-US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，</a:t>
            </a:r>
            <a:r>
              <a:rPr lang="en-US" altLang="zh-CN" sz="20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or 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表示或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||)  </a:t>
            </a:r>
            <a:r>
              <a:rPr lang="en-US" altLang="zh-CN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注：</a:t>
            </a:r>
            <a:r>
              <a:rPr lang="zh-CN" altLang="en-US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不能直接使用</a:t>
            </a:r>
            <a:r>
              <a:rPr lang="en-US" altLang="zh-CN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!</a:t>
            </a:r>
            <a:r>
              <a:rPr lang="zh-CN" altLang="en-US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&amp;&amp;</a:t>
            </a:r>
            <a:r>
              <a:rPr lang="zh-CN" altLang="en-US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6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||</a:t>
            </a:r>
            <a:endParaRPr lang="en-US" altLang="zh-CN" sz="16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lvl="3" indent="0" algn="l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eg. 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if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not 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true), foo, bar);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3" indent="0" algn="l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	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if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((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true) 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and 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2 &gt; 1), foo, bar);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3" indent="0" algn="l" font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	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if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((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false) </a:t>
            </a:r>
            <a:r>
              <a:rPr lang="en-US" altLang="zh-CN" sz="20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or 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isstring("boo!")), foo, bar);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Logical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if： </a:t>
            </a:r>
            <a:r>
              <a:rPr lang="en-US" altLang="zh-CN" sz="2400" b="1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if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en-US" altLang="zh-CN" sz="24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condition</a:t>
            </a:r>
            <a:r>
              <a:rPr lang="en-US" altLang="zh-CN" sz="2400">
                <a:solidFill>
                  <a:srgbClr val="C0000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)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, value1, value2) 	</a:t>
            </a:r>
            <a:endParaRPr lang="en-US" altLang="zh-CN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3643630"/>
            <a:ext cx="9417685" cy="12401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965" y="3738880"/>
            <a:ext cx="3134360" cy="1049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" y="1824355"/>
            <a:ext cx="9417050" cy="13976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290" y="2134235"/>
            <a:ext cx="3281680" cy="9334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98842" y="644199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9105" y="2321560"/>
            <a:ext cx="10026015" cy="3907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相关链接</a:t>
            </a:r>
            <a:endParaRPr lang="en-US" altLang="zh-CN" sz="2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Less</a:t>
            </a:r>
            <a:r>
              <a:rPr lang="zh-CN" alt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官方文档：</a:t>
            </a:r>
            <a:r>
              <a:rPr lang="zh-CN" altLang="en-US" sz="20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https://lesscss.org</a:t>
            </a:r>
            <a:endParaRPr lang="zh-CN" altLang="en-US" sz="20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  <a:hlinkClick r:id="rId1" action="ppaction://hlinkfile"/>
            </a:endParaRPr>
          </a:p>
          <a:p>
            <a:pPr marL="742950" lvl="1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Less</a:t>
            </a:r>
            <a:r>
              <a:rPr lang="zh-CN" alt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中文网：</a:t>
            </a:r>
            <a:r>
              <a:rPr lang="zh-CN" altLang="en-US" sz="20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2"/>
              </a:rPr>
              <a:t>http://lesscss.cn</a:t>
            </a:r>
            <a:endParaRPr lang="zh-CN" altLang="en-US" sz="20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less</a:t>
            </a:r>
            <a:r>
              <a:rPr lang="zh-CN" alt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转</a:t>
            </a: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css在线</a:t>
            </a:r>
            <a:r>
              <a:rPr lang="zh-CN" alt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预览</a:t>
            </a: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 sz="20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3"/>
              </a:rPr>
              <a:t>http://lesscss.org/less-preview</a:t>
            </a:r>
            <a:endParaRPr lang="zh-CN" altLang="en-US" sz="20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  <a:hlinkClick r:id="rId3"/>
            </a:endParaRPr>
          </a:p>
          <a:p>
            <a:pPr marL="742950" lvl="1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Github</a:t>
            </a:r>
            <a:r>
              <a:rPr lang="zh-CN" altLang="en-US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地址</a:t>
            </a: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 sz="20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https://github.com/less/less.js</a:t>
            </a:r>
            <a:endParaRPr lang="zh-CN" altLang="en-US" sz="20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  <a:hlinkClick r:id="rId4" action="ppaction://hlinkfile"/>
            </a:endParaRPr>
          </a:p>
          <a:p>
            <a:pPr marL="742950" lvl="1" indent="-285750" algn="l">
              <a:lnSpc>
                <a:spcPct val="2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W3Cschool：</a:t>
            </a:r>
            <a:r>
              <a:rPr lang="zh-CN" altLang="en-US" sz="20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4" action="ppaction://hlinkfile"/>
              </a:rPr>
              <a:t>https://www.w3cschool.cn/less</a:t>
            </a:r>
            <a:endParaRPr lang="zh-CN" altLang="en-US" sz="20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  <a:hlinkClick r:id="rId4" action="ppaction://hlinkfile"/>
            </a:endParaRPr>
          </a:p>
        </p:txBody>
      </p:sp>
      <p:sp>
        <p:nvSpPr>
          <p:cNvPr id="8" name="矩形 7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9105" y="937895"/>
            <a:ext cx="1094105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Less</a:t>
            </a:r>
            <a:r>
              <a:rPr lang="zh-CN" altLang="en-US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是什么？</a:t>
            </a:r>
            <a:endParaRPr lang="zh-CN" altLang="en-US" sz="2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742950" lvl="1" indent="-285750" fontAlgn="auto">
              <a:lnSpc>
                <a:spcPct val="200000"/>
              </a:lnSpc>
            </a:pPr>
            <a:r>
              <a:rPr lang="en-US" altLang="zh-CN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CSS 预处理语言，扩展 CSS 语言，增加了变量、Mixin、函数等特性，使 CSS 更易维护和扩展</a:t>
            </a:r>
            <a:r>
              <a:rPr lang="en-US" altLang="zh-CN" sz="1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。</a:t>
            </a:r>
            <a:endParaRPr lang="en-US" altLang="zh-CN" sz="1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bldLvl="0" animBg="1"/>
      <p:bldP spid="8" grpId="1" bldLvl="0" animBg="1"/>
      <p:bldP spid="11" grpId="0" bldLvl="0" animBg="1"/>
      <p:bldP spid="11" grpId="1" bldLvl="0" animBg="1"/>
      <p:bldP spid="12" grpId="0"/>
      <p:bldP spid="13" grpId="0" bldLvl="0" animBg="1"/>
      <p:bldP spid="13" grpId="1" bldLvl="0" animBg="1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Logical - 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boolean</a:t>
            </a:r>
            <a:endParaRPr lang="en-US" altLang="zh-CN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boolean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boolean(condition)</a:t>
            </a:r>
            <a:endParaRPr lang="en-US" altLang="zh-CN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1776095"/>
            <a:ext cx="6113780" cy="2510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List - 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实现遍历</a:t>
            </a:r>
            <a:endParaRPr lang="zh-CN" altLang="en-US" sz="2400" dirty="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(list,rules)</a:t>
            </a:r>
            <a:endParaRPr lang="en-US" altLang="zh-CN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875" y="1844675"/>
            <a:ext cx="4289425" cy="3740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95" y="1795780"/>
            <a:ext cx="3681730" cy="3798570"/>
          </a:xfrm>
          <a:prstGeom prst="rect">
            <a:avLst/>
          </a:prstGeom>
        </p:spPr>
      </p:pic>
      <p:sp>
        <p:nvSpPr>
          <p:cNvPr id="21" name="燕尾形箭头 20"/>
          <p:cNvSpPr/>
          <p:nvPr/>
        </p:nvSpPr>
        <p:spPr>
          <a:xfrm>
            <a:off x="5314950" y="247015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348105" y="4103370"/>
            <a:ext cx="1068705" cy="3689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1425575" y="3805555"/>
            <a:ext cx="337185" cy="32893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03095" y="4685665"/>
            <a:ext cx="1972310" cy="30226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77875" y="1907540"/>
            <a:ext cx="1463040" cy="113982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52475" y="3538220"/>
            <a:ext cx="1068705" cy="36893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72820" y="4448810"/>
            <a:ext cx="1653540" cy="21209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673850" y="1907540"/>
            <a:ext cx="1653540" cy="30226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76695" y="2771140"/>
            <a:ext cx="1653540" cy="30226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2701290" y="2968625"/>
            <a:ext cx="3788410" cy="1621155"/>
          </a:xfrm>
          <a:prstGeom prst="straightConnector1">
            <a:avLst/>
          </a:prstGeom>
          <a:ln w="19050">
            <a:solidFill>
              <a:srgbClr val="0070C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594475" y="3679190"/>
            <a:ext cx="1653540" cy="30226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576695" y="4587240"/>
            <a:ext cx="1653540" cy="30226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272665" y="2877185"/>
            <a:ext cx="1192530" cy="1712595"/>
          </a:xfrm>
          <a:prstGeom prst="straightConnector1">
            <a:avLst/>
          </a:prstGeom>
          <a:ln w="19050">
            <a:solidFill>
              <a:srgbClr val="FFC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4005" y="5845175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each(list,.(@value,@key,@index),rules) @index</a:t>
            </a:r>
            <a:r>
              <a:rPr lang="zh-CN" altLang="en-US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下标从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1</a:t>
            </a:r>
            <a:r>
              <a:rPr lang="zh-CN" altLang="en-US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开始</a:t>
            </a:r>
            <a:endParaRPr lang="zh-CN" altLang="en-US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685" y="1559560"/>
            <a:ext cx="4836160" cy="47110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List - 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实现遍历</a:t>
            </a:r>
            <a:endParaRPr lang="zh-CN" altLang="en-US" sz="2400" dirty="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燕尾形箭头 20"/>
          <p:cNvSpPr/>
          <p:nvPr/>
        </p:nvSpPr>
        <p:spPr>
          <a:xfrm>
            <a:off x="6281420" y="303530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0770" y="4939665"/>
            <a:ext cx="351155" cy="21209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7445" y="5278755"/>
            <a:ext cx="346075" cy="238760"/>
          </a:xfrm>
          <a:prstGeom prst="rect">
            <a:avLst/>
          </a:prstGeom>
          <a:noFill/>
          <a:ln w="19050"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4005" y="796925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each(list,.(@value,@key,@index),rules) @index</a:t>
            </a:r>
            <a:r>
              <a:rPr lang="zh-CN" altLang="en-US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下标从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1</a:t>
            </a:r>
            <a:r>
              <a:rPr lang="zh-CN" altLang="en-US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开始</a:t>
            </a:r>
            <a:endParaRPr lang="zh-CN" altLang="en-US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2885" y="4939665"/>
            <a:ext cx="588010" cy="212090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1926590" y="4321810"/>
            <a:ext cx="318770" cy="650240"/>
          </a:xfrm>
          <a:prstGeom prst="straightConnector1">
            <a:avLst/>
          </a:prstGeom>
          <a:ln w="19050">
            <a:solidFill>
              <a:srgbClr val="92D05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flipV="1">
            <a:off x="1562735" y="4696460"/>
            <a:ext cx="682625" cy="621665"/>
          </a:xfrm>
          <a:prstGeom prst="bentConnector3">
            <a:avLst>
              <a:gd name="adj1" fmla="val 100744"/>
            </a:avLst>
          </a:prstGeom>
          <a:ln w="19050"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31" idx="0"/>
          </p:cNvCxnSpPr>
          <p:nvPr/>
        </p:nvCxnSpPr>
        <p:spPr>
          <a:xfrm rot="16200000">
            <a:off x="1639570" y="4151630"/>
            <a:ext cx="404495" cy="1170940"/>
          </a:xfrm>
          <a:prstGeom prst="bentConnector2">
            <a:avLst/>
          </a:prstGeom>
          <a:ln w="1905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505" y="1490345"/>
            <a:ext cx="3255010" cy="5216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5727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List - 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range 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生成有一定步幅的列表</a:t>
            </a:r>
            <a:endParaRPr lang="zh-CN" altLang="en-US" sz="2400" dirty="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005" y="796925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range：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range(start,end,step) </a:t>
            </a:r>
            <a:endParaRPr lang="zh-CN" altLang="en-US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85" y="1736725"/>
            <a:ext cx="5359400" cy="1566545"/>
          </a:xfrm>
          <a:prstGeom prst="rect">
            <a:avLst/>
          </a:prstGeom>
        </p:spPr>
      </p:pic>
      <p:sp>
        <p:nvSpPr>
          <p:cNvPr id="8" name="燕尾形箭头 7"/>
          <p:cNvSpPr/>
          <p:nvPr/>
        </p:nvSpPr>
        <p:spPr>
          <a:xfrm>
            <a:off x="5867400" y="239522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1677670"/>
            <a:ext cx="3390900" cy="40462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0875" y="3660775"/>
            <a:ext cx="460819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若只写一个参数，则表示为：</a:t>
            </a:r>
            <a:endParaRPr lang="en-US" altLang="zh-CN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从1开始,到该参数止，步幅为1</a:t>
            </a:r>
            <a:endParaRPr lang="en-US" altLang="zh-CN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5727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List - 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extract 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列表取值</a:t>
            </a:r>
            <a:endParaRPr lang="zh-CN" altLang="en-US" sz="2400" dirty="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005" y="796925"/>
            <a:ext cx="11825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extract：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extract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(list,index) </a:t>
            </a:r>
            <a:endParaRPr lang="zh-CN" altLang="en-US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8" name="燕尾形箭头 7"/>
          <p:cNvSpPr/>
          <p:nvPr/>
        </p:nvSpPr>
        <p:spPr>
          <a:xfrm>
            <a:off x="5867400" y="2395220"/>
            <a:ext cx="593725" cy="2501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875" y="1558925"/>
            <a:ext cx="5108575" cy="3112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885" y="1631315"/>
            <a:ext cx="5041900" cy="241046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1492885" y="3902075"/>
            <a:ext cx="2085975" cy="29718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0875" y="4999355"/>
            <a:ext cx="4780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注：$属性引用值，见前面第2部分的内容</a:t>
            </a:r>
            <a:endParaRPr lang="en-US" altLang="zh-CN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40330" y="1879600"/>
            <a:ext cx="501015" cy="29718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7" idx="2"/>
          </p:cNvCxnSpPr>
          <p:nvPr/>
        </p:nvCxnSpPr>
        <p:spPr>
          <a:xfrm flipH="1" flipV="1">
            <a:off x="2891155" y="2176780"/>
            <a:ext cx="347345" cy="1620520"/>
          </a:xfrm>
          <a:prstGeom prst="straightConnector1">
            <a:avLst/>
          </a:prstGeom>
          <a:ln w="19050">
            <a:solidFill>
              <a:srgbClr val="C0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920865" y="3391535"/>
            <a:ext cx="1176020" cy="224155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57276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Type-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一些单位判定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注意事项</a:t>
            </a:r>
            <a:endParaRPr lang="zh-CN" altLang="en-US" sz="24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4005" y="796925"/>
            <a:ext cx="1182560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isnumber：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isnumber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(variable)</a:t>
            </a:r>
            <a:endParaRPr lang="en-US" altLang="zh-CN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0" lvl="1"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判true的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情况有：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2" indent="-4572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AutoNum type="arabicPeriod"/>
            </a:pPr>
            <a:r>
              <a:rPr lang="zh-CN" altLang="en-US" sz="2400">
                <a:solidFill>
                  <a:srgbClr val="18478F"/>
                </a:solidFill>
                <a:sym typeface="+mn-ea"/>
              </a:rPr>
              <a:t>纯数字</a:t>
            </a:r>
            <a:r>
              <a:rPr lang="en-US" altLang="zh-CN" sz="2400">
                <a:solidFill>
                  <a:srgbClr val="18478F"/>
                </a:solidFill>
                <a:sym typeface="+mn-ea"/>
              </a:rPr>
              <a:t>, eg. 10</a:t>
            </a:r>
            <a:endParaRPr lang="en-US" altLang="zh-CN" sz="2400">
              <a:solidFill>
                <a:srgbClr val="18478F"/>
              </a:solidFill>
              <a:sym typeface="+mn-ea"/>
            </a:endParaRPr>
          </a:p>
          <a:p>
            <a:pPr lvl="2" indent="-4572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AutoNum type="arabicPeriod"/>
            </a:pPr>
            <a:r>
              <a:rPr lang="zh-CN" altLang="en-US" sz="2400">
                <a:solidFill>
                  <a:srgbClr val="18478F"/>
                </a:solidFill>
                <a:sym typeface="+mn-ea"/>
              </a:rPr>
              <a:t>百分比</a:t>
            </a:r>
            <a:r>
              <a:rPr lang="en-US" altLang="zh-CN" sz="2400">
                <a:solidFill>
                  <a:srgbClr val="18478F"/>
                </a:solidFill>
                <a:sym typeface="+mn-ea"/>
              </a:rPr>
              <a:t>, eg. 10%</a:t>
            </a:r>
            <a:endParaRPr lang="en-US" altLang="zh-CN" sz="2400">
              <a:solidFill>
                <a:srgbClr val="18478F"/>
              </a:solidFill>
              <a:sym typeface="+mn-ea"/>
            </a:endParaRPr>
          </a:p>
          <a:p>
            <a:pPr lvl="2" indent="-4572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AutoNum type="arabicPeriod"/>
            </a:pPr>
            <a:r>
              <a:rPr lang="zh-CN" altLang="en-US" sz="2400">
                <a:solidFill>
                  <a:srgbClr val="18478F"/>
                </a:solidFill>
              </a:rPr>
              <a:t>数字带单位,</a:t>
            </a:r>
            <a:r>
              <a:rPr lang="en-US" altLang="zh-CN" sz="2400">
                <a:solidFill>
                  <a:srgbClr val="18478F"/>
                </a:solidFill>
              </a:rPr>
              <a:t> </a:t>
            </a:r>
            <a:r>
              <a:rPr lang="zh-CN" altLang="en-US" sz="2400">
                <a:solidFill>
                  <a:srgbClr val="18478F"/>
                </a:solidFill>
              </a:rPr>
              <a:t>eg. 10px, 10vw, 10rem</a:t>
            </a:r>
            <a:endParaRPr lang="zh-CN" altLang="en-US" sz="24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755" y="3856990"/>
            <a:ext cx="5189220" cy="16148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isstring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isstring</a:t>
            </a:r>
            <a:r>
              <a:rPr lang="en-US" altLang="zh-CN" sz="24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(variable)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0" lvl="1" indent="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 仅用“”引起来的内容为true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isstring(blue)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将返回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false</a:t>
            </a:r>
            <a:endParaRPr lang="en-US" altLang="zh-CN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7045" y="308044"/>
            <a:ext cx="3121981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image-size</a:t>
            </a:r>
            <a:endParaRPr lang="en-US" altLang="zh-CN" sz="24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256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作用：获取图片的大小，返回值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单位为</a:t>
            </a:r>
            <a:r>
              <a:rPr lang="en-US" altLang="zh-CN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px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lvl="1" indent="-342900" algn="l" fontAlgn="ctr">
              <a:lnSpc>
                <a:spcPct val="15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使用：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image-size("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file.png</a:t>
            </a:r>
            <a:r>
              <a:rPr lang="en-US" altLang="zh-CN" sz="2000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"); 	</a:t>
            </a:r>
            <a:endParaRPr lang="en-US" altLang="zh-CN" sz="2000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590" y="2221230"/>
            <a:ext cx="6812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需要注意的是，有关图片的内置函数，均只能处理本地静态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图片。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54392" y="6441996"/>
            <a:ext cx="2743200" cy="365125"/>
          </a:xfrm>
        </p:spPr>
        <p:txBody>
          <a:bodyPr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46348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Color Functions 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颜色函数一览</a:t>
            </a:r>
            <a:endParaRPr lang="zh-CN" altLang="en-US" sz="2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082230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Definition颜色定义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rgb, rgba, hsl, hsla, hsv, hsva</a:t>
            </a:r>
            <a:endParaRPr lang="en-US" altLang="zh-CN" sz="16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Channel颜色通道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hue, saturation, lightness, hsvhue, red, green, blue, alpha, luma, luminace</a:t>
            </a:r>
            <a:endParaRPr lang="zh-CN" altLang="en-US" sz="20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Operation颜色操作运算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saturate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desaturate, lighten,  darken, fadein, fadeout, fade, spin, mix, tint, shade, greyscale, contrast</a:t>
            </a:r>
            <a:endParaRPr lang="en-US" altLang="zh-CN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Blending颜色混合</a:t>
            </a:r>
            <a:r>
              <a:rPr lang="zh-CN" altLang="en-US" sz="20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multiply</a:t>
            </a:r>
            <a:r>
              <a:rPr lang="en-US" altLang="zh-CN" sz="16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, screen, overlay, softlight, hardlight, difference, exclusion, average, negation</a:t>
            </a:r>
            <a:endParaRPr lang="en-US" altLang="zh-CN" sz="16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PA_圆角矩形 3"/>
          <p:cNvSpPr/>
          <p:nvPr>
            <p:custDataLst>
              <p:tags r:id="rId5"/>
            </p:custDataLst>
          </p:nvPr>
        </p:nvSpPr>
        <p:spPr>
          <a:xfrm rot="2700000">
            <a:off x="4155109" y="1488905"/>
            <a:ext cx="3880190" cy="3880190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8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29"/>
          <p:cNvSpPr/>
          <p:nvPr>
            <p:custDataLst>
              <p:tags r:id="rId7"/>
            </p:custDataLst>
          </p:nvPr>
        </p:nvSpPr>
        <p:spPr>
          <a:xfrm>
            <a:off x="4459818" y="3043942"/>
            <a:ext cx="3548156" cy="76944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感谢聆听！</a:t>
            </a:r>
            <a:endParaRPr lang="en-US" altLang="zh-CN" sz="4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PA_矩形 32"/>
          <p:cNvSpPr/>
          <p:nvPr>
            <p:custDataLst>
              <p:tags r:id="rId8"/>
            </p:custDataLst>
          </p:nvPr>
        </p:nvSpPr>
        <p:spPr>
          <a:xfrm>
            <a:off x="5596711" y="4103237"/>
            <a:ext cx="955274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华文细黑" panose="02010600040101010101" pitchFamily="2" charset="-122"/>
                <a:ea typeface="微软雅黑" panose="020B0503020204020204" pitchFamily="34" charset="-122"/>
                <a:sym typeface="华文细黑" panose="02010600040101010101" pitchFamily="2" charset="-122"/>
              </a:rPr>
              <a:t>吴艺萍</a:t>
            </a:r>
            <a:endParaRPr lang="zh-CN" altLang="en-US" sz="1200" dirty="0">
              <a:solidFill>
                <a:schemeClr val="bg1"/>
              </a:solidFill>
              <a:latin typeface="华文细黑" panose="02010600040101010101" pitchFamily="2" charset="-122"/>
              <a:ea typeface="微软雅黑" panose="020B0503020204020204" pitchFamily="34" charset="-122"/>
              <a:sym typeface="华文细黑" panose="02010600040101010101" pitchFamily="2" charset="-122"/>
            </a:endParaRPr>
          </a:p>
        </p:txBody>
      </p:sp>
      <p:grpSp>
        <p:nvGrpSpPr>
          <p:cNvPr id="42" name="PA_组合 2"/>
          <p:cNvGrpSpPr/>
          <p:nvPr>
            <p:custDataLst>
              <p:tags r:id="rId9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3" name="椭圆 42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PA_组合 1"/>
          <p:cNvGrpSpPr/>
          <p:nvPr>
            <p:custDataLst>
              <p:tags r:id="rId10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PA_圆角矩形 31"/>
          <p:cNvSpPr/>
          <p:nvPr>
            <p:custDataLst>
              <p:tags r:id="rId11"/>
            </p:custDataLst>
          </p:nvPr>
        </p:nvSpPr>
        <p:spPr>
          <a:xfrm>
            <a:off x="5052302" y="4233858"/>
            <a:ext cx="2098970" cy="422889"/>
          </a:xfrm>
          <a:prstGeom prst="roundRect">
            <a:avLst>
              <a:gd name="adj" fmla="val 50000"/>
            </a:avLst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吴艺萍</a:t>
            </a:r>
            <a:endParaRPr lang="zh-CN" altLang="en-US" sz="16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PA_矩形 30"/>
          <p:cNvSpPr/>
          <p:nvPr>
            <p:custDataLst>
              <p:tags r:id="rId12"/>
            </p:custDataLst>
          </p:nvPr>
        </p:nvSpPr>
        <p:spPr>
          <a:xfrm>
            <a:off x="10327031" y="5761004"/>
            <a:ext cx="1648460" cy="95313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algn="ctr"/>
            <a:r>
              <a:rPr lang="en-US" altLang="zh-CN" sz="3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</a:t>
            </a:r>
            <a:endParaRPr lang="en-US" altLang="zh-CN" sz="440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/>
            <a:r>
              <a:rPr lang="en-US" altLang="zh-CN" sz="20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08.26 </a:t>
            </a:r>
            <a:endParaRPr lang="en-US" altLang="zh-CN" sz="20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039231" y="5764592"/>
            <a:ext cx="0" cy="949325"/>
          </a:xfrm>
          <a:prstGeom prst="line">
            <a:avLst/>
          </a:prstGeom>
          <a:ln w="38100">
            <a:solidFill>
              <a:srgbClr val="2C579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62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8" grpId="0" animBg="1"/>
      <p:bldP spid="39" grpId="0"/>
      <p:bldP spid="41" grpId="0"/>
      <p:bldP spid="18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9105" y="824865"/>
            <a:ext cx="10903585" cy="6105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Node.js安装：</a:t>
            </a:r>
            <a:endParaRPr lang="en-US" altLang="zh-CN" sz="2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lvl="1" inden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全局安装：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npm install -g less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指定版本：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npm install less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@2.7.1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-g</a:t>
            </a:r>
            <a:endParaRPr lang="zh-CN" altLang="en-US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仅项目中安装：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npm i less --save-dev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网页用法</a:t>
            </a: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文件引入</a:t>
            </a:r>
            <a:endParaRPr lang="en-US" altLang="zh-CN" sz="2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&lt;link rel="stylesheet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/less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" type="text/css" href="styles.less" /&gt;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lvl="1" inden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&lt;script src="https://cdn.jsdelivr.net/npm/less"&gt;&lt;/script&gt;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命令行</a:t>
            </a:r>
            <a:r>
              <a:rPr lang="zh-CN" altLang="en-US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用法</a:t>
            </a: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编译成目标文件</a:t>
            </a:r>
            <a:endParaRPr lang="en-US" altLang="zh-CN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 sz="18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将less文件A，编译成css文件b：</a:t>
            </a:r>
            <a:r>
              <a:rPr lang="zh-CN" altLang="en-US" sz="1800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lessc</a:t>
            </a:r>
            <a:r>
              <a:rPr lang="zh-CN" altLang="en-US" sz="1800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A.less  b.css</a:t>
            </a:r>
            <a:endParaRPr lang="zh-CN" altLang="en-US" sz="1800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lvl="1" indent="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将less文件A，编译成css</a:t>
            </a:r>
            <a:r>
              <a:rPr lang="zh-CN" alt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压缩</a:t>
            </a: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文件b</a:t>
            </a:r>
            <a:r>
              <a:rPr lang="zh-CN" altLang="en-US" sz="1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</a:t>
            </a:r>
            <a:r>
              <a:rPr lang="zh-CN" altLang="en-US" sz="1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需要安装</a:t>
            </a:r>
            <a:r>
              <a:rPr lang="en-US" altLang="zh-CN" sz="1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clean-css</a:t>
            </a:r>
            <a:r>
              <a:rPr lang="zh-CN" altLang="en-US" sz="1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插件)</a:t>
            </a:r>
            <a:r>
              <a:rPr lang="en-US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lessc --clean-css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A.less  b.min.css</a:t>
            </a:r>
            <a:endParaRPr lang="en-US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lvl="1" indent="0" algn="r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endParaRPr lang="en-US" altLang="zh-CN" sz="14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  <a:hlinkClick r:id="rId1" action="ppaction://hlinkfile"/>
            </a:endParaRPr>
          </a:p>
        </p:txBody>
      </p:sp>
      <p:sp>
        <p:nvSpPr>
          <p:cNvPr id="8" name="矩形 7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6870" y="307975"/>
            <a:ext cx="54552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安装及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三种使用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</a:t>
            </a:r>
            <a:endParaRPr lang="zh-CN" altLang="en-US" sz="24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燕尾形箭头 3"/>
          <p:cNvSpPr/>
          <p:nvPr/>
        </p:nvSpPr>
        <p:spPr>
          <a:xfrm>
            <a:off x="531495" y="6442075"/>
            <a:ext cx="441325" cy="148590"/>
          </a:xfrm>
          <a:prstGeom prst="notchedRightArrow">
            <a:avLst/>
          </a:prstGeom>
          <a:solidFill>
            <a:srgbClr val="2C57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06190" y="5911850"/>
            <a:ext cx="716534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algn="r" fontAlgn="ctr">
              <a:lnSpc>
                <a:spcPct val="170000"/>
              </a:lnSpc>
              <a:buClr>
                <a:srgbClr val="4F0FBD"/>
              </a:buClr>
              <a:buSzPct val="70000"/>
              <a:buFont typeface="Wingdings" panose="05000000000000000000" charset="0"/>
            </a:pPr>
            <a:r>
              <a:rPr lang="en-US" altLang="zh-CN" sz="14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注：clean-css插件地址：</a:t>
            </a:r>
            <a:r>
              <a:rPr lang="en-US" altLang="zh-CN" sz="14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  <a:hlinkClick r:id="rId1" action="ppaction://hlinkfile"/>
              </a:rPr>
              <a:t>https://github.com/less/less-plugin-clean-css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bldLvl="0" animBg="1"/>
      <p:bldP spid="8" grpId="1" bldLvl="0" animBg="1"/>
      <p:bldP spid="11" grpId="0" bldLvl="0" animBg="1"/>
      <p:bldP spid="11" grpId="1" bldLvl="0" animBg="1"/>
      <p:bldP spid="12" grpId="0"/>
      <p:bldP spid="13" grpId="0" bldLvl="0" animBg="1"/>
      <p:bldP spid="13" grpId="1" bldLvl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46515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9105" y="824865"/>
            <a:ext cx="10903585" cy="5704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ctr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js</a:t>
            </a:r>
            <a:r>
              <a:rPr lang="zh-CN" altLang="en-US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代码用法</a:t>
            </a:r>
            <a:r>
              <a:rPr lang="en-US" altLang="zh-CN" sz="24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 sz="1800">
                <a:solidFill>
                  <a:srgbClr val="18478F"/>
                </a:solidFill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直接计算样式</a:t>
            </a:r>
            <a:endParaRPr lang="en-US" altLang="zh-CN" sz="2400">
              <a:solidFill>
                <a:srgbClr val="18478F"/>
              </a:solidFill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var less = 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require('less')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;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less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.render(</a:t>
            </a:r>
            <a:endParaRPr lang="zh-CN" altLang="en-US">
              <a:solidFill>
                <a:srgbClr val="C00000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'.class { width: (1 + 1) }',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{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paths: 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['.', './lib'],  </a:t>
            </a:r>
            <a:r>
              <a:rPr lang="zh-CN" altLang="en-US">
                <a:solidFill>
                  <a:srgbClr val="00B05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// 指定@import指令的搜索路径</a:t>
            </a:r>
            <a:endParaRPr lang="zh-CN" altLang="en-US">
              <a:solidFill>
                <a:srgbClr val="00B050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 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filename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: 'style.less', </a:t>
            </a:r>
            <a:r>
              <a:rPr lang="zh-CN" altLang="en-US">
                <a:solidFill>
                  <a:srgbClr val="00B05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// 指定文件名，以便定位错误信息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  </a:t>
            </a: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compress</a:t>
            </a: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: true          </a:t>
            </a:r>
            <a:r>
              <a:rPr lang="zh-CN" altLang="en-US">
                <a:solidFill>
                  <a:srgbClr val="00B05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// 压缩css输出文件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},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function (e, output) {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   console.log(output.css);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8246F1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    }</a:t>
            </a:r>
            <a:endParaRPr lang="zh-CN" altLang="en-US">
              <a:solidFill>
                <a:srgbClr val="8246F1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indent="0" algn="l" font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>
                <a:solidFill>
                  <a:srgbClr val="C00000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);</a:t>
            </a:r>
            <a:endParaRPr lang="zh-CN" altLang="en-US">
              <a:solidFill>
                <a:srgbClr val="C00000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  <a:hlinkClick r:id="rId1" action="ppaction://hlinkfile"/>
            </a:endParaRPr>
          </a:p>
        </p:txBody>
      </p:sp>
      <p:sp>
        <p:nvSpPr>
          <p:cNvPr id="8" name="矩形 7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26870" y="307975"/>
            <a:ext cx="54552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安装及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三种使用</a:t>
            </a:r>
            <a:r>
              <a:rPr lang="zh-CN" altLang="en-US" sz="240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方式</a:t>
            </a:r>
            <a:endParaRPr lang="zh-CN" altLang="en-US" sz="240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1720" y="2308225"/>
            <a:ext cx="1710055" cy="368300"/>
            <a:chOff x="6426" y="3752"/>
            <a:chExt cx="2693" cy="580"/>
          </a:xfrm>
        </p:grpSpPr>
        <p:sp>
          <p:nvSpPr>
            <p:cNvPr id="3" name="文本框 2"/>
            <p:cNvSpPr txBox="1"/>
            <p:nvPr/>
          </p:nvSpPr>
          <p:spPr>
            <a:xfrm>
              <a:off x="7477" y="3752"/>
              <a:ext cx="16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l" font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F0FBD"/>
                </a:buClr>
                <a:buSzPct val="70000"/>
                <a:buFont typeface="Wingdings" panose="05000000000000000000" charset="0"/>
                <a:buNone/>
              </a:pPr>
              <a:r>
                <a:rPr lang="en-US" altLang="zh-CN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less</a:t>
              </a:r>
              <a:r>
                <a:rPr lang="zh-CN" altLang="en-US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语句</a:t>
              </a:r>
              <a:endParaRPr lang="zh-CN" altLang="en-US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endParaRPr>
            </a:p>
          </p:txBody>
        </p:sp>
        <p:sp>
          <p:nvSpPr>
            <p:cNvPr id="7" name="左箭头 6"/>
            <p:cNvSpPr/>
            <p:nvPr/>
          </p:nvSpPr>
          <p:spPr>
            <a:xfrm>
              <a:off x="6426" y="3925"/>
              <a:ext cx="1051" cy="234"/>
            </a:xfrm>
            <a:prstGeom prst="leftArrow">
              <a:avLst>
                <a:gd name="adj1" fmla="val 32478"/>
                <a:gd name="adj2" fmla="val 50000"/>
              </a:avLst>
            </a:prstGeom>
            <a:solidFill>
              <a:srgbClr val="18478F">
                <a:alpha val="5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946515" y="3493135"/>
            <a:ext cx="1764665" cy="368300"/>
            <a:chOff x="6426" y="3752"/>
            <a:chExt cx="2779" cy="580"/>
          </a:xfrm>
        </p:grpSpPr>
        <p:sp>
          <p:nvSpPr>
            <p:cNvPr id="16" name="文本框 15"/>
            <p:cNvSpPr txBox="1"/>
            <p:nvPr/>
          </p:nvSpPr>
          <p:spPr>
            <a:xfrm>
              <a:off x="7477" y="3752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l" font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F0FBD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相关</a:t>
              </a:r>
              <a:r>
                <a:rPr lang="zh-CN" altLang="en-US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配置</a:t>
              </a:r>
              <a:endParaRPr lang="zh-CN" altLang="en-US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endParaRPr>
            </a:p>
          </p:txBody>
        </p:sp>
        <p:sp>
          <p:nvSpPr>
            <p:cNvPr id="17" name="左箭头 16"/>
            <p:cNvSpPr/>
            <p:nvPr/>
          </p:nvSpPr>
          <p:spPr>
            <a:xfrm>
              <a:off x="6426" y="3925"/>
              <a:ext cx="1051" cy="234"/>
            </a:xfrm>
            <a:prstGeom prst="leftArrow">
              <a:avLst>
                <a:gd name="adj1" fmla="val 32478"/>
                <a:gd name="adj2" fmla="val 50000"/>
              </a:avLst>
            </a:prstGeom>
            <a:solidFill>
              <a:srgbClr val="18478F">
                <a:alpha val="5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817110" y="4972050"/>
            <a:ext cx="1764665" cy="368300"/>
            <a:chOff x="6426" y="3752"/>
            <a:chExt cx="2779" cy="580"/>
          </a:xfrm>
        </p:grpSpPr>
        <p:sp>
          <p:nvSpPr>
            <p:cNvPr id="19" name="文本框 18"/>
            <p:cNvSpPr txBox="1"/>
            <p:nvPr/>
          </p:nvSpPr>
          <p:spPr>
            <a:xfrm>
              <a:off x="7477" y="3752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l" font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4F0FBD"/>
                </a:buClr>
                <a:buSzPct val="70000"/>
                <a:buFont typeface="Wingdings" panose="05000000000000000000" charset="0"/>
                <a:buNone/>
              </a:pPr>
              <a:r>
                <a:rPr lang="zh-CN" altLang="en-US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  <a:sym typeface="+mn-ea"/>
                </a:rPr>
                <a:t>相关操作</a:t>
              </a:r>
              <a:endParaRPr lang="zh-CN" altLang="en-US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endParaRPr>
            </a:p>
          </p:txBody>
        </p:sp>
        <p:sp>
          <p:nvSpPr>
            <p:cNvPr id="20" name="左箭头 19"/>
            <p:cNvSpPr/>
            <p:nvPr/>
          </p:nvSpPr>
          <p:spPr>
            <a:xfrm>
              <a:off x="6426" y="3925"/>
              <a:ext cx="1051" cy="234"/>
            </a:xfrm>
            <a:prstGeom prst="leftArrow">
              <a:avLst>
                <a:gd name="adj1" fmla="val 32478"/>
                <a:gd name="adj2" fmla="val 50000"/>
              </a:avLst>
            </a:prstGeom>
            <a:solidFill>
              <a:srgbClr val="18478F">
                <a:alpha val="5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672465" y="2821940"/>
            <a:ext cx="8141970" cy="200469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  <a:alpha val="29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 bldLvl="0" animBg="1"/>
      <p:bldP spid="8" grpId="1" bldLvl="0" animBg="1"/>
      <p:bldP spid="11" grpId="0" bldLvl="0" animBg="1"/>
      <p:bldP spid="11" grpId="1" bldLvl="0" animBg="1"/>
      <p:bldP spid="12" grpId="0"/>
      <p:bldP spid="13" grpId="0" bldLvl="0" animBg="1"/>
      <p:bldP spid="13" grpId="1" bldLvl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559" y="3060382"/>
            <a:ext cx="3210955" cy="95313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8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+mn-ea"/>
              </a:rPr>
              <a:t>Features</a:t>
            </a:r>
            <a:endParaRPr lang="en-US" sz="280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+mn-ea"/>
            </a:endParaRPr>
          </a:p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语言特性</a:t>
            </a:r>
            <a:endParaRPr lang="zh-CN" altLang="en-US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217948" y="2975509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24812" y="3259421"/>
            <a:ext cx="897618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3600" dirty="0">
              <a:solidFill>
                <a:prstClr val="whit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20" grpId="0"/>
      <p:bldP spid="22" grpId="0" bldLvl="0" animBg="1"/>
      <p:bldP spid="22" grpId="1" bldLvl="0" animBg="1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52539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Features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(语言特性)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概览</a:t>
            </a:r>
            <a:endParaRPr lang="zh-CN" alt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7895"/>
            <a:ext cx="11897995" cy="5112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变量(Variables)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插值、作用域、动态变量、属性变量</a:t>
            </a:r>
            <a:endParaRPr lang="en-US" altLang="zh-CN" sz="1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嵌套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(Nesting)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嵌套、引用父选择器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&amp;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、规则嵌套与冒泡</a:t>
            </a:r>
            <a:endParaRPr lang="en-US" altLang="zh-CN" sz="1400">
              <a:solidFill>
                <a:srgbClr val="0070C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运算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Operations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+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、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-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、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*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、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/</a:t>
            </a:r>
            <a:r>
              <a:rPr lang="en-US" altLang="zh-CN" sz="2000" b="1">
                <a:solidFill>
                  <a:srgbClr val="7030A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  </a:t>
            </a:r>
            <a:endParaRPr lang="en-US" altLang="zh-CN" sz="2000" b="1">
              <a:solidFill>
                <a:srgbClr val="7030A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lvl="7" indent="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None/>
            </a:pPr>
            <a:r>
              <a:rPr lang="zh-CN" altLang="en-US" sz="14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注：</a:t>
            </a:r>
            <a:r>
              <a:rPr lang="zh-CN" sz="1400">
                <a:solidFill>
                  <a:srgbClr val="5B7CAE"/>
                </a:solidFill>
                <a:latin typeface="Consolas" panose="020B0609020204030204" charset="0"/>
                <a:ea typeface="微软雅黑" panose="020B0503020204020204" pitchFamily="34" charset="-122"/>
                <a:sym typeface="+mn-ea"/>
              </a:rPr>
              <a:t>运算符两侧要留空格</a:t>
            </a:r>
            <a:endParaRPr lang="zh-CN" sz="1400">
              <a:solidFill>
                <a:srgbClr val="5B7CAE"/>
              </a:solidFill>
              <a:latin typeface="Consolas" panose="020B0609020204030204" charset="0"/>
              <a:ea typeface="微软雅黑" panose="020B0503020204020204" pitchFamily="34" charset="-122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混合(Mixins)：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namespace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命名空间、</a:t>
            </a:r>
            <a:r>
              <a:rPr lang="en-US" altLang="zh-CN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@arguments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变量、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...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、</a:t>
            </a:r>
            <a:r>
              <a:rPr lang="en-US" altLang="zh-CN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@rest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变量、模式匹配、作为函数使用、递归与循环、守卫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合并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(Merge)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：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16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Comma(用逗号连接)合并，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+_</a:t>
            </a:r>
            <a:r>
              <a:rPr lang="en-US" altLang="zh-CN" sz="1400">
                <a:solidFill>
                  <a:srgbClr val="0070C0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 sz="16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Space(用空格连接)合并</a:t>
            </a:r>
            <a:endParaRPr lang="zh-CN" altLang="en-US" sz="16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转义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(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Escap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e)</a:t>
            </a: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：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~"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xxx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" </a:t>
            </a:r>
            <a:r>
              <a:rPr lang="zh-CN" altLang="en-US" sz="16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或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 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~’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xxx</a:t>
            </a:r>
            <a:r>
              <a:rPr lang="en-US" altLang="zh-CN" sz="2000" b="1">
                <a:solidFill>
                  <a:srgbClr val="9D4A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’</a:t>
            </a:r>
            <a:endParaRPr lang="en-US" altLang="zh-CN" sz="1600" b="1">
              <a:solidFill>
                <a:srgbClr val="7030A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endParaRPr lang="en-US" altLang="zh-CN" sz="1600" b="1">
              <a:solidFill>
                <a:srgbClr val="7030A0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5360" y="400050"/>
            <a:ext cx="2012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常用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919881" y="6441972"/>
            <a:ext cx="2743200" cy="365125"/>
          </a:xfrm>
        </p:spPr>
        <p:txBody>
          <a:bodyPr/>
          <a:lstStyle/>
          <a:p>
            <a:fld id="{ABC027CB-4B16-4B21-A276-8705E54D5316}" type="slidenum">
              <a:rPr lang="en-US" altLang="zh-CN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 rot="13500000">
            <a:off x="1141198" y="396746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 rot="13500000">
            <a:off x="1394655" y="430616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26870" y="307975"/>
            <a:ext cx="411607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Features(语言特性)</a:t>
            </a:r>
            <a:r>
              <a:rPr lang="zh-CN" altLang="en-US" sz="2400">
                <a:solidFill>
                  <a:srgbClr val="18478F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概览</a:t>
            </a:r>
            <a:endParaRPr lang="en-US" sz="2400">
              <a:solidFill>
                <a:srgbClr val="18478F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圆角矩形 61"/>
          <p:cNvSpPr/>
          <p:nvPr/>
        </p:nvSpPr>
        <p:spPr>
          <a:xfrm rot="2700000">
            <a:off x="409071" y="266177"/>
            <a:ext cx="556513" cy="556513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8998" y="342733"/>
            <a:ext cx="513807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US" altLang="zh-CN" sz="16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4005" y="939800"/>
            <a:ext cx="118979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函数(Functions)：见第三部分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扩展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(Extend)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分离规则集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(Detached Rulesets)</a:t>
            </a:r>
            <a:endParaRPr lang="en-US" altLang="zh-CN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集合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(Maps)</a:t>
            </a: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  <a:p>
            <a:pPr marL="342900" indent="-342900" algn="l" fontAlgn="ctr">
              <a:lnSpc>
                <a:spcPct val="200000"/>
              </a:lnSpc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endParaRPr lang="zh-CN" altLang="en-US" sz="24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65360" y="400050"/>
            <a:ext cx="2012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高级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4005" y="4486910"/>
            <a:ext cx="10840085" cy="1346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注释(Comments)</a:t>
            </a:r>
            <a:r>
              <a:rPr lang="en-US" altLang="zh-CN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:</a:t>
            </a:r>
            <a:r>
              <a:rPr lang="zh-CN" altLang="en-US" sz="18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多行注释-编译结果保留注释，单行注释-编译结果不保留注释</a:t>
            </a:r>
            <a:endParaRPr lang="zh-CN" altLang="en-US" sz="1800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marL="342900" indent="-342900" algn="l" font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4F0FBD"/>
              </a:buClr>
              <a:buSzPct val="70000"/>
              <a:buFont typeface="Wingdings" panose="05000000000000000000" charset="0"/>
              <a:buChar char="v"/>
            </a:pPr>
            <a:r>
              <a:rPr lang="zh-CN" altLang="en-US" sz="2400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导入(Importing)：</a:t>
            </a:r>
            <a:r>
              <a:rPr lang="zh-CN" altLang="en-US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@import "</a:t>
            </a:r>
            <a:r>
              <a:rPr lang="en-US" altLang="zh-CN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xxx</a:t>
            </a:r>
            <a:r>
              <a:rPr lang="zh-CN" altLang="en-US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.less";</a:t>
            </a:r>
            <a:r>
              <a:rPr lang="en-US" altLang="zh-CN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或</a:t>
            </a:r>
            <a:r>
              <a:rPr lang="en-US" altLang="zh-CN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 </a:t>
            </a:r>
            <a:r>
              <a:rPr lang="zh-CN" altLang="en-US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@import "</a:t>
            </a:r>
            <a:r>
              <a:rPr lang="en-US" altLang="zh-CN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xxx</a:t>
            </a:r>
            <a:r>
              <a:rPr lang="zh-CN" altLang="en-US">
                <a:solidFill>
                  <a:srgbClr val="8246F1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";</a:t>
            </a:r>
            <a:endParaRPr lang="zh-CN" altLang="en-US">
              <a:solidFill>
                <a:srgbClr val="8246F1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53955" y="4356100"/>
            <a:ext cx="2012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>
                <a:solidFill>
                  <a:srgbClr val="18478F"/>
                </a:solidFill>
                <a:uFillTx/>
                <a:latin typeface="Consolas" panose="020B0609020204030204" charset="0"/>
                <a:ea typeface="微软雅黑" panose="020B0503020204020204" pitchFamily="34" charset="-122"/>
                <a:cs typeface="Open Sans" panose="020B0606030504020204" pitchFamily="34" charset="0"/>
              </a:rPr>
              <a:t>补充</a:t>
            </a:r>
            <a:endParaRPr lang="zh-CN" altLang="en-US">
              <a:solidFill>
                <a:srgbClr val="18478F"/>
              </a:solidFill>
              <a:uFillTx/>
              <a:latin typeface="Consolas" panose="020B0609020204030204" charset="0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5" grpId="1" bldLvl="0" animBg="1"/>
      <p:bldP spid="16" grpId="0" bldLvl="0" animBg="1"/>
      <p:bldP spid="16" grpId="1" bldLvl="0" animBg="1"/>
      <p:bldP spid="17" grpId="0"/>
      <p:bldP spid="18" grpId="0" bldLvl="0" animBg="1"/>
      <p:bldP spid="18" grpId="1" bldLvl="0" animBg="1"/>
      <p:bldP spid="19" grpId="0"/>
    </p:bldLst>
  </p:timing>
</p:sld>
</file>

<file path=ppt/tags/tag1.xml><?xml version="1.0" encoding="utf-8"?>
<p:tagLst xmlns:p="http://schemas.openxmlformats.org/presentationml/2006/main">
  <p:tag name="PA" val="v3.0.1"/>
</p:tagLst>
</file>

<file path=ppt/tags/tag10.xml><?xml version="1.0" encoding="utf-8"?>
<p:tagLst xmlns:p="http://schemas.openxmlformats.org/presentationml/2006/main">
  <p:tag name="PA" val="v3.0.1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4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5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6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7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8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19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.xml><?xml version="1.0" encoding="utf-8"?>
<p:tagLst xmlns:p="http://schemas.openxmlformats.org/presentationml/2006/main">
  <p:tag name="PA" val="v3.0.1"/>
</p:tagLst>
</file>

<file path=ppt/tags/tag20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1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2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3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4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5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6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7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8.xml><?xml version="1.0" encoding="utf-8"?>
<p:tagLst xmlns:p="http://schemas.openxmlformats.org/presentationml/2006/main">
  <p:tag name="KSO_WM_DIAGRAM_VIRTUALLY_FRAME" val="{&quot;height&quot;:158.59930886291863,&quot;left&quot;:102.19187098958518,&quot;top&quot;:271.32558178901314,&quot;width&quot;:756.7777440717955}"/>
</p:tagLst>
</file>

<file path=ppt/tags/tag29.xml><?xml version="1.0" encoding="utf-8"?>
<p:tagLst xmlns:p="http://schemas.openxmlformats.org/presentationml/2006/main">
  <p:tag name="KSO_WM_UNIT_PLACING_PICTURE_USER_VIEWPORT" val="{&quot;height&quot;:2796,&quot;width&quot;:4164}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UNIT_TABLE_BEAUTIFY" val="smartTable{87170b66-652e-40eb-8972-26164698a567}"/>
</p:tagLst>
</file>

<file path=ppt/tags/tag31.xml><?xml version="1.0" encoding="utf-8"?>
<p:tagLst xmlns:p="http://schemas.openxmlformats.org/presentationml/2006/main">
  <p:tag name="PA" val="v3.0.1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PA" val="v3.0.1"/>
</p:tagLst>
</file>

<file path=ppt/tags/tag35.xml><?xml version="1.0" encoding="utf-8"?>
<p:tagLst xmlns:p="http://schemas.openxmlformats.org/presentationml/2006/main">
  <p:tag name="PA" val="v3.0.1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PA" val="v3.0.1"/>
</p:tagLst>
</file>

<file path=ppt/tags/tag38.xml><?xml version="1.0" encoding="utf-8"?>
<p:tagLst xmlns:p="http://schemas.openxmlformats.org/presentationml/2006/main">
  <p:tag name="PA" val="v3.0.1"/>
</p:tagLst>
</file>

<file path=ppt/tags/tag39.xml><?xml version="1.0" encoding="utf-8"?>
<p:tagLst xmlns:p="http://schemas.openxmlformats.org/presentationml/2006/main">
  <p:tag name="PA" val="v3.0.1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PA" val="v3.0.1"/>
</p:tagLst>
</file>

<file path=ppt/tags/tag41.xml><?xml version="1.0" encoding="utf-8"?>
<p:tagLst xmlns:p="http://schemas.openxmlformats.org/presentationml/2006/main">
  <p:tag name="PA" val="v3.0.1"/>
</p:tagLst>
</file>

<file path=ppt/tags/tag42.xml><?xml version="1.0" encoding="utf-8"?>
<p:tagLst xmlns:p="http://schemas.openxmlformats.org/presentationml/2006/main">
  <p:tag name="PA" val="v3.0.1"/>
</p:tagLst>
</file>

<file path=ppt/tags/tag43.xml><?xml version="1.0" encoding="utf-8"?>
<p:tagLst xmlns:p="http://schemas.openxmlformats.org/presentationml/2006/main">
  <p:tag name="COMMONDATA" val="eyJoZGlkIjoiMDFkNDM3ZGUyNTk0OThlZmY1ZWZhOTJkZTRkMTYzZjAifQ=="/>
</p:tagLst>
</file>

<file path=ppt/tags/tag5.xml><?xml version="1.0" encoding="utf-8"?>
<p:tagLst xmlns:p="http://schemas.openxmlformats.org/presentationml/2006/main">
  <p:tag name="PA" val="v3.0.1"/>
</p:tagLst>
</file>

<file path=ppt/tags/tag6.xml><?xml version="1.0" encoding="utf-8"?>
<p:tagLst xmlns:p="http://schemas.openxmlformats.org/presentationml/2006/main">
  <p:tag name="PA" val="v3.0.1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1_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7CAE"/>
      </a:hlink>
      <a:folHlink>
        <a:srgbClr val="5B7CA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5B7CAE"/>
      </a:hlink>
      <a:folHlink>
        <a:srgbClr val="5B7CA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5817</Words>
  <Application>WPS 演示</Application>
  <PresentationFormat>宽屏</PresentationFormat>
  <Paragraphs>584</Paragraphs>
  <Slides>48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Arial</vt:lpstr>
      <vt:lpstr>宋体</vt:lpstr>
      <vt:lpstr>Wingdings</vt:lpstr>
      <vt:lpstr>微软雅黑</vt:lpstr>
      <vt:lpstr>Open Sans</vt:lpstr>
      <vt:lpstr>Segoe Print</vt:lpstr>
      <vt:lpstr>华文细黑</vt:lpstr>
      <vt:lpstr>Wingdings</vt:lpstr>
      <vt:lpstr>Consolas</vt:lpstr>
      <vt:lpstr>Calibri</vt:lpstr>
      <vt:lpstr>Arial Unicode MS</vt:lpstr>
      <vt:lpstr>Calibri Light</vt:lpstr>
      <vt:lpstr>1_Office 主题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BOSSPPT 2017-2018</dc:creator>
  <cp:lastModifiedBy>rk1482</cp:lastModifiedBy>
  <cp:revision>26</cp:revision>
  <dcterms:created xsi:type="dcterms:W3CDTF">2022-10-05T12:33:00Z</dcterms:created>
  <dcterms:modified xsi:type="dcterms:W3CDTF">2024-08-05T03:00:56Z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EED2825A3EF24188A8B42F38C49D5B13</vt:lpwstr>
  </property>
  <property fmtid="{D5CDD505-2E9C-101B-9397-08002B2CF9AE}" pid="3" name="KSOProductBuildVer">
    <vt:lpwstr>2052-12.1.0.17147</vt:lpwstr>
  </property>
  <property fmtid="{D5CDD505-2E9C-101B-9397-08002B2CF9AE}" pid="4" name="_IPGFID">
    <vt:lpwstr>[DocID]=A6FC9F9B-5621-4643-B079-ADBC073A0525</vt:lpwstr>
  </property>
  <property fmtid="{D5CDD505-2E9C-101B-9397-08002B2CF9AE}" pid="5" name="_IPGFLOW_P-82D1_E-1_FP-1_SP-1_CV-C1C42099_CN-31558662">
    <vt:lpwstr>OTpSMUjGZlV19l7D2S/OGR3a5VLLhmo8SvS4ohZvw5yCd39lwCKXBo8OSPCY41ufHcmS3msfM+vAo8c5XtHNebjUdbJpv669qAjV4HKi5roI3/7yC8HZ4l/D/l8WWj5NSjP9IRfQRqN+O8TJS1wuXsa8koMkAI8+LfkbznaCOTUYHtXq9mPIlNSyt4ZPNdoLSIqI/0ETvrTlfIPLR7uz+Vqviygly1Wd/9/CeHm+HNZ6qfvl2RVVMkomlZPBnGa</vt:lpwstr>
  </property>
  <property fmtid="{D5CDD505-2E9C-101B-9397-08002B2CF9AE}" pid="6" name="_IPGFLOW_P-82D1_E-1_FP-1_SP-2_CV-7CC47623_CN-EF000891">
    <vt:lpwstr>No3E1LeCaHTfPHhGENWeAHdVRNDnwtmfd9o3DxbcMm2h6EcJksxhmXJzBoapaupkEV4La4QgegELTy3T2eYbL487B8OBO/IayN2Sdt8UACq4vfz3aXCGltYLXKRdClvW9qST+cKgjvBCyqFdE5afiIg==</vt:lpwstr>
  </property>
  <property fmtid="{D5CDD505-2E9C-101B-9397-08002B2CF9AE}" pid="7" name="_IPGFLOW_P-82D1_E-0_FP-1_CV-FB4CA461_CN-B6FDD862">
    <vt:lpwstr>DPSPMK|3|408|2|0</vt:lpwstr>
  </property>
  <property fmtid="{D5CDD505-2E9C-101B-9397-08002B2CF9AE}" pid="8" name="_IPGFLOW_P-82D1_E-1_FP-2_SP-1_CV-C5AE8F_CN-63B5D92B">
    <vt:lpwstr>OTpSMUjGZlV19l7D2S/OGWdu1pKdlfAaEB+o8bvcmtsb0HOaS547ShulD6cRxZTpTovE7nnXqkD1GYXWtvQgY0CyKALP03ynj2g+6szXD3ukHe8Qg8dbXUqq+lvbWS+ojTSj5y713sTdJYZrEFqnYdp2kgq0Uo/7c5BlTtNDcO72adeUQmYXsj0YPo0jmg3ZDPaXc2rX2BC+te2sJ6U8x3OcwEXSjo9UYVt5bDVkBJ6FDJ/3TJB7mNtkkkKAxwl</vt:lpwstr>
  </property>
  <property fmtid="{D5CDD505-2E9C-101B-9397-08002B2CF9AE}" pid="9" name="_IPGFLOW_P-82D1_E-1_FP-2_SP-2_CV-406C3F19_CN-56FFFDD1">
    <vt:lpwstr>rN+Ju4yFYrS+X0r4MzEr0yz/JD4u9yySKNgxgru385plVjylkyD2wrtrdGTzzMfV1y31LGQXrZQLJ31CAWEphE+owBFT3rEPFBI/XQNFdZjueMN5s9RHRdto+cMHcCA+Rvpu4WbgtPfaflR/i+dmDug==</vt:lpwstr>
  </property>
  <property fmtid="{D5CDD505-2E9C-101B-9397-08002B2CF9AE}" pid="10" name="_IPGFLOW_P-82D1_E-0_FP-2_CV-FB4CA461_CN-B37B4AC">
    <vt:lpwstr>DPSPMK|3|408|2|0</vt:lpwstr>
  </property>
  <property fmtid="{D5CDD505-2E9C-101B-9397-08002B2CF9AE}" pid="11" name="_IPGFLOW_P-82D1_E-1_FP-3_SP-1_CV-1BD0F8F4_CN-D3A95835">
    <vt:lpwstr>6ZmTzvJ4KBjFgD4WXq3VnHAnbmpiQQ24y790O2pparabXvu6U0uphL5smeTRfc+u9Odawjb/1kEZaE3/2BKmtpg70rSJy/Bj4cJtYrsSDnmKIr9VYdzla95Qlx6xy5Pj2H0N0Y0Kt+lhzogPD6QCkyuF2Lt6xa+I3ADfrR5K3yzOLbrCaZ0D0OwLR/kT1xMna+jX9Xz9ACgKpexPt7Ln9zIjNzNDsozBD/ht5USOtoDGY+DnXaw9oyKLkCJZ+VF</vt:lpwstr>
  </property>
  <property fmtid="{D5CDD505-2E9C-101B-9397-08002B2CF9AE}" pid="12" name="_IPGFLOW_P-82D1_E-1_FP-3_SP-2_CV-29A2AB44_CN-FD36BB51">
    <vt:lpwstr>Om6TH50XfqKuC6EWVgNtEG+EcGfj7Sgt71KqqPFaJISWvuZoS/QzvLM5X9/JbLPGP+oe5ymJxRbe4U62nUEcvhnHloQLfwEAjEV2/03CBC3dpyBn6zAav7K33MKY5ZdyZFOWm9csH8E9Da9qXoGRWYQ==</vt:lpwstr>
  </property>
  <property fmtid="{D5CDD505-2E9C-101B-9397-08002B2CF9AE}" pid="13" name="_IPGFLOW_P-82D1_E-0_FP-3_CV-FB4CA461_CN-D6A16D29">
    <vt:lpwstr>DPSPMK|3|408|2|0</vt:lpwstr>
  </property>
  <property fmtid="{D5CDD505-2E9C-101B-9397-08002B2CF9AE}" pid="14" name="DOCPROPERTY_INTERNAL_DELFLAGS2">
    <vt:lpwstr>1</vt:lpwstr>
  </property>
  <property fmtid="{D5CDD505-2E9C-101B-9397-08002B2CF9AE}" pid="15" name="_IPGFLOW_P-82D1_E-0_CV-8E99CE07_CN-920C9112">
    <vt:lpwstr>DPFPMK|3|50|4|0</vt:lpwstr>
  </property>
  <property fmtid="{D5CDD505-2E9C-101B-9397-08002B2CF9AE}" pid="16" name="_IPGFLOW_P-82D1_E-1_FP-4_SP-1_CV-82224C92_CN-BE4D0B47">
    <vt:lpwstr>kpsrEFmmWrfHkOScgd4N0kwxp7U//E4nsp2OBCnwQFIvpnph0Cc8yAzAT9ywl/LTlJRzD3uZ3f5J8nCEqtaILEdJ8U9fFjy4VZIr5ZDMZZ5OAbiuGheNFYuNv/uBuJcfd2Q+b7/CeB+Fe6eu2Jeu2QEf+Rq66E2o/asdOTVI4pDrhXlyLspOuv9xQRYufXKFmJLneaFYs8kAqEbPzTD2pB0vObCSGepoNQyAyFdoHaCjmpKo5Mgk9r8s9kPqZEw</vt:lpwstr>
  </property>
  <property fmtid="{D5CDD505-2E9C-101B-9397-08002B2CF9AE}" pid="17" name="_IPGFLOW_P-82D1_E-1_FP-4_SP-2_CV-2DF619B1_CN-43B69B74">
    <vt:lpwstr>d8r23U21kK1wDa8Rad0hCasuo1Vp7eDi9YCuZTFlJleNyAOVK9XTL8tqRz8z0egBM0BMqQhpPs9a70uCkElh/6J8AbkTniuSf5NjQB8ZP4CcIUdIhDLQVH5ZinZu5WwjYMj1be31bWCYlrNCJpB8L7Siw89nVrrjq/3U83srzXa/xQlGJ9MT8nQjrjmj+RDK3</vt:lpwstr>
  </property>
  <property fmtid="{D5CDD505-2E9C-101B-9397-08002B2CF9AE}" pid="18" name="_IPGFLOW_P-82D1_E-0_FP-4_CV-60DDE677_CN-B9E93D7F">
    <vt:lpwstr>DPSPMK|3|448|2|0</vt:lpwstr>
  </property>
  <property fmtid="{D5CDD505-2E9C-101B-9397-08002B2CF9AE}" pid="19" name="_IPGLAB_P-82D1_E-1_CV-33F96A0D_CN-31C4887F">
    <vt:lpwstr>/0HBPRG/u9tDoRH9ZATNp/48XnmEgPogfcEcCbTGC6FZnwD5mP6bQQIpDU94G6V3hro0YesQQpHegcu8pJMMBSmNOVuOuX9MEBMMqWw02fWJSF4TsKAHtRXi8g6wJ2tlXjfmanOTMUG2v/4tuAEAUuu/bTNih9dErSkOdKuVHCYLMTGZ8Q6iXQ3Mfz/3nTCC</vt:lpwstr>
  </property>
</Properties>
</file>