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4"/>
  </p:sldMasterIdLst>
  <p:notesMasterIdLst>
    <p:notesMasterId r:id="rId21"/>
  </p:notesMasterIdLst>
  <p:handoutMasterIdLst>
    <p:handoutMasterId r:id="rId22"/>
  </p:handoutMasterIdLst>
  <p:sldIdLst>
    <p:sldId id="886" r:id="rId5"/>
    <p:sldId id="885" r:id="rId6"/>
    <p:sldId id="887" r:id="rId7"/>
    <p:sldId id="888" r:id="rId8"/>
    <p:sldId id="889" r:id="rId9"/>
    <p:sldId id="890" r:id="rId10"/>
    <p:sldId id="891" r:id="rId11"/>
    <p:sldId id="892" r:id="rId12"/>
    <p:sldId id="893" r:id="rId13"/>
    <p:sldId id="894" r:id="rId14"/>
    <p:sldId id="896" r:id="rId15"/>
    <p:sldId id="898" r:id="rId16"/>
    <p:sldId id="900" r:id="rId17"/>
    <p:sldId id="902" r:id="rId18"/>
    <p:sldId id="903" r:id="rId19"/>
    <p:sldId id="904" r:id="rId20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A49ED28-2785-4885-8A4D-1B40A6A32148}">
          <p14:sldIdLst>
            <p14:sldId id="886"/>
            <p14:sldId id="885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  <p14:sldId id="896"/>
            <p14:sldId id="898"/>
            <p14:sldId id="900"/>
            <p14:sldId id="902"/>
            <p14:sldId id="903"/>
            <p14:sldId id="9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.TSAI 蔡洛緯" initials="L蔡" lastIdx="1" clrIdx="0">
    <p:extLst>
      <p:ext uri="{19B8F6BF-5375-455C-9EA6-DF929625EA0E}">
        <p15:presenceInfo xmlns:p15="http://schemas.microsoft.com/office/powerpoint/2012/main" userId="S-1-5-21-706670597-753717926-1206375605-3929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FF"/>
    <a:srgbClr val="FFFF99"/>
    <a:srgbClr val="FFCC99"/>
    <a:srgbClr val="FFFFCC"/>
    <a:srgbClr val="FF0000"/>
    <a:srgbClr val="FFFF66"/>
    <a:srgbClr val="FFFF00"/>
    <a:srgbClr val="F4C2C2"/>
    <a:srgbClr val="004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CA3B4-E2E8-AC7D-4396-19F98D04F0A5}" v="2" dt="2024-08-16T06:51:29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826" autoAdjust="0"/>
  </p:normalViewPr>
  <p:slideViewPr>
    <p:cSldViewPr snapToGrid="0">
      <p:cViewPr>
        <p:scale>
          <a:sx n="125" d="100"/>
          <a:sy n="125" d="100"/>
        </p:scale>
        <p:origin x="1578" y="936"/>
      </p:cViewPr>
      <p:guideLst>
        <p:guide orient="horz" pos="2183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C15236C-EA1A-C87E-7B8B-A8FC8E5F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46B23F-ED7E-CDF2-BA8B-9B3B46CF26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CA044-D9E5-47C5-A119-60498950F7E6}" type="datetimeFigureOut">
              <a:rPr lang="zh-TW" altLang="en-US" smtClean="0"/>
              <a:t>2024/8/20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DC32E1-F539-2854-8525-96E10914F3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546024-3128-3BE8-7810-F641B7310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0304F-6FAB-43FF-800B-F4C9C0FCC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80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F0D9C-0244-48E5-AAB4-F314FC18147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380C3-7D2B-43B9-A2FF-0551F6D2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9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F380C3-7D2B-43B9-A2FF-0551F6D200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2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15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/>
              <a:t>Presentation Title Goes Here</a:t>
            </a:r>
            <a:br>
              <a:rPr lang="en-US" altLang="zh-TW"/>
            </a:br>
            <a:r>
              <a:rPr lang="en-US" altLang="zh-TW"/>
              <a:t>Maximum 2 Lines (32-46pt)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9BD8EC-F37F-4F94-8712-797CC1161E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29"/>
            <a:ext cx="9144000" cy="137010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+mj-lt"/>
                <a:ea typeface="+mj-ea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TW" sz="3000"/>
              <a:t>Presentation Subtitle Goes Here</a:t>
            </a:r>
            <a:br>
              <a:rPr lang="en-US" altLang="zh-TW" sz="3000"/>
            </a:br>
            <a:r>
              <a:rPr lang="en-US" altLang="zh-TW" sz="3000"/>
              <a:t>Maximum 2 Lines (24-32pt)</a:t>
            </a:r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38A83012-CC3B-47DF-9FCA-A1115F39D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8612" y="5739683"/>
            <a:ext cx="5707316" cy="2183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z="1800"/>
              <a:t>Presenter</a:t>
            </a:r>
            <a:r>
              <a:rPr lang="zh-TW" altLang="en-US" sz="1800"/>
              <a:t> </a:t>
            </a:r>
            <a:r>
              <a:rPr lang="en-US" altLang="zh-TW" sz="1800"/>
              <a:t>Name</a:t>
            </a:r>
            <a:r>
              <a:rPr lang="zh-TW" altLang="en-US" sz="1800"/>
              <a:t>｜</a:t>
            </a:r>
            <a:r>
              <a:rPr lang="en-US" altLang="zh-TW" sz="1800"/>
              <a:t>Department</a:t>
            </a:r>
            <a:r>
              <a:rPr lang="zh-TW" altLang="en-US" sz="1800"/>
              <a:t>｜</a:t>
            </a:r>
            <a:r>
              <a:rPr lang="en-US" altLang="zh-TW" sz="1800"/>
              <a:t>MM/DD/YYYY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C5F15596-5511-4524-8143-5414A6D0A4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1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/>
              <a:t>Cover </a:t>
            </a:r>
            <a:r>
              <a:rPr lang="en-US" altLang="zh-TW" err="1"/>
              <a:t>Page_White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322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Image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32A9990-6214-495A-B5B6-C1801359D1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21" y="1"/>
            <a:ext cx="12179379" cy="6850900"/>
          </a:xfrm>
          <a:prstGeom prst="rect">
            <a:avLst/>
          </a:prstGeom>
        </p:spPr>
      </p:pic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CE458713-38E5-4D94-9527-7C2BC1D5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912" y="5705762"/>
            <a:ext cx="2010917" cy="319651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MM/DD/YYYY</a:t>
            </a:r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35E4C83-C41A-49B9-9C41-417375F7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897" y="53337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/>
              <a:t>Presenter Name</a:t>
            </a:r>
            <a:r>
              <a:rPr lang="zh-TW" altLang="en-US"/>
              <a:t>｜</a:t>
            </a:r>
            <a:r>
              <a:rPr lang="en-US" altLang="zh-TW"/>
              <a:t>Department </a:t>
            </a:r>
            <a:endParaRPr 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37872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/>
              <a:t>Presentation Title Goes Here</a:t>
            </a:r>
            <a:br>
              <a:rPr lang="en-US" altLang="zh-TW"/>
            </a:br>
            <a:r>
              <a:rPr lang="en-US" altLang="zh-TW"/>
              <a:t>Maximum 2 Lines (32-46pt)</a:t>
            </a:r>
            <a:endParaRPr lang="en-US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35B9A589-C73E-46B0-B30E-8BBC42A4E0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1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/>
              <a:t>Cover </a:t>
            </a:r>
            <a:r>
              <a:rPr lang="en-US" altLang="zh-TW" err="1"/>
              <a:t>Page_Image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869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B44CAB8-9DEC-4DEF-99E0-D78F53E4F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21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/>
              <a:t>Break Page Title Goes Here</a:t>
            </a:r>
            <a:br>
              <a:rPr lang="en-US" altLang="zh-TW"/>
            </a:br>
            <a:r>
              <a:rPr lang="en-US" altLang="zh-TW"/>
              <a:t>Maximum 2 Lines (32-46pt)</a:t>
            </a:r>
            <a:endParaRPr lang="en-US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14F8012-3519-4A75-B26B-57773CA554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32"/>
            <a:ext cx="9144000" cy="135316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TW"/>
              <a:t>Break Page Subtitle Goes Here</a:t>
            </a:r>
            <a:br>
              <a:rPr lang="en-US" altLang="zh-TW"/>
            </a:br>
            <a:r>
              <a:rPr lang="en-US" altLang="zh-TW"/>
              <a:t>Maximum 2 Lines (24-32pt)</a:t>
            </a:r>
          </a:p>
        </p:txBody>
      </p:sp>
    </p:spTree>
    <p:extLst>
      <p:ext uri="{BB962C8B-B14F-4D97-AF65-F5344CB8AC3E}">
        <p14:creationId xmlns:p14="http://schemas.microsoft.com/office/powerpoint/2010/main" val="196405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CA6B8E-EB08-4AB0-9768-E121F12AB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372981"/>
            <a:ext cx="11379200" cy="679396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altLang="zh-TW"/>
              <a:t>Page Title Goes Here (32pt)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22CCF-5B81-47DC-861A-B0A56BD7A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170462"/>
            <a:ext cx="11379200" cy="4953777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400" b="1">
                <a:solidFill>
                  <a:schemeClr val="tx2"/>
                </a:solidFill>
              </a:defRPr>
            </a:lvl1pPr>
            <a:lvl2pPr>
              <a:defRPr sz="2000"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altLang="zh-TW" dirty="0"/>
              <a:t>Content goes here (24pt)</a:t>
            </a:r>
          </a:p>
          <a:p>
            <a:pPr lvl="1"/>
            <a:r>
              <a:rPr lang="en-US" altLang="zh-TW" sz="2000" dirty="0"/>
              <a:t>Content level 2 (20pt)</a:t>
            </a:r>
            <a:endParaRPr 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400" smtClean="0"/>
              <a:t>‹#›</a:t>
            </a:fld>
            <a:endParaRPr lang="en-US" sz="140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/>
              <a:t>Delta Confidential</a:t>
            </a: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C6679C81-FA7B-49D6-82F0-C4527FE45A1A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83B355D-DD8E-4886-8A9F-6BD99BFA8CC1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D816D3C-CE63-43F8-AC10-9DFB5870EB4D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9A01EFE-0697-4F67-B705-BD578BDC33D9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301EB92-F246-4444-B0E1-6E87E28C044D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93191886-C7FD-40A9-9609-57D23380C62A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8AB9346-3609-4A19-8654-F1F89BAE3612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35B6686-F122-4A22-94BF-260EA4280B4D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5EDC45A-2526-46FB-81F7-22EE4872B6AF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FCD5573-BB02-4224-8085-E3255856A371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F5AD25B-A76B-4782-93A6-A6CFC1F793DB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1B0147-73D4-4A0E-AB60-BDE5D65A0FDA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0304356-DABA-4FB6-ACD2-3D555DA768DA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A159378-35B9-4C04-9A3C-0680A883C20B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6606867-067F-4294-8D14-6300FB59E7A6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0B9F68F-02FA-4B05-BD0F-46245FAE32A1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1D1B3FF-2264-4799-880B-9AC63365E06E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6881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702107E-0279-495A-BF89-DD786730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Title Goes Here (28-32pt)</a:t>
            </a:r>
            <a:endParaRPr lang="en-US"/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AEA3F42-8ED3-4628-89CC-CE9DC5D371F1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BDCAFD82-B8CA-4738-843C-0FC6D7C6C5F5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C299B04-932C-4519-8E76-017FBD3A569A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B20FB35-F562-4362-B563-165B2407465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DE5232E-7B0E-4AEF-9D43-2E173D30F319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9D8FD8BE-B575-4450-95FD-B132F2FBF30C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A6D470B-49E6-460D-A2F7-3AA3A3B20021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84DC0D2-E428-4F38-B04F-7DC781667A34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81D0C29-FC7B-4F3F-BD32-E40206A62370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032A71D-5325-4D28-B4B1-6B6BF4AAB30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38A70FA-150B-4708-B634-5950D1A00DF9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3854FDB-0E9B-46EB-A142-15E78B7E2E6D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FD94B95-A8E7-4E9F-A041-9A4885EECF37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F6E9780-35D6-4AF2-80BB-A3569C8BA2E3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A11A937-B5ED-40BD-9B95-73D6C01FBDBD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1465539-F4BD-48C9-8CC9-44AE7B97586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5BCC709-E469-4948-B4D5-AF8897457737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400" smtClean="0"/>
              <a:t>‹#›</a:t>
            </a:fld>
            <a:endParaRPr lang="en-US" sz="140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/>
              <a:t>Delta Confidential</a:t>
            </a: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6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38C78CAC-0A95-4D70-9EAA-CE96A16F9E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70" y="60183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Ending </a:t>
            </a:r>
            <a:r>
              <a:rPr lang="en-US" altLang="zh-TW" dirty="0" err="1"/>
              <a:t>Page_White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028D4F0-A53B-B349-8F02-58AE7632E321}"/>
              </a:ext>
            </a:extLst>
          </p:cNvPr>
          <p:cNvSpPr txBox="1"/>
          <p:nvPr userDrawn="1"/>
        </p:nvSpPr>
        <p:spPr>
          <a:xfrm>
            <a:off x="1023355" y="1174013"/>
            <a:ext cx="79582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Smarter. Greener. Together.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48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3B392DE6-2AF2-4E28-AF03-1A4F3D15BEAE}"/>
              </a:ext>
            </a:extLst>
          </p:cNvPr>
          <p:cNvSpPr/>
          <p:nvPr userDrawn="1"/>
        </p:nvSpPr>
        <p:spPr>
          <a:xfrm>
            <a:off x="-1588" y="-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3" name="矩形 52"/>
          <p:cNvSpPr/>
          <p:nvPr userDrawn="1"/>
        </p:nvSpPr>
        <p:spPr>
          <a:xfrm>
            <a:off x="0" y="-1"/>
            <a:ext cx="12192000" cy="48318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BE8868F-CA4D-431A-BCA3-79708C4A93CC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E5238164-92D2-4070-B189-8D969D4D4C1C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D4CBB22-8F55-4813-A361-6B31616CEFC5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AE6129C-E538-40C6-95CE-8D689DA806C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42DF3C8-6F17-4F9B-8224-82E6BF529D75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CA03870D-CA4E-4A68-B643-C828AB156380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04627FC-9E22-4DF5-9620-E588D5B1D754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FFB4E0B-7913-4DBA-B9BC-22815DD1E9F5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E6EA7B8-B405-4A2B-8F6C-66644CA26469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31D023A-8171-4D62-AD85-A3E51BEECBC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8F6B22F-DD93-4EC4-8E97-7E5A61686F3E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8833C97-6D6E-40FC-976A-CF4C2B0848D9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3716C8-CA0D-4806-A013-3F0E791C886C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B57F906-7144-4062-914D-703110CC17BF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9D68DFB-0813-4C3A-8CE7-03C842C11ED7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E8DE291-898F-4470-A37E-2D3C217EDD2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7A1C886-D4A7-40F8-BEDF-DE906366403B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2" name="標題 1">
            <a:extLst>
              <a:ext uri="{FF2B5EF4-FFF2-40B4-BE49-F238E27FC236}">
                <a16:creationId xmlns:a16="http://schemas.microsoft.com/office/drawing/2014/main" id="{9FF8E5F9-3E27-4FB9-9E7F-AA69CBB722EF}"/>
              </a:ext>
            </a:extLst>
          </p:cNvPr>
          <p:cNvSpPr txBox="1">
            <a:spLocks/>
          </p:cNvSpPr>
          <p:nvPr userDrawn="1"/>
        </p:nvSpPr>
        <p:spPr>
          <a:xfrm>
            <a:off x="376089" y="5152426"/>
            <a:ext cx="9144000" cy="1212111"/>
          </a:xfrm>
          <a:prstGeom prst="rect">
            <a:avLst/>
          </a:prstGeom>
        </p:spPr>
        <p:txBody>
          <a:bodyPr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b="0" dirty="0">
                <a:solidFill>
                  <a:schemeClr val="tx1"/>
                </a:solidFill>
                <a:latin typeface="+mn-lt"/>
              </a:rPr>
              <a:t>Smarter. Greener. Together. </a:t>
            </a:r>
            <a:br>
              <a:rPr lang="en-US" altLang="zh-TW" sz="4400" b="0" dirty="0">
                <a:solidFill>
                  <a:schemeClr val="tx1"/>
                </a:solidFill>
                <a:latin typeface="+mn-lt"/>
              </a:rPr>
            </a:br>
            <a:endParaRPr lang="en-US" sz="44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101" y="5475968"/>
            <a:ext cx="2814118" cy="1276115"/>
          </a:xfrm>
          <a:prstGeom prst="rect">
            <a:avLst/>
          </a:prstGeom>
        </p:spPr>
      </p:pic>
      <p:sp>
        <p:nvSpPr>
          <p:cNvPr id="55" name="圖片版面配置區 6">
            <a:extLst>
              <a:ext uri="{FF2B5EF4-FFF2-40B4-BE49-F238E27FC236}">
                <a16:creationId xmlns:a16="http://schemas.microsoft.com/office/drawing/2014/main" id="{BEC39B5C-7A19-45E5-87B6-A4D4ACE9133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588" y="-12701"/>
            <a:ext cx="12192001" cy="471393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altLang="zh-TW"/>
              <a:t>     Ending </a:t>
            </a:r>
            <a:r>
              <a:rPr lang="en-US" altLang="zh-TW" err="1"/>
              <a:t>Page_Image</a:t>
            </a:r>
            <a:r>
              <a:rPr lang="en-US" altLang="zh-TW"/>
              <a:t>: </a:t>
            </a:r>
            <a:br>
              <a:rPr lang="en-US" altLang="zh-TW"/>
            </a:br>
            <a:r>
              <a:rPr lang="en-US" altLang="zh-TW"/>
              <a:t>      A corporate-level, sector-level or product-level brand communication imagery can be applied in this gray area.</a:t>
            </a:r>
          </a:p>
          <a:p>
            <a:endParaRPr lang="zh-TW" altLang="en-US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-1200" y="4701237"/>
            <a:ext cx="12193200" cy="144000"/>
            <a:chOff x="22799" y="4912990"/>
            <a:chExt cx="12193200" cy="144000"/>
          </a:xfrm>
        </p:grpSpPr>
        <p:sp>
          <p:nvSpPr>
            <p:cNvPr id="2" name="矩形 1"/>
            <p:cNvSpPr/>
            <p:nvPr userDrawn="1"/>
          </p:nvSpPr>
          <p:spPr>
            <a:xfrm>
              <a:off x="22799" y="4912990"/>
              <a:ext cx="121932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9767999" y="4912990"/>
              <a:ext cx="2448000" cy="144000"/>
            </a:xfrm>
            <a:prstGeom prst="rect">
              <a:avLst/>
            </a:prstGeom>
            <a:solidFill>
              <a:srgbClr val="B9EB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7323672" y="4912990"/>
              <a:ext cx="2448000" cy="144000"/>
            </a:xfrm>
            <a:prstGeom prst="rect">
              <a:avLst/>
            </a:prstGeom>
            <a:solidFill>
              <a:srgbClr val="64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56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84B288-D41F-4145-A1C0-E0281E1E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altLang="zh-TW" dirty="0"/>
              <a:t>Page Title Goes Here (32pt)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E7FFB-6DD4-4C49-91B1-9DC75DF6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1170462"/>
            <a:ext cx="11379200" cy="46696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 dirty="0"/>
              <a:t>Content goes here (24pt)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D7ECA-A67F-4BFF-9619-0DDD6E5A9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176267"/>
            <a:ext cx="2743200" cy="42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MM/DD/YYYY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C03B7-7699-4072-AC6D-A339A44A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3611" y="6191967"/>
            <a:ext cx="4114800" cy="437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chemeClr val="tx1"/>
                </a:solidFill>
              </a:defRPr>
            </a:lvl1pPr>
          </a:lstStyle>
          <a:p>
            <a:r>
              <a:rPr lang="en-US"/>
              <a:t>Presenter Name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81264-E3A8-4919-AA46-612C30BB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402" y="6191968"/>
            <a:ext cx="401121" cy="42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1BD21A8-5E88-4AE4-993C-2D76760CAD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2" r:id="rId2"/>
    <p:sldLayoutId id="2147483741" r:id="rId3"/>
    <p:sldLayoutId id="2147483737" r:id="rId4"/>
    <p:sldLayoutId id="2147483738" r:id="rId5"/>
    <p:sldLayoutId id="2147483740" r:id="rId6"/>
    <p:sldLayoutId id="2147483739" r:id="rId7"/>
  </p:sldLayoutIdLst>
  <p:hf hdr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B245F-3F8E-4865-ABDC-545DF0EC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MMIO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90BC8-CAC3-4579-BFE1-00276B35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I/O</a:t>
            </a:r>
            <a:r>
              <a:rPr lang="zh-TW" altLang="en-US" dirty="0">
                <a:solidFill>
                  <a:schemeClr val="tx1"/>
                </a:solidFill>
              </a:rPr>
              <a:t>與</a:t>
            </a:r>
            <a:r>
              <a:rPr lang="en-US" altLang="zh-TW" dirty="0">
                <a:solidFill>
                  <a:schemeClr val="tx1"/>
                </a:solidFill>
              </a:rPr>
              <a:t>memory</a:t>
            </a:r>
            <a:r>
              <a:rPr lang="zh-TW" altLang="en-US" dirty="0">
                <a:solidFill>
                  <a:schemeClr val="tx1"/>
                </a:solidFill>
              </a:rPr>
              <a:t>共用記憶體空間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Full input overhead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Partial input overhead</a:t>
            </a:r>
            <a:endParaRPr lang="zh-TW" altLang="en-US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383288-91D5-4D47-9D24-AEFC002BB591}"/>
              </a:ext>
            </a:extLst>
          </p:cNvPr>
          <p:cNvSpPr/>
          <p:nvPr/>
        </p:nvSpPr>
        <p:spPr>
          <a:xfrm>
            <a:off x="658054" y="3010239"/>
            <a:ext cx="2503347" cy="52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4818B10-9647-46EC-A97A-337F54DE2BAB}"/>
              </a:ext>
            </a:extLst>
          </p:cNvPr>
          <p:cNvCxnSpPr/>
          <p:nvPr/>
        </p:nvCxnSpPr>
        <p:spPr>
          <a:xfrm>
            <a:off x="1246418" y="3012621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8D9DB3D-7015-4D07-9FB7-93C7C4B2C00D}"/>
              </a:ext>
            </a:extLst>
          </p:cNvPr>
          <p:cNvCxnSpPr/>
          <p:nvPr/>
        </p:nvCxnSpPr>
        <p:spPr>
          <a:xfrm>
            <a:off x="1807032" y="3012621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66436C9-9A5B-4E9C-98D4-76E15A3F8BC3}"/>
              </a:ext>
            </a:extLst>
          </p:cNvPr>
          <p:cNvCxnSpPr/>
          <p:nvPr/>
        </p:nvCxnSpPr>
        <p:spPr>
          <a:xfrm>
            <a:off x="2476504" y="3019444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761FB2-FC99-44D4-813F-1710C2476543}"/>
              </a:ext>
            </a:extLst>
          </p:cNvPr>
          <p:cNvSpPr txBox="1"/>
          <p:nvPr/>
        </p:nvSpPr>
        <p:spPr>
          <a:xfrm>
            <a:off x="776971" y="3041854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D93E627-ADDD-40A5-BD34-A5BA2B520928}"/>
              </a:ext>
            </a:extLst>
          </p:cNvPr>
          <p:cNvSpPr txBox="1"/>
          <p:nvPr/>
        </p:nvSpPr>
        <p:spPr>
          <a:xfrm>
            <a:off x="1322618" y="3049869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B292A96-9AEF-4EFB-B401-50C4B952A0AE}"/>
              </a:ext>
            </a:extLst>
          </p:cNvPr>
          <p:cNvSpPr txBox="1"/>
          <p:nvPr/>
        </p:nvSpPr>
        <p:spPr>
          <a:xfrm>
            <a:off x="1951268" y="3041853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B89E20-503F-4E66-BA3B-A471715648DF}"/>
              </a:ext>
            </a:extLst>
          </p:cNvPr>
          <p:cNvSpPr txBox="1"/>
          <p:nvPr/>
        </p:nvSpPr>
        <p:spPr>
          <a:xfrm>
            <a:off x="2577465" y="3049869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</a:t>
            </a:r>
            <a:endParaRPr lang="zh-TW" altLang="en-US" sz="2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4E5A37-AEB2-4573-A759-AF25C3859810}"/>
              </a:ext>
            </a:extLst>
          </p:cNvPr>
          <p:cNvSpPr/>
          <p:nvPr/>
        </p:nvSpPr>
        <p:spPr>
          <a:xfrm>
            <a:off x="658054" y="5033135"/>
            <a:ext cx="2503347" cy="52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3AC2053-EEFF-484C-B764-B9EBB328143F}"/>
              </a:ext>
            </a:extLst>
          </p:cNvPr>
          <p:cNvCxnSpPr/>
          <p:nvPr/>
        </p:nvCxnSpPr>
        <p:spPr>
          <a:xfrm>
            <a:off x="1246418" y="5035517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8D15448-DE68-4982-9F45-9A1702974F26}"/>
              </a:ext>
            </a:extLst>
          </p:cNvPr>
          <p:cNvCxnSpPr/>
          <p:nvPr/>
        </p:nvCxnSpPr>
        <p:spPr>
          <a:xfrm>
            <a:off x="1807032" y="5035517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958A279-17E8-4509-A733-076307112EC4}"/>
              </a:ext>
            </a:extLst>
          </p:cNvPr>
          <p:cNvCxnSpPr/>
          <p:nvPr/>
        </p:nvCxnSpPr>
        <p:spPr>
          <a:xfrm>
            <a:off x="2476504" y="5042340"/>
            <a:ext cx="0" cy="52251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6945C0-261B-4C21-9961-927811C6FA55}"/>
              </a:ext>
            </a:extLst>
          </p:cNvPr>
          <p:cNvSpPr txBox="1"/>
          <p:nvPr/>
        </p:nvSpPr>
        <p:spPr>
          <a:xfrm>
            <a:off x="776971" y="5064750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B27C1DC-5CC8-41F6-9634-0C4224D04F38}"/>
              </a:ext>
            </a:extLst>
          </p:cNvPr>
          <p:cNvSpPr txBox="1"/>
          <p:nvPr/>
        </p:nvSpPr>
        <p:spPr>
          <a:xfrm>
            <a:off x="1362993" y="5072765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2269F92-6542-4459-B5F8-C14BCBF12971}"/>
              </a:ext>
            </a:extLst>
          </p:cNvPr>
          <p:cNvSpPr txBox="1"/>
          <p:nvPr/>
        </p:nvSpPr>
        <p:spPr>
          <a:xfrm>
            <a:off x="1951268" y="5064749"/>
            <a:ext cx="454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6A1784E-076B-4E90-9694-842CE3E8489F}"/>
              </a:ext>
            </a:extLst>
          </p:cNvPr>
          <p:cNvSpPr/>
          <p:nvPr/>
        </p:nvSpPr>
        <p:spPr>
          <a:xfrm>
            <a:off x="2517591" y="5064749"/>
            <a:ext cx="613870" cy="4696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783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C3D93-2CDD-471D-AC76-01C101B8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Constant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00749-76F8-4FC3-BEAB-5CD1BFF3F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MMIO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用於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while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迴圈的計數值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MMIO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的值不被使用且不存在條件語句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0" lvl="0" indent="0" defTabSz="914400">
              <a:lnSpc>
                <a:spcPct val="90000"/>
              </a:lnSpc>
              <a:buClrTx/>
              <a:buNone/>
            </a:pPr>
            <a:r>
              <a:rPr lang="en-US" altLang="zh-TW" sz="2800" b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angr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4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檢查變數是否還在</a:t>
            </a:r>
            <a:endParaRPr lang="en-US" altLang="zh-TW" sz="24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4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判斷路徑約束</a:t>
            </a:r>
            <a:endParaRPr lang="en-US" altLang="zh-TW" sz="24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4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檢查存活最久的變數的路徑數</a:t>
            </a:r>
            <a:endParaRPr lang="en-US" altLang="zh-TW" sz="24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A5AF1-60A3-442E-8068-3D3197AF2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208" y="1170548"/>
            <a:ext cx="5077534" cy="4953691"/>
          </a:xfrm>
          <a:prstGeom prst="rect">
            <a:avLst/>
          </a:prstGeom>
        </p:spPr>
      </p:pic>
      <p:sp>
        <p:nvSpPr>
          <p:cNvPr id="8" name="矩形 4">
            <a:extLst>
              <a:ext uri="{FF2B5EF4-FFF2-40B4-BE49-F238E27FC236}">
                <a16:creationId xmlns:a16="http://schemas.microsoft.com/office/drawing/2014/main" id="{0143EF40-F698-47EA-8F81-F68ABBA44BE9}"/>
              </a:ext>
            </a:extLst>
          </p:cNvPr>
          <p:cNvSpPr/>
          <p:nvPr/>
        </p:nvSpPr>
        <p:spPr>
          <a:xfrm>
            <a:off x="6702867" y="2432368"/>
            <a:ext cx="3666426" cy="224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74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3412E-E1AE-40DE-A0B9-879A94B1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Bitextract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8F8E99-1767-4687-A137-6774E70F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>
              <a:lnSpc>
                <a:spcPct val="90000"/>
              </a:lnSpc>
              <a:buClrTx/>
              <a:buNone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firmware 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只使用讀取的部分 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bits 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時使用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0" lvl="0" indent="0" defTabSz="914400">
              <a:lnSpc>
                <a:spcPct val="90000"/>
              </a:lnSpc>
              <a:buClrTx/>
              <a:buNone/>
            </a:pPr>
            <a:r>
              <a:rPr lang="en-US" altLang="zh-TW" sz="2800" b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angr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的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value</a:t>
            </a:r>
            <a:endParaRPr lang="zh-TW" altLang="en-US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每個條件分支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79A51-A958-41E0-AE33-0FD441DB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372" y="1288633"/>
            <a:ext cx="5077534" cy="4953691"/>
          </a:xfrm>
          <a:prstGeom prst="rect">
            <a:avLst/>
          </a:prstGeom>
        </p:spPr>
      </p:pic>
      <p:sp>
        <p:nvSpPr>
          <p:cNvPr id="7" name="矩形 4">
            <a:extLst>
              <a:ext uri="{FF2B5EF4-FFF2-40B4-BE49-F238E27FC236}">
                <a16:creationId xmlns:a16="http://schemas.microsoft.com/office/drawing/2014/main" id="{C3D95297-B6B6-4159-AB57-7E33A3887537}"/>
              </a:ext>
            </a:extLst>
          </p:cNvPr>
          <p:cNvSpPr/>
          <p:nvPr/>
        </p:nvSpPr>
        <p:spPr>
          <a:xfrm>
            <a:off x="7230859" y="2893398"/>
            <a:ext cx="3795281" cy="238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709E217-9A13-470F-A1A6-786EEE163540}"/>
              </a:ext>
            </a:extLst>
          </p:cNvPr>
          <p:cNvSpPr/>
          <p:nvPr/>
        </p:nvSpPr>
        <p:spPr>
          <a:xfrm>
            <a:off x="8630063" y="2375523"/>
            <a:ext cx="312420" cy="576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9EF94F1-6696-47E9-9AFC-80F19FF5E2AC}"/>
              </a:ext>
            </a:extLst>
          </p:cNvPr>
          <p:cNvSpPr/>
          <p:nvPr/>
        </p:nvSpPr>
        <p:spPr>
          <a:xfrm rot="16200000">
            <a:off x="7200171" y="2938356"/>
            <a:ext cx="174753" cy="576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D3F818B-74CF-43FD-9370-DCA6B5AED139}"/>
              </a:ext>
            </a:extLst>
          </p:cNvPr>
          <p:cNvSpPr/>
          <p:nvPr/>
        </p:nvSpPr>
        <p:spPr>
          <a:xfrm rot="16200000">
            <a:off x="7210051" y="3110848"/>
            <a:ext cx="154994" cy="576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41543F-7274-4910-84F3-5CB5B8974B70}"/>
              </a:ext>
            </a:extLst>
          </p:cNvPr>
          <p:cNvSpPr/>
          <p:nvPr/>
        </p:nvSpPr>
        <p:spPr>
          <a:xfrm rot="16200000">
            <a:off x="7832634" y="3829896"/>
            <a:ext cx="174753" cy="576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098B6F5-E7DB-48DB-AFD3-7630563A386F}"/>
              </a:ext>
            </a:extLst>
          </p:cNvPr>
          <p:cNvSpPr/>
          <p:nvPr/>
        </p:nvSpPr>
        <p:spPr>
          <a:xfrm rot="16200000">
            <a:off x="6823718" y="2740469"/>
            <a:ext cx="174753" cy="576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45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0A3DD-1708-47C0-B931-DC4EC3C0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Passthrough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7D9457-0111-4F94-9C5C-D14AD45D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MMIO 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的值不影響 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firmware 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執行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0" lvl="0" indent="0" defTabSz="914400">
              <a:lnSpc>
                <a:spcPct val="90000"/>
              </a:lnSpc>
              <a:buClrTx/>
              <a:buNone/>
            </a:pPr>
            <a:r>
              <a:rPr lang="en-US" altLang="zh-TW" sz="2800" b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Angr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判斷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GPIO-&gt;</a:t>
            </a:r>
            <a:r>
              <a:rPr lang="en-US" altLang="zh-TW" sz="2800" b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val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會不會影響後續路徑約束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853DA1-5874-4CF1-A9AF-AC852A23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852" y="1288633"/>
            <a:ext cx="5077534" cy="4953691"/>
          </a:xfrm>
          <a:prstGeom prst="rect">
            <a:avLst/>
          </a:prstGeom>
        </p:spPr>
      </p:pic>
      <p:sp>
        <p:nvSpPr>
          <p:cNvPr id="9" name="矩形 4">
            <a:extLst>
              <a:ext uri="{FF2B5EF4-FFF2-40B4-BE49-F238E27FC236}">
                <a16:creationId xmlns:a16="http://schemas.microsoft.com/office/drawing/2014/main" id="{F655775A-F7AC-4CC9-839C-A5643E9BC304}"/>
              </a:ext>
            </a:extLst>
          </p:cNvPr>
          <p:cNvSpPr/>
          <p:nvPr/>
        </p:nvSpPr>
        <p:spPr>
          <a:xfrm>
            <a:off x="7552246" y="3137305"/>
            <a:ext cx="4291330" cy="155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1E638C8-2AC8-4574-8969-43C3D887FF97}"/>
              </a:ext>
            </a:extLst>
          </p:cNvPr>
          <p:cNvSpPr/>
          <p:nvPr/>
        </p:nvSpPr>
        <p:spPr>
          <a:xfrm>
            <a:off x="6926580" y="3321227"/>
            <a:ext cx="731520" cy="155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E9A489A-E4F0-4589-B1A3-965DC9B1F2E3}"/>
              </a:ext>
            </a:extLst>
          </p:cNvPr>
          <p:cNvSpPr/>
          <p:nvPr/>
        </p:nvSpPr>
        <p:spPr>
          <a:xfrm>
            <a:off x="7419159" y="4025074"/>
            <a:ext cx="825681" cy="155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59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184E53-3D9B-4BE1-B4F6-75445486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C77561-27C4-4D19-93B7-AC46581F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根據不同的值會執行不同操作時使用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0" lvl="0" indent="0" defTabSz="914400">
              <a:lnSpc>
                <a:spcPct val="90000"/>
              </a:lnSpc>
              <a:buClrTx/>
              <a:buNone/>
            </a:pPr>
            <a:r>
              <a:rPr lang="en-US" altLang="zh-TW" sz="2800" b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Angr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indent="-228600" defTabSz="914400">
              <a:lnSpc>
                <a:spcPct val="90000"/>
              </a:lnSpc>
              <a:buClrTx/>
            </a:pPr>
            <a:r>
              <a:rPr lang="en-US" altLang="zh-TW" sz="2800" b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mmio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-&gt;op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是否出現在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switch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之外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indent="-228600" defTabSz="914400">
              <a:lnSpc>
                <a:spcPct val="90000"/>
              </a:lnSpc>
              <a:buClrTx/>
            </a:pPr>
            <a:endParaRPr lang="zh-TW" altLang="en-US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2ED32-C81C-4FD3-9DD5-A84B1550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852" y="1288633"/>
            <a:ext cx="5077534" cy="4953691"/>
          </a:xfrm>
          <a:prstGeom prst="rect">
            <a:avLst/>
          </a:prstGeom>
        </p:spPr>
      </p:pic>
      <p:sp>
        <p:nvSpPr>
          <p:cNvPr id="8" name="矩形 4">
            <a:extLst>
              <a:ext uri="{FF2B5EF4-FFF2-40B4-BE49-F238E27FC236}">
                <a16:creationId xmlns:a16="http://schemas.microsoft.com/office/drawing/2014/main" id="{89891828-6472-4815-A650-D8E906DA9ADC}"/>
              </a:ext>
            </a:extLst>
          </p:cNvPr>
          <p:cNvSpPr/>
          <p:nvPr/>
        </p:nvSpPr>
        <p:spPr>
          <a:xfrm>
            <a:off x="7476679" y="3294497"/>
            <a:ext cx="3829768" cy="2098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04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5B46F0-80E6-4446-9ADC-0961AACF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Identity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075E7-A095-442F-AA13-173A4461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所有位元都是有意義的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565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A3DD2-B3FE-4518-935C-5F3CAB54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MMIO_Model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E4E45E-9666-4739-8922-AB8F2CB9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78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0190F-3C4E-4600-9A2C-B67342F1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B65118-0947-4FF9-9EC4-9072C0759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不使用 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DSE 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引擎來求具體解，而是利用生成的約束條件來推斷模型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基於</a:t>
            </a:r>
            <a:r>
              <a:rPr lang="en-US" altLang="zh-TW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unicorn</a:t>
            </a:r>
            <a:r>
              <a:rPr lang="zh-TW" altLang="en-US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engine</a:t>
            </a:r>
            <a:r>
              <a:rPr lang="zh-TW" altLang="en-US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，無法載入</a:t>
            </a:r>
            <a:r>
              <a:rPr lang="en-US" altLang="zh-TW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library</a:t>
            </a:r>
          </a:p>
          <a:p>
            <a:pPr lvl="0" defTabSz="1219170">
              <a:lnSpc>
                <a:spcPct val="150000"/>
              </a:lnSpc>
              <a:spcBef>
                <a:spcPts val="0"/>
              </a:spcBef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目前只支援</a:t>
            </a:r>
            <a:r>
              <a:rPr lang="en-US" altLang="zh-TW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ARM Cortex-M</a:t>
            </a:r>
            <a:r>
              <a:rPr lang="zh-TW" altLang="en-US" sz="2800" b="0" dirty="0">
                <a:solidFill>
                  <a:prstClr val="black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系列</a:t>
            </a:r>
            <a:endParaRPr lang="en-US" altLang="zh-TW" sz="2800" b="0" dirty="0">
              <a:solidFill>
                <a:prstClr val="black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44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619957A-AF96-4E6F-84AD-9224A6B62494}"/>
              </a:ext>
            </a:extLst>
          </p:cNvPr>
          <p:cNvSpPr/>
          <p:nvPr/>
        </p:nvSpPr>
        <p:spPr>
          <a:xfrm>
            <a:off x="1016353" y="3007710"/>
            <a:ext cx="4065008" cy="3234614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5E6718C-1880-4861-8520-39AD1F767614}"/>
              </a:ext>
            </a:extLst>
          </p:cNvPr>
          <p:cNvSpPr/>
          <p:nvPr/>
        </p:nvSpPr>
        <p:spPr>
          <a:xfrm>
            <a:off x="1429229" y="4060914"/>
            <a:ext cx="1781345" cy="16275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Emulator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841239F-E2EB-4093-AC7F-A140A6E61B5C}"/>
              </a:ext>
            </a:extLst>
          </p:cNvPr>
          <p:cNvSpPr/>
          <p:nvPr/>
        </p:nvSpPr>
        <p:spPr>
          <a:xfrm>
            <a:off x="3616569" y="3453216"/>
            <a:ext cx="1208717" cy="8197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Unicornafl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CA7B67D-2558-43D5-89D1-34EA0BB0808D}"/>
              </a:ext>
            </a:extLst>
          </p:cNvPr>
          <p:cNvSpPr/>
          <p:nvPr/>
        </p:nvSpPr>
        <p:spPr>
          <a:xfrm>
            <a:off x="1647779" y="4413035"/>
            <a:ext cx="1352025" cy="1171862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Unicorn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立方體 7">
            <a:extLst>
              <a:ext uri="{FF2B5EF4-FFF2-40B4-BE49-F238E27FC236}">
                <a16:creationId xmlns:a16="http://schemas.microsoft.com/office/drawing/2014/main" id="{87BB20F2-1245-49E1-BAC0-586E1DAC7A20}"/>
              </a:ext>
            </a:extLst>
          </p:cNvPr>
          <p:cNvSpPr/>
          <p:nvPr/>
        </p:nvSpPr>
        <p:spPr>
          <a:xfrm>
            <a:off x="1911126" y="4777417"/>
            <a:ext cx="797339" cy="764927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5022C38-EAC2-4622-B358-586C0BCF389D}"/>
              </a:ext>
            </a:extLst>
          </p:cNvPr>
          <p:cNvSpPr/>
          <p:nvPr/>
        </p:nvSpPr>
        <p:spPr>
          <a:xfrm>
            <a:off x="3675897" y="5003663"/>
            <a:ext cx="1059329" cy="819721"/>
          </a:xfrm>
          <a:prstGeom prst="roundRect">
            <a:avLst/>
          </a:prstGeom>
          <a:solidFill>
            <a:srgbClr val="FFCCFF">
              <a:alpha val="3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MMIO</a:t>
            </a:r>
          </a:p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</a:p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AD9B408-E2D8-4CEA-8485-A8C3400A640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205562" y="4272937"/>
            <a:ext cx="15366" cy="73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35">
            <a:extLst>
              <a:ext uri="{FF2B5EF4-FFF2-40B4-BE49-F238E27FC236}">
                <a16:creationId xmlns:a16="http://schemas.microsoft.com/office/drawing/2014/main" id="{6C17627E-9A17-4B3C-A70C-03200BFCE154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5400000" flipH="1" flipV="1">
            <a:off x="2869317" y="3313663"/>
            <a:ext cx="197837" cy="1296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3BC1BF6-76B8-4F9C-973E-EE721F02E8D2}"/>
              </a:ext>
            </a:extLst>
          </p:cNvPr>
          <p:cNvSpPr txBox="1"/>
          <p:nvPr/>
        </p:nvSpPr>
        <p:spPr>
          <a:xfrm>
            <a:off x="2473386" y="3567680"/>
            <a:ext cx="89573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+mn-ea"/>
              </a:rPr>
              <a:t>Coverage</a:t>
            </a:r>
          </a:p>
          <a:p>
            <a:pPr algn="ctr"/>
            <a:r>
              <a:rPr lang="en-US" altLang="zh-TW" sz="1050" dirty="0">
                <a:latin typeface="+mn-ea"/>
              </a:rPr>
              <a:t>feedback</a:t>
            </a:r>
            <a:endParaRPr lang="zh-TW" altLang="en-US" sz="1050" dirty="0">
              <a:latin typeface="+mn-ea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312AA0A-4003-4F88-91E6-79C6A35B35F4}"/>
              </a:ext>
            </a:extLst>
          </p:cNvPr>
          <p:cNvSpPr txBox="1"/>
          <p:nvPr/>
        </p:nvSpPr>
        <p:spPr>
          <a:xfrm>
            <a:off x="3773057" y="4514075"/>
            <a:ext cx="89573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+mn-ea"/>
              </a:rPr>
              <a:t>Input</a:t>
            </a:r>
            <a:endParaRPr lang="zh-TW" altLang="en-US" sz="1050" dirty="0">
              <a:latin typeface="+mn-ea"/>
            </a:endParaRPr>
          </a:p>
        </p:txBody>
      </p:sp>
      <p:cxnSp>
        <p:nvCxnSpPr>
          <p:cNvPr id="14" name="直線單箭頭接點 35">
            <a:extLst>
              <a:ext uri="{FF2B5EF4-FFF2-40B4-BE49-F238E27FC236}">
                <a16:creationId xmlns:a16="http://schemas.microsoft.com/office/drawing/2014/main" id="{C8976901-24C1-4F4C-9970-977055C791D8}"/>
              </a:ext>
            </a:extLst>
          </p:cNvPr>
          <p:cNvCxnSpPr>
            <a:cxnSpLocks/>
            <a:stCxn id="9" idx="2"/>
            <a:endCxn id="5" idx="2"/>
          </p:cNvCxnSpPr>
          <p:nvPr/>
        </p:nvCxnSpPr>
        <p:spPr>
          <a:xfrm rot="5400000" flipH="1">
            <a:off x="3195252" y="4813075"/>
            <a:ext cx="134959" cy="1885660"/>
          </a:xfrm>
          <a:prstGeom prst="bentConnector3">
            <a:avLst>
              <a:gd name="adj1" fmla="val -169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A22C15B-7F1C-4839-B56C-4EA482B8E690}"/>
              </a:ext>
            </a:extLst>
          </p:cNvPr>
          <p:cNvSpPr txBox="1"/>
          <p:nvPr/>
        </p:nvSpPr>
        <p:spPr>
          <a:xfrm>
            <a:off x="2826842" y="5780139"/>
            <a:ext cx="895739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+mn-ea"/>
              </a:rPr>
              <a:t>Translated</a:t>
            </a:r>
          </a:p>
          <a:p>
            <a:pPr algn="ctr"/>
            <a:r>
              <a:rPr lang="en-US" altLang="zh-TW" sz="1050" dirty="0">
                <a:latin typeface="+mn-ea"/>
              </a:rPr>
              <a:t>input</a:t>
            </a:r>
            <a:endParaRPr lang="zh-TW" altLang="en-US" sz="1050" dirty="0">
              <a:latin typeface="+mn-ea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74A5B6-F61F-42FD-8F19-6034BD51D567}"/>
              </a:ext>
            </a:extLst>
          </p:cNvPr>
          <p:cNvSpPr txBox="1"/>
          <p:nvPr/>
        </p:nvSpPr>
        <p:spPr>
          <a:xfrm>
            <a:off x="2374653" y="3042264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err="1">
                <a:solidFill>
                  <a:schemeClr val="tx2">
                    <a:lumMod val="50000"/>
                  </a:schemeClr>
                </a:solidFill>
              </a:rPr>
              <a:t>Fuzzware</a:t>
            </a:r>
            <a:endParaRPr lang="zh-TW" alt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8E045F9-047F-454D-9223-532106871C89}"/>
              </a:ext>
            </a:extLst>
          </p:cNvPr>
          <p:cNvSpPr/>
          <p:nvPr/>
        </p:nvSpPr>
        <p:spPr>
          <a:xfrm>
            <a:off x="6989178" y="4068031"/>
            <a:ext cx="995888" cy="7478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AFL++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23E8327-74CC-4483-873A-E1CD6BE23568}"/>
              </a:ext>
            </a:extLst>
          </p:cNvPr>
          <p:cNvSpPr/>
          <p:nvPr/>
        </p:nvSpPr>
        <p:spPr>
          <a:xfrm>
            <a:off x="8452212" y="3774594"/>
            <a:ext cx="1761028" cy="1334707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QEMU user mode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立方體 18">
            <a:extLst>
              <a:ext uri="{FF2B5EF4-FFF2-40B4-BE49-F238E27FC236}">
                <a16:creationId xmlns:a16="http://schemas.microsoft.com/office/drawing/2014/main" id="{D195A3AB-7239-431B-BFC9-D710BE29E785}"/>
              </a:ext>
            </a:extLst>
          </p:cNvPr>
          <p:cNvSpPr/>
          <p:nvPr/>
        </p:nvSpPr>
        <p:spPr>
          <a:xfrm>
            <a:off x="8934056" y="4190784"/>
            <a:ext cx="797339" cy="764927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</a:t>
            </a:r>
          </a:p>
          <a:p>
            <a:pPr algn="ctr"/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</a:t>
            </a:r>
            <a:endParaRPr lang="zh-TW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直線單箭頭接點 35">
            <a:extLst>
              <a:ext uri="{FF2B5EF4-FFF2-40B4-BE49-F238E27FC236}">
                <a16:creationId xmlns:a16="http://schemas.microsoft.com/office/drawing/2014/main" id="{8C184E8F-D231-4419-9C49-D012503A861C}"/>
              </a:ext>
            </a:extLst>
          </p:cNvPr>
          <p:cNvCxnSpPr>
            <a:cxnSpLocks/>
            <a:stCxn id="18" idx="2"/>
            <a:endCxn id="17" idx="2"/>
          </p:cNvCxnSpPr>
          <p:nvPr/>
        </p:nvCxnSpPr>
        <p:spPr>
          <a:xfrm rot="5400000" flipH="1">
            <a:off x="8263205" y="4039780"/>
            <a:ext cx="293438" cy="1845604"/>
          </a:xfrm>
          <a:prstGeom prst="bentConnector3">
            <a:avLst>
              <a:gd name="adj1" fmla="val -77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B7C981C-7AE8-492A-A0B7-F9E3E37F55F8}"/>
              </a:ext>
            </a:extLst>
          </p:cNvPr>
          <p:cNvSpPr txBox="1"/>
          <p:nvPr/>
        </p:nvSpPr>
        <p:spPr>
          <a:xfrm>
            <a:off x="7891534" y="5164579"/>
            <a:ext cx="895739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+mn-ea"/>
              </a:rPr>
              <a:t>Coverage</a:t>
            </a:r>
          </a:p>
          <a:p>
            <a:pPr algn="ctr"/>
            <a:r>
              <a:rPr lang="en-US" altLang="zh-TW" sz="1050" dirty="0">
                <a:latin typeface="+mn-ea"/>
              </a:rPr>
              <a:t>feedback</a:t>
            </a:r>
            <a:endParaRPr lang="zh-TW" altLang="en-US" sz="1050" dirty="0">
              <a:latin typeface="+mn-ea"/>
            </a:endParaRPr>
          </a:p>
        </p:txBody>
      </p:sp>
      <p:cxnSp>
        <p:nvCxnSpPr>
          <p:cNvPr id="22" name="直線單箭頭接點 35">
            <a:extLst>
              <a:ext uri="{FF2B5EF4-FFF2-40B4-BE49-F238E27FC236}">
                <a16:creationId xmlns:a16="http://schemas.microsoft.com/office/drawing/2014/main" id="{6C650365-8317-4266-9FC7-1E91B244E574}"/>
              </a:ext>
            </a:extLst>
          </p:cNvPr>
          <p:cNvCxnSpPr>
            <a:cxnSpLocks/>
            <a:stCxn id="17" idx="0"/>
            <a:endCxn id="18" idx="0"/>
          </p:cNvCxnSpPr>
          <p:nvPr/>
        </p:nvCxnSpPr>
        <p:spPr>
          <a:xfrm rot="5400000" flipH="1" flipV="1">
            <a:off x="8263206" y="2998511"/>
            <a:ext cx="293437" cy="1845604"/>
          </a:xfrm>
          <a:prstGeom prst="bentConnector3">
            <a:avLst>
              <a:gd name="adj1" fmla="val 177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993F89-C7FB-4D2A-9DE9-43225CA3E3C0}"/>
              </a:ext>
            </a:extLst>
          </p:cNvPr>
          <p:cNvSpPr txBox="1"/>
          <p:nvPr/>
        </p:nvSpPr>
        <p:spPr>
          <a:xfrm>
            <a:off x="7891534" y="3410605"/>
            <a:ext cx="89573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+mn-ea"/>
              </a:rPr>
              <a:t>Input</a:t>
            </a:r>
            <a:endParaRPr lang="zh-TW" altLang="en-US" sz="1050" dirty="0">
              <a:latin typeface="+mn-ea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43701C5B-A444-419E-9004-B74EC455F3FC}"/>
              </a:ext>
            </a:extLst>
          </p:cNvPr>
          <p:cNvSpPr/>
          <p:nvPr/>
        </p:nvSpPr>
        <p:spPr>
          <a:xfrm>
            <a:off x="6378028" y="3007710"/>
            <a:ext cx="4201367" cy="2668955"/>
          </a:xfrm>
          <a:prstGeom prst="round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66FADC7-5E15-4B9D-B2BE-81210AF68D02}"/>
              </a:ext>
            </a:extLst>
          </p:cNvPr>
          <p:cNvSpPr txBox="1"/>
          <p:nvPr/>
        </p:nvSpPr>
        <p:spPr>
          <a:xfrm>
            <a:off x="7258503" y="3051401"/>
            <a:ext cx="238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>
                <a:solidFill>
                  <a:schemeClr val="tx2">
                    <a:lumMod val="50000"/>
                  </a:schemeClr>
                </a:solidFill>
              </a:rPr>
              <a:t>AFL++ QEMU mode</a:t>
            </a:r>
            <a:endParaRPr lang="zh-TW" alt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6" name="直線單箭頭接點 3">
            <a:extLst>
              <a:ext uri="{FF2B5EF4-FFF2-40B4-BE49-F238E27FC236}">
                <a16:creationId xmlns:a16="http://schemas.microsoft.com/office/drawing/2014/main" id="{246E7B33-97BD-40B3-A4E1-2BD800DC245D}"/>
              </a:ext>
            </a:extLst>
          </p:cNvPr>
          <p:cNvCxnSpPr>
            <a:cxnSpLocks/>
          </p:cNvCxnSpPr>
          <p:nvPr/>
        </p:nvCxnSpPr>
        <p:spPr>
          <a:xfrm flipV="1">
            <a:off x="4735226" y="4934599"/>
            <a:ext cx="5117823" cy="797345"/>
          </a:xfrm>
          <a:prstGeom prst="bentConnector3">
            <a:avLst>
              <a:gd name="adj1" fmla="val 99987"/>
            </a:avLst>
          </a:prstGeom>
          <a:ln w="25400" cap="flat">
            <a:solidFill>
              <a:srgbClr val="FF0000"/>
            </a:solidFill>
            <a:prstDash val="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6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">
            <a:extLst>
              <a:ext uri="{FF2B5EF4-FFF2-40B4-BE49-F238E27FC236}">
                <a16:creationId xmlns:a16="http://schemas.microsoft.com/office/drawing/2014/main" id="{00C85FC0-3DCB-4AC5-AF09-7798C3AAA2F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28953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5333" dirty="0">
              <a:latin typeface="Cooper Black" panose="0208090404030B020404" pitchFamily="18" charset="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236BC05D-D73C-4B70-8167-F77EF333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28605"/>
            <a:ext cx="11379200" cy="905536"/>
          </a:xfrm>
        </p:spPr>
        <p:txBody>
          <a:bodyPr>
            <a:normAutofit/>
          </a:bodyPr>
          <a:lstStyle/>
          <a:p>
            <a:r>
              <a:rPr lang="en-US" altLang="zh-TW" sz="4267" dirty="0"/>
              <a:t>Potential Solution - </a:t>
            </a:r>
            <a:r>
              <a:rPr lang="en-US" altLang="zh-TW" sz="4267" dirty="0" err="1"/>
              <a:t>Fuzzware</a:t>
            </a:r>
            <a:endParaRPr lang="zh-TW" altLang="en-US" sz="4267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40AECCD-35B5-4C30-99EA-5034D25A3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68" y="2567152"/>
            <a:ext cx="8762014" cy="3931772"/>
          </a:xfrm>
          <a:prstGeom prst="rect">
            <a:avLst/>
          </a:prstGeom>
        </p:spPr>
      </p:pic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5014826B-F3AC-4DB8-B0FF-91D8F3582B25}"/>
              </a:ext>
            </a:extLst>
          </p:cNvPr>
          <p:cNvSpPr/>
          <p:nvPr/>
        </p:nvSpPr>
        <p:spPr>
          <a:xfrm>
            <a:off x="486935" y="2432807"/>
            <a:ext cx="9052339" cy="4066117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8F2EDB6-CB90-4B0A-BDBD-F50B4474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63" y="974573"/>
            <a:ext cx="3819620" cy="153652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圓柱形 16">
            <a:extLst>
              <a:ext uri="{FF2B5EF4-FFF2-40B4-BE49-F238E27FC236}">
                <a16:creationId xmlns:a16="http://schemas.microsoft.com/office/drawing/2014/main" id="{DB800630-7576-4199-90B2-D1C63F7443E9}"/>
              </a:ext>
            </a:extLst>
          </p:cNvPr>
          <p:cNvSpPr/>
          <p:nvPr/>
        </p:nvSpPr>
        <p:spPr>
          <a:xfrm>
            <a:off x="9624039" y="1384223"/>
            <a:ext cx="701440" cy="7373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GPIO</a:t>
            </a:r>
            <a:endParaRPr lang="zh-TW" altLang="en-US" sz="1400" dirty="0"/>
          </a:p>
        </p:txBody>
      </p:sp>
      <p:sp>
        <p:nvSpPr>
          <p:cNvPr id="37" name="圓柱形 36">
            <a:extLst>
              <a:ext uri="{FF2B5EF4-FFF2-40B4-BE49-F238E27FC236}">
                <a16:creationId xmlns:a16="http://schemas.microsoft.com/office/drawing/2014/main" id="{57BC738D-C460-4E99-A94D-1D1A2326EF08}"/>
              </a:ext>
            </a:extLst>
          </p:cNvPr>
          <p:cNvSpPr/>
          <p:nvPr/>
        </p:nvSpPr>
        <p:spPr>
          <a:xfrm>
            <a:off x="10860543" y="1384223"/>
            <a:ext cx="701440" cy="737362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UART</a:t>
            </a:r>
            <a:endParaRPr lang="zh-TW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AC512C8-4387-441A-AEBA-DE134AC512FA}"/>
              </a:ext>
            </a:extLst>
          </p:cNvPr>
          <p:cNvSpPr/>
          <p:nvPr/>
        </p:nvSpPr>
        <p:spPr>
          <a:xfrm>
            <a:off x="5382856" y="882013"/>
            <a:ext cx="2104022" cy="137696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 model types:</a:t>
            </a: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Constant</a:t>
            </a: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Passthrough</a:t>
            </a:r>
          </a:p>
          <a:p>
            <a:pPr marL="342900" indent="-342900">
              <a:buAutoNum type="arabicPeriod"/>
            </a:pPr>
            <a:r>
              <a:rPr lang="en-US" altLang="zh-TW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Bitextract</a:t>
            </a:r>
            <a:endParaRPr lang="en-US" altLang="zh-TW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</a:t>
            </a:r>
          </a:p>
          <a:p>
            <a:pPr marL="342900" indent="-342900">
              <a:buAutoNum type="arabicPeriod"/>
            </a:pPr>
            <a:r>
              <a:rPr lang="en-US" altLang="zh-TW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Identity</a:t>
            </a:r>
            <a:endParaRPr lang="zh-TW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DC6CC50-11DF-4ED4-B7C4-A91057C00019}"/>
              </a:ext>
            </a:extLst>
          </p:cNvPr>
          <p:cNvSpPr/>
          <p:nvPr/>
        </p:nvSpPr>
        <p:spPr>
          <a:xfrm>
            <a:off x="9539275" y="880862"/>
            <a:ext cx="2104022" cy="1378116"/>
          </a:xfrm>
          <a:prstGeom prst="rect">
            <a:avLst/>
          </a:prstGeom>
          <a:noFill/>
          <a:ln w="15875" cmpd="sng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Models</a:t>
            </a:r>
            <a:endParaRPr lang="zh-TW" alt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5F44FCF-6784-44B6-BBBC-F04DF3A4A1E3}"/>
              </a:ext>
            </a:extLst>
          </p:cNvPr>
          <p:cNvSpPr txBox="1"/>
          <p:nvPr/>
        </p:nvSpPr>
        <p:spPr>
          <a:xfrm>
            <a:off x="10345491" y="1527287"/>
            <a:ext cx="63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57" name="語音泡泡: 圓角矩形 56">
            <a:extLst>
              <a:ext uri="{FF2B5EF4-FFF2-40B4-BE49-F238E27FC236}">
                <a16:creationId xmlns:a16="http://schemas.microsoft.com/office/drawing/2014/main" id="{B436FEF1-E318-43C0-9605-25DF5025FC77}"/>
              </a:ext>
            </a:extLst>
          </p:cNvPr>
          <p:cNvSpPr/>
          <p:nvPr/>
        </p:nvSpPr>
        <p:spPr>
          <a:xfrm>
            <a:off x="9243114" y="5186304"/>
            <a:ext cx="2400183" cy="1248604"/>
          </a:xfrm>
          <a:prstGeom prst="wedgeRoundRectCallout">
            <a:avLst>
              <a:gd name="adj1" fmla="val -70169"/>
              <a:gd name="adj2" fmla="val 1470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Unicorn engine</a:t>
            </a:r>
          </a:p>
          <a:p>
            <a:pPr marL="304792" indent="-304792">
              <a:buAutoNum type="arabicPeriod"/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輕量化的模擬引擎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304792" indent="-304792">
              <a:buAutoNum type="arabicPeriod"/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可整合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AFL++</a:t>
            </a:r>
          </a:p>
          <a:p>
            <a:pPr marL="304792" indent="-304792">
              <a:buAutoNum type="arabicPeriod"/>
            </a:pPr>
            <a:r>
              <a:rPr lang="zh-TW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可模擬時修改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memory</a:t>
            </a:r>
            <a:endParaRPr lang="zh-TW" altLang="en-US" sz="1400" dirty="0">
              <a:latin typeface="+mn-ea"/>
            </a:endParaRPr>
          </a:p>
        </p:txBody>
      </p:sp>
      <p:pic>
        <p:nvPicPr>
          <p:cNvPr id="55" name="Picture 2" descr="Unicorn &amp; QEMU – Unicorn – The Ultimate CPU emulator">
            <a:extLst>
              <a:ext uri="{FF2B5EF4-FFF2-40B4-BE49-F238E27FC236}">
                <a16:creationId xmlns:a16="http://schemas.microsoft.com/office/drawing/2014/main" id="{1E94C376-D8D4-4945-857F-48BE4A986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493" y="4731199"/>
            <a:ext cx="635423" cy="63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6A1EE4E2-E0CD-4BCD-99A6-C90774BF8DF0}"/>
              </a:ext>
            </a:extLst>
          </p:cNvPr>
          <p:cNvSpPr/>
          <p:nvPr/>
        </p:nvSpPr>
        <p:spPr>
          <a:xfrm>
            <a:off x="5243119" y="746620"/>
            <a:ext cx="6542481" cy="1602297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3C7F370D-C148-47CC-AEE3-1FF44949018C}"/>
              </a:ext>
            </a:extLst>
          </p:cNvPr>
          <p:cNvCxnSpPr/>
          <p:nvPr/>
        </p:nvCxnSpPr>
        <p:spPr>
          <a:xfrm flipV="1">
            <a:off x="8238931" y="2348918"/>
            <a:ext cx="2174032" cy="938283"/>
          </a:xfrm>
          <a:prstGeom prst="bentConnector3">
            <a:avLst>
              <a:gd name="adj1" fmla="val 107940"/>
            </a:avLst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E136C291-8918-4A4D-B4FE-2589A0C28DD4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7486878" y="1570495"/>
            <a:ext cx="166158" cy="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DEC4A9C-EA17-46D0-90E4-D0C7EDFA86DD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9375681" y="1569920"/>
            <a:ext cx="163594" cy="57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2ED37F37-D09C-40B6-AE8E-9F3DC215D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3036" y="965036"/>
            <a:ext cx="1722645" cy="1210918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850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EFA90-C634-4A38-9FB3-957C7B3B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F88E0F-A7D8-45F3-910F-1806CA854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E53C79-DBF0-4B2B-BB43-1F06CE7B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04" y="1503456"/>
            <a:ext cx="8261009" cy="3851087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669EA0B3-BBA7-4978-93E6-CD5C1271E70E}"/>
              </a:ext>
            </a:extLst>
          </p:cNvPr>
          <p:cNvSpPr/>
          <p:nvPr/>
        </p:nvSpPr>
        <p:spPr>
          <a:xfrm>
            <a:off x="6639363" y="2541720"/>
            <a:ext cx="2671070" cy="1162250"/>
          </a:xfrm>
          <a:prstGeom prst="ellipse">
            <a:avLst/>
          </a:prstGeom>
          <a:noFill/>
          <a:ln w="57150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05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DF037-5D6D-4695-93E2-7F74B421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binary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085DD0-7F4A-42D8-8DDD-53EA382C5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E3F80-1CE7-4A05-9F78-86AF0AD6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202" y="1125986"/>
            <a:ext cx="4385595" cy="535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5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6D22C-4497-448E-B58A-99976BC2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382E89-C2B4-4AE8-B93C-EA1A09E7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C01EAE62-8F93-482A-9FFC-101B08FAA708}"/>
              </a:ext>
            </a:extLst>
          </p:cNvPr>
          <p:cNvSpPr/>
          <p:nvPr/>
        </p:nvSpPr>
        <p:spPr>
          <a:xfrm>
            <a:off x="2045248" y="2065564"/>
            <a:ext cx="3601559" cy="1786377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MMIO_State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平行四邊形 4">
            <a:extLst>
              <a:ext uri="{FF2B5EF4-FFF2-40B4-BE49-F238E27FC236}">
                <a16:creationId xmlns:a16="http://schemas.microsoft.com/office/drawing/2014/main" id="{8141F3D1-A3E5-4823-B36B-FA5D4BBA1202}"/>
              </a:ext>
            </a:extLst>
          </p:cNvPr>
          <p:cNvSpPr/>
          <p:nvPr/>
        </p:nvSpPr>
        <p:spPr>
          <a:xfrm>
            <a:off x="5912435" y="2065564"/>
            <a:ext cx="3794901" cy="1786377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MMIO_Model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B6BC2FF-AB97-4FD3-B690-3B78B46F3C30}"/>
              </a:ext>
            </a:extLst>
          </p:cNvPr>
          <p:cNvCxnSpPr>
            <a:cxnSpLocks/>
            <a:stCxn id="4" idx="2"/>
            <a:endCxn id="5" idx="5"/>
          </p:cNvCxnSpPr>
          <p:nvPr/>
        </p:nvCxnSpPr>
        <p:spPr>
          <a:xfrm>
            <a:off x="5423510" y="2958753"/>
            <a:ext cx="712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60AE74-1421-416B-B747-A649AD893B74}"/>
              </a:ext>
            </a:extLst>
          </p:cNvPr>
          <p:cNvSpPr txBox="1"/>
          <p:nvPr/>
        </p:nvSpPr>
        <p:spPr>
          <a:xfrm>
            <a:off x="7233700" y="3792145"/>
            <a:ext cx="330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/>
              <a:t>angr</a:t>
            </a:r>
            <a:endParaRPr lang="zh-TW" altLang="en-US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3683D36-0946-4EFF-989F-28A5E132E9A3}"/>
              </a:ext>
            </a:extLst>
          </p:cNvPr>
          <p:cNvSpPr txBox="1"/>
          <p:nvPr/>
        </p:nvSpPr>
        <p:spPr>
          <a:xfrm>
            <a:off x="2681800" y="3798351"/>
            <a:ext cx="330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unicorn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763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605B062-6DE5-4E74-AA80-529BBDD7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37" y="519991"/>
            <a:ext cx="5023019" cy="5997634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FD29CF69-43B1-4408-8837-BE5098F3179D}"/>
              </a:ext>
            </a:extLst>
          </p:cNvPr>
          <p:cNvSpPr/>
          <p:nvPr/>
        </p:nvSpPr>
        <p:spPr>
          <a:xfrm>
            <a:off x="1690007" y="1894539"/>
            <a:ext cx="1161951" cy="2909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21E9C5F4-25D5-4858-93D1-4F5672669971}"/>
              </a:ext>
            </a:extLst>
          </p:cNvPr>
          <p:cNvSpPr/>
          <p:nvPr/>
        </p:nvSpPr>
        <p:spPr>
          <a:xfrm rot="20687154">
            <a:off x="2740747" y="1433447"/>
            <a:ext cx="4248103" cy="14189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3BFEAE-8D9F-4BFB-B86F-3DCFBC624AFE}"/>
              </a:ext>
            </a:extLst>
          </p:cNvPr>
          <p:cNvSpPr txBox="1"/>
          <p:nvPr/>
        </p:nvSpPr>
        <p:spPr>
          <a:xfrm>
            <a:off x="6898822" y="519991"/>
            <a:ext cx="4539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當前所有</a:t>
            </a:r>
            <a:r>
              <a:rPr lang="en-US" altLang="zh-TW" dirty="0"/>
              <a:t>reg</a:t>
            </a:r>
            <a:r>
              <a:rPr lang="zh-TW" altLang="en-US" dirty="0"/>
              <a:t>的值 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/>
              <a:t>MMIO</a:t>
            </a:r>
            <a:r>
              <a:rPr lang="zh-TW" altLang="en-US" dirty="0"/>
              <a:t>被調用的</a:t>
            </a:r>
            <a:r>
              <a:rPr lang="en-US" altLang="zh-TW" dirty="0"/>
              <a:t>address)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MMIO</a:t>
            </a:r>
            <a:r>
              <a:rPr lang="zh-TW" altLang="en-US" dirty="0"/>
              <a:t>以外的區塊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356EC2B-9D43-45EE-9F39-3ABD53AFF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224" y="1740381"/>
            <a:ext cx="3448697" cy="459762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78EB9D8-9DCD-429C-99E8-8EE27BEA9D42}"/>
              </a:ext>
            </a:extLst>
          </p:cNvPr>
          <p:cNvSpPr/>
          <p:nvPr/>
        </p:nvSpPr>
        <p:spPr>
          <a:xfrm>
            <a:off x="6967224" y="1740380"/>
            <a:ext cx="2503347" cy="2537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05F4A1-07B0-4CFC-9FF4-A5611B06C854}"/>
              </a:ext>
            </a:extLst>
          </p:cNvPr>
          <p:cNvSpPr txBox="1"/>
          <p:nvPr/>
        </p:nvSpPr>
        <p:spPr>
          <a:xfrm>
            <a:off x="8907419" y="3009232"/>
            <a:ext cx="112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7CF69C0-B244-4011-9002-A9724245798F}"/>
              </a:ext>
            </a:extLst>
          </p:cNvPr>
          <p:cNvSpPr txBox="1"/>
          <p:nvPr/>
        </p:nvSpPr>
        <p:spPr>
          <a:xfrm>
            <a:off x="10394885" y="5056481"/>
            <a:ext cx="112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</a:rPr>
              <a:t>2</a:t>
            </a:r>
            <a:endParaRPr lang="zh-TW" altLang="en-US" sz="3200" dirty="0">
              <a:solidFill>
                <a:srgbClr val="FFC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3109A2-CA3C-4285-BB5C-EE143CEE4E98}"/>
              </a:ext>
            </a:extLst>
          </p:cNvPr>
          <p:cNvSpPr/>
          <p:nvPr/>
        </p:nvSpPr>
        <p:spPr>
          <a:xfrm>
            <a:off x="6898822" y="4359729"/>
            <a:ext cx="3453492" cy="197828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D64FC1-8FB8-4923-B2E8-68D2A263FBD8}"/>
              </a:ext>
            </a:extLst>
          </p:cNvPr>
          <p:cNvSpPr/>
          <p:nvPr/>
        </p:nvSpPr>
        <p:spPr>
          <a:xfrm>
            <a:off x="6967224" y="2209043"/>
            <a:ext cx="1131747" cy="158600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2EEF38F-7339-421B-95DB-A8495B43EB83}"/>
              </a:ext>
            </a:extLst>
          </p:cNvPr>
          <p:cNvSpPr txBox="1"/>
          <p:nvPr/>
        </p:nvSpPr>
        <p:spPr>
          <a:xfrm>
            <a:off x="8033657" y="2130259"/>
            <a:ext cx="963386" cy="383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MMIO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6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32E11-D091-4369-ADFA-8E233282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MMIO_State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42BA99-C739-49F1-9758-5126B3D9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1356395"/>
            <a:ext cx="3638550" cy="485073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E1FD88-3F55-402F-83A1-5B51A6FDD61F}"/>
              </a:ext>
            </a:extLst>
          </p:cNvPr>
          <p:cNvSpPr/>
          <p:nvPr/>
        </p:nvSpPr>
        <p:spPr>
          <a:xfrm>
            <a:off x="5483678" y="1795909"/>
            <a:ext cx="2049236" cy="44112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7D695A4-E8DA-4C09-B268-917AA518F563}"/>
              </a:ext>
            </a:extLst>
          </p:cNvPr>
          <p:cNvCxnSpPr/>
          <p:nvPr/>
        </p:nvCxnSpPr>
        <p:spPr>
          <a:xfrm>
            <a:off x="5471431" y="2852843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A2D7292-5988-4BD6-915F-0515738C6FFA}"/>
              </a:ext>
            </a:extLst>
          </p:cNvPr>
          <p:cNvCxnSpPr/>
          <p:nvPr/>
        </p:nvCxnSpPr>
        <p:spPr>
          <a:xfrm>
            <a:off x="5480957" y="4157202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5B525E1-FEFC-4678-98D5-EABBC4D1369D}"/>
              </a:ext>
            </a:extLst>
          </p:cNvPr>
          <p:cNvCxnSpPr/>
          <p:nvPr/>
        </p:nvCxnSpPr>
        <p:spPr>
          <a:xfrm>
            <a:off x="5471430" y="5403505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F9F360-ABC7-47CE-A3E3-BB4F2086D846}"/>
              </a:ext>
            </a:extLst>
          </p:cNvPr>
          <p:cNvSpPr txBox="1"/>
          <p:nvPr/>
        </p:nvSpPr>
        <p:spPr>
          <a:xfrm>
            <a:off x="5891891" y="4298388"/>
            <a:ext cx="122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MMIO</a:t>
            </a:r>
            <a:endParaRPr lang="zh-TW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C8F62C-A879-4B43-9E1C-9BB941CBE87E}"/>
              </a:ext>
            </a:extLst>
          </p:cNvPr>
          <p:cNvSpPr/>
          <p:nvPr/>
        </p:nvSpPr>
        <p:spPr>
          <a:xfrm>
            <a:off x="8848851" y="1795909"/>
            <a:ext cx="2049236" cy="44112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1A97C78-CE0D-4C32-8B36-23E7FFE2AC96}"/>
              </a:ext>
            </a:extLst>
          </p:cNvPr>
          <p:cNvCxnSpPr/>
          <p:nvPr/>
        </p:nvCxnSpPr>
        <p:spPr>
          <a:xfrm>
            <a:off x="8848851" y="2844679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C8954F7-07B6-40B2-ADB0-5354E7CE77AA}"/>
              </a:ext>
            </a:extLst>
          </p:cNvPr>
          <p:cNvCxnSpPr/>
          <p:nvPr/>
        </p:nvCxnSpPr>
        <p:spPr>
          <a:xfrm>
            <a:off x="8846130" y="4157202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40A8BF51-A837-4E27-8395-74D22FBD0831}"/>
              </a:ext>
            </a:extLst>
          </p:cNvPr>
          <p:cNvCxnSpPr/>
          <p:nvPr/>
        </p:nvCxnSpPr>
        <p:spPr>
          <a:xfrm>
            <a:off x="8846129" y="5384455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ABA25BF0-4CD7-4A34-B9A3-AB695C5D3801}"/>
              </a:ext>
            </a:extLst>
          </p:cNvPr>
          <p:cNvSpPr/>
          <p:nvPr/>
        </p:nvSpPr>
        <p:spPr>
          <a:xfrm>
            <a:off x="7532914" y="2256850"/>
            <a:ext cx="1313216" cy="2945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FF6187CC-1405-4312-AB87-627AF480216B}"/>
              </a:ext>
            </a:extLst>
          </p:cNvPr>
          <p:cNvSpPr/>
          <p:nvPr/>
        </p:nvSpPr>
        <p:spPr>
          <a:xfrm>
            <a:off x="7532914" y="3301879"/>
            <a:ext cx="1313216" cy="305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DE35BD3A-02C0-4037-93DA-A9063B0AD33F}"/>
              </a:ext>
            </a:extLst>
          </p:cNvPr>
          <p:cNvSpPr/>
          <p:nvPr/>
        </p:nvSpPr>
        <p:spPr>
          <a:xfrm>
            <a:off x="7532914" y="5482129"/>
            <a:ext cx="1313216" cy="305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962C0C9-91EA-470C-9E8C-7F9078AFA015}"/>
              </a:ext>
            </a:extLst>
          </p:cNvPr>
          <p:cNvSpPr txBox="1"/>
          <p:nvPr/>
        </p:nvSpPr>
        <p:spPr>
          <a:xfrm>
            <a:off x="6025242" y="5530778"/>
            <a:ext cx="11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NVIC</a:t>
            </a:r>
            <a:endParaRPr lang="zh-TW" altLang="en-US" sz="2800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D26CF304-AFCC-4DB6-8B2B-BAD54D525A4A}"/>
              </a:ext>
            </a:extLst>
          </p:cNvPr>
          <p:cNvCxnSpPr/>
          <p:nvPr/>
        </p:nvCxnSpPr>
        <p:spPr>
          <a:xfrm>
            <a:off x="5478235" y="4869916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E231E74-A56C-4717-A991-89ABB44BA0C2}"/>
              </a:ext>
            </a:extLst>
          </p:cNvPr>
          <p:cNvCxnSpPr/>
          <p:nvPr/>
        </p:nvCxnSpPr>
        <p:spPr>
          <a:xfrm>
            <a:off x="8846128" y="4866400"/>
            <a:ext cx="20519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D861FDB5-E628-4D6A-B8FB-0BA89989F950}"/>
              </a:ext>
            </a:extLst>
          </p:cNvPr>
          <p:cNvSpPr/>
          <p:nvPr/>
        </p:nvSpPr>
        <p:spPr>
          <a:xfrm>
            <a:off x="7538357" y="4979818"/>
            <a:ext cx="1313216" cy="305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D873F39-05CD-4B6F-9356-BFA600C0B37F}"/>
              </a:ext>
            </a:extLst>
          </p:cNvPr>
          <p:cNvSpPr txBox="1"/>
          <p:nvPr/>
        </p:nvSpPr>
        <p:spPr>
          <a:xfrm>
            <a:off x="5891891" y="2057645"/>
            <a:ext cx="137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.TEXT</a:t>
            </a:r>
            <a:endParaRPr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8C88E2E-5B1E-4661-B6E6-C840B1A5D3BE}"/>
              </a:ext>
            </a:extLst>
          </p:cNvPr>
          <p:cNvSpPr txBox="1"/>
          <p:nvPr/>
        </p:nvSpPr>
        <p:spPr>
          <a:xfrm>
            <a:off x="9241849" y="2065015"/>
            <a:ext cx="137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.TEXT</a:t>
            </a:r>
            <a:endParaRPr lang="zh-TW" altLang="en-US" sz="28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B5FF55A-0CDA-4DFC-9C73-521CC0ACA5BC}"/>
              </a:ext>
            </a:extLst>
          </p:cNvPr>
          <p:cNvSpPr txBox="1"/>
          <p:nvPr/>
        </p:nvSpPr>
        <p:spPr>
          <a:xfrm>
            <a:off x="9347984" y="5526991"/>
            <a:ext cx="115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NVIC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FFAA289-D2F3-47FE-A3DB-3FF5C3FD22F0}"/>
              </a:ext>
            </a:extLst>
          </p:cNvPr>
          <p:cNvSpPr txBox="1"/>
          <p:nvPr/>
        </p:nvSpPr>
        <p:spPr>
          <a:xfrm>
            <a:off x="6200772" y="4817704"/>
            <a:ext cx="1292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BCD46ED-B9EA-4349-94EF-A30D522FBFBD}"/>
              </a:ext>
            </a:extLst>
          </p:cNvPr>
          <p:cNvSpPr txBox="1"/>
          <p:nvPr/>
        </p:nvSpPr>
        <p:spPr>
          <a:xfrm>
            <a:off x="9605406" y="4789968"/>
            <a:ext cx="1292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8425D712-E11D-441D-99C3-C1BFA9F4AC13}"/>
              </a:ext>
            </a:extLst>
          </p:cNvPr>
          <p:cNvSpPr/>
          <p:nvPr/>
        </p:nvSpPr>
        <p:spPr>
          <a:xfrm>
            <a:off x="7538357" y="4371400"/>
            <a:ext cx="1305051" cy="335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乘號 26">
            <a:extLst>
              <a:ext uri="{FF2B5EF4-FFF2-40B4-BE49-F238E27FC236}">
                <a16:creationId xmlns:a16="http://schemas.microsoft.com/office/drawing/2014/main" id="{FBC8B15E-2EC5-48E4-BE48-F281AB93D554}"/>
              </a:ext>
            </a:extLst>
          </p:cNvPr>
          <p:cNvSpPr/>
          <p:nvPr/>
        </p:nvSpPr>
        <p:spPr>
          <a:xfrm>
            <a:off x="7739742" y="4224443"/>
            <a:ext cx="775607" cy="64195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47EDB3F-C663-44A0-9C85-0E64F805246A}"/>
              </a:ext>
            </a:extLst>
          </p:cNvPr>
          <p:cNvSpPr txBox="1"/>
          <p:nvPr/>
        </p:nvSpPr>
        <p:spPr>
          <a:xfrm>
            <a:off x="6200771" y="3171554"/>
            <a:ext cx="387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BEA6FA4-2D12-4E0B-86D2-35C4A0039C58}"/>
              </a:ext>
            </a:extLst>
          </p:cNvPr>
          <p:cNvSpPr txBox="1"/>
          <p:nvPr/>
        </p:nvSpPr>
        <p:spPr>
          <a:xfrm>
            <a:off x="9605406" y="3171554"/>
            <a:ext cx="428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6ABD604-1B9B-4317-ADEA-28629BC51790}"/>
              </a:ext>
            </a:extLst>
          </p:cNvPr>
          <p:cNvSpPr/>
          <p:nvPr/>
        </p:nvSpPr>
        <p:spPr>
          <a:xfrm>
            <a:off x="707571" y="4054148"/>
            <a:ext cx="3638550" cy="21529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4689CA8-0C8F-4FCB-9DD9-DF8D17C692F0}"/>
              </a:ext>
            </a:extLst>
          </p:cNvPr>
          <p:cNvSpPr txBox="1"/>
          <p:nvPr/>
        </p:nvSpPr>
        <p:spPr>
          <a:xfrm>
            <a:off x="4769301" y="1215715"/>
            <a:ext cx="346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Unicorn</a:t>
            </a:r>
            <a:r>
              <a:rPr lang="zh-TW" altLang="en-US" sz="2800" dirty="0"/>
              <a:t>模擬的</a:t>
            </a:r>
            <a:r>
              <a:rPr lang="en-US" altLang="zh-TW" sz="2800" dirty="0"/>
              <a:t>binary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790755B-6917-4AA9-B159-D3665F83E98B}"/>
              </a:ext>
            </a:extLst>
          </p:cNvPr>
          <p:cNvSpPr txBox="1"/>
          <p:nvPr/>
        </p:nvSpPr>
        <p:spPr>
          <a:xfrm>
            <a:off x="8466240" y="1212581"/>
            <a:ext cx="346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缺了</a:t>
            </a:r>
            <a:r>
              <a:rPr lang="en-US" altLang="zh-TW" sz="2800" dirty="0"/>
              <a:t>MMIO</a:t>
            </a:r>
            <a:r>
              <a:rPr lang="zh-TW" altLang="en-US" sz="2800" dirty="0"/>
              <a:t>的</a:t>
            </a:r>
            <a:r>
              <a:rPr lang="en-US" altLang="zh-TW" sz="2800" dirty="0"/>
              <a:t>binary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978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D0B20-B993-46AE-B92A-16E775CF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Angr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DBF0D7-5386-4EA3-8927-9EAC1560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模擬缺少</a:t>
            </a:r>
            <a:r>
              <a:rPr lang="en-US" altLang="zh-TW" sz="2800" b="0" dirty="0">
                <a:solidFill>
                  <a:srgbClr val="FFC000"/>
                </a:solidFill>
                <a:latin typeface="Calibri" panose="020F0502020204030204"/>
                <a:ea typeface="新細明體" panose="02020500000000000000" pitchFamily="18" charset="-120"/>
              </a:rPr>
              <a:t>MMIO</a:t>
            </a:r>
            <a:r>
              <a:rPr lang="zh-TW" altLang="en-US" sz="2800" b="0" dirty="0">
                <a:solidFill>
                  <a:srgbClr val="FFC000"/>
                </a:solidFill>
                <a:latin typeface="Calibri" panose="020F0502020204030204"/>
                <a:ea typeface="新細明體" panose="02020500000000000000" pitchFamily="18" charset="-120"/>
              </a:rPr>
              <a:t>的</a:t>
            </a:r>
            <a:r>
              <a:rPr lang="en-US" altLang="zh-TW" sz="2800" b="0" dirty="0">
                <a:solidFill>
                  <a:srgbClr val="FFC000"/>
                </a:solidFill>
                <a:latin typeface="Calibri" panose="020F0502020204030204"/>
                <a:ea typeface="新細明體" panose="02020500000000000000" pitchFamily="18" charset="-120"/>
              </a:rPr>
              <a:t>binary</a:t>
            </a: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將進入點設置成</a:t>
            </a: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program counter</a:t>
            </a: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指向的位址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記錄變量的活動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被追蹤的符號變量不存在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當前函數返回值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zh-TW" altLang="en-US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符號變量被移置其他範圍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timeout</a:t>
            </a:r>
            <a:endParaRPr lang="zh-TW" altLang="en-US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6C05FD-454C-4B3D-945B-F99FAE44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653" y="1170462"/>
            <a:ext cx="3592596" cy="4789467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65886E25-BE44-4686-9ABD-464AFD79870C}"/>
              </a:ext>
            </a:extLst>
          </p:cNvPr>
          <p:cNvSpPr/>
          <p:nvPr/>
        </p:nvSpPr>
        <p:spPr>
          <a:xfrm>
            <a:off x="7548595" y="2433921"/>
            <a:ext cx="3407329" cy="16455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882EBBC-0C20-4833-B4F8-957B91629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707" y="2896643"/>
            <a:ext cx="2806449" cy="72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4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9AD76-0636-40E7-AEB4-86968605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MMIO_Model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952D7-4B86-42FF-8F63-F6C0CFD52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defTabSz="914400">
              <a:lnSpc>
                <a:spcPct val="90000"/>
              </a:lnSpc>
              <a:buClrTx/>
            </a:pP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Constant</a:t>
            </a: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Bitextract</a:t>
            </a:r>
            <a:endParaRPr lang="en-US" altLang="zh-TW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Passthrough</a:t>
            </a: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Set</a:t>
            </a:r>
          </a:p>
          <a:p>
            <a:pPr marL="228600" lvl="0" indent="-228600" defTabSz="914400">
              <a:lnSpc>
                <a:spcPct val="90000"/>
              </a:lnSpc>
              <a:buClrTx/>
            </a:pPr>
            <a:r>
              <a:rPr lang="en-US" altLang="zh-TW" sz="2800" b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Identity</a:t>
            </a:r>
            <a:endParaRPr lang="zh-TW" altLang="en-US" sz="2800" b="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441729"/>
      </p:ext>
    </p:extLst>
  </p:cSld>
  <p:clrMapOvr>
    <a:masterClrMapping/>
  </p:clrMapOvr>
</p:sld>
</file>

<file path=ppt/theme/theme1.xml><?xml version="1.0" encoding="utf-8"?>
<a:theme xmlns:a="http://schemas.openxmlformats.org/drawingml/2006/main" name="Delta_PPTtemplate_16x9">
  <a:themeElements>
    <a:clrScheme name="自訂 2">
      <a:dk1>
        <a:sysClr val="windowText" lastClr="000000"/>
      </a:dk1>
      <a:lt1>
        <a:sysClr val="window" lastClr="FFFFFF"/>
      </a:lt1>
      <a:dk2>
        <a:srgbClr val="0087DC"/>
      </a:dk2>
      <a:lt2>
        <a:srgbClr val="FFFFFF"/>
      </a:lt2>
      <a:accent1>
        <a:srgbClr val="0087DC"/>
      </a:accent1>
      <a:accent2>
        <a:srgbClr val="64D7D7"/>
      </a:accent2>
      <a:accent3>
        <a:srgbClr val="B9EB5F"/>
      </a:accent3>
      <a:accent4>
        <a:srgbClr val="1E50C8"/>
      </a:accent4>
      <a:accent5>
        <a:srgbClr val="96E6BE"/>
      </a:accent5>
      <a:accent6>
        <a:srgbClr val="00BE50"/>
      </a:accent6>
      <a:hlink>
        <a:srgbClr val="0563C1"/>
      </a:hlink>
      <a:folHlink>
        <a:srgbClr val="BFBFBF"/>
      </a:folHlink>
    </a:clrScheme>
    <a:fontScheme name="自訂 3">
      <a:majorFont>
        <a:latin typeface="Arial"/>
        <a:ea typeface="Microsoft Jheng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_PPTtemplate_16x9_EN" id="{AB7E8207-7EFD-42D6-915B-94A9E5ABAC21}" vid="{115B2ECF-35DF-4A82-A0C0-9889D580E89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58C76AD6CB34EBA43C98402C02A9A" ma:contentTypeVersion="15" ma:contentTypeDescription="Create a new document." ma:contentTypeScope="" ma:versionID="bb1385aa0519a4e0cb9de37dff78a507">
  <xsd:schema xmlns:xsd="http://www.w3.org/2001/XMLSchema" xmlns:xs="http://www.w3.org/2001/XMLSchema" xmlns:p="http://schemas.microsoft.com/office/2006/metadata/properties" xmlns:ns3="92993e93-fa54-4a26-9160-ad39da3fde98" xmlns:ns4="6f2e7bc8-2c5d-4be4-9073-9915c8c4be80" targetNamespace="http://schemas.microsoft.com/office/2006/metadata/properties" ma:root="true" ma:fieldsID="122099c3746496632ba5ab7972254639" ns3:_="" ns4:_="">
    <xsd:import namespace="92993e93-fa54-4a26-9160-ad39da3fde98"/>
    <xsd:import namespace="6f2e7bc8-2c5d-4be4-9073-9915c8c4be8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993e93-fa54-4a26-9160-ad39da3fde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e7bc8-2c5d-4be4-9073-9915c8c4be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f2e7bc8-2c5d-4be4-9073-9915c8c4be8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47A311-2E35-4F74-9EF6-DE739C152D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993e93-fa54-4a26-9160-ad39da3fde98"/>
    <ds:schemaRef ds:uri="6f2e7bc8-2c5d-4be4-9073-9915c8c4be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4C4FD4-6F29-4AEE-A8A4-691B2C273B52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6f2e7bc8-2c5d-4be4-9073-9915c8c4be80"/>
    <ds:schemaRef ds:uri="http://purl.org/dc/terms/"/>
    <ds:schemaRef ds:uri="92993e93-fa54-4a26-9160-ad39da3fde98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13B2C7D-AC71-4515-AD7E-02F2B2F70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Delta_PPTtemplate_16x9_EN</Template>
  <TotalTime>35150</TotalTime>
  <Words>420</Words>
  <Application>Microsoft Office PowerPoint</Application>
  <PresentationFormat>Widescreen</PresentationFormat>
  <Paragraphs>138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Cooper Black</vt:lpstr>
      <vt:lpstr>Delta_PPTtemplate_16x9</vt:lpstr>
      <vt:lpstr>MMIO</vt:lpstr>
      <vt:lpstr>Potential Solution - Fuzzware</vt:lpstr>
      <vt:lpstr>PowerPoint Presentation</vt:lpstr>
      <vt:lpstr>Example binary</vt:lpstr>
      <vt:lpstr>PowerPoint Presentation</vt:lpstr>
      <vt:lpstr>PowerPoint Presentation</vt:lpstr>
      <vt:lpstr>MMIO_State</vt:lpstr>
      <vt:lpstr>Angr</vt:lpstr>
      <vt:lpstr>MMIO_Model</vt:lpstr>
      <vt:lpstr>Constant</vt:lpstr>
      <vt:lpstr>Bitextract</vt:lpstr>
      <vt:lpstr>Passthrough</vt:lpstr>
      <vt:lpstr>Set</vt:lpstr>
      <vt:lpstr>Identity</vt:lpstr>
      <vt:lpstr>使用MMIO_Model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Maximum 2 Lines (32pt)</dc:title>
  <dc:creator>user</dc:creator>
  <cp:lastModifiedBy>品皇 方</cp:lastModifiedBy>
  <cp:revision>827</cp:revision>
  <cp:lastPrinted>2023-09-11T08:48:17Z</cp:lastPrinted>
  <dcterms:created xsi:type="dcterms:W3CDTF">2022-01-20T01:43:08Z</dcterms:created>
  <dcterms:modified xsi:type="dcterms:W3CDTF">2024-08-19T22:50:48Z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0x01010043E58C76AD6CB34EBA43C98402C02A9A</vt:lpwstr>
  </property>
</Properties>
</file>