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257" r:id="rId4"/>
    <p:sldId id="259" r:id="rId5"/>
    <p:sldId id="260" r:id="rId6"/>
    <p:sldId id="261" r:id="rId7"/>
    <p:sldId id="322" r:id="rId8"/>
    <p:sldId id="325" r:id="rId9"/>
    <p:sldId id="326" r:id="rId10"/>
    <p:sldId id="324" r:id="rId11"/>
    <p:sldId id="327" r:id="rId12"/>
    <p:sldId id="32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962B0-5A77-473A-8B98-E2F99A27F535}"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B9A37-C2B1-49D5-8B71-A29DFBA4853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988CF8-558E-4CCD-9A44-FB11384E8DF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3D05CE5-4445-4D91-8929-41857FE04B9B}"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3D6BC93-FB4C-40CF-A322-F43595746688}"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35DD614-BE0F-4AD6-B1DC-0F53314A74F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51F4FC85-6C2F-4B32-9F5B-97F5B17D0E2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C4C5DE96-FD3E-4EFB-9685-E21533EE015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FDEF163D-0871-4A52-AEC1-5F03317A4D1A}"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8F573C-92F1-43BC-8527-C7A15F865CB2}"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E9294-1D06-444C-9AD8-D75E0F95C9CA}"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D94319D5-6025-4E33-AA78-F765ADEE505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71795493-8D44-4AE4-9586-16D180E76FA5}"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37BBA-4FD2-4FF1-B8CE-1581980778DF}" type="datetime1">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7873" y="3314654"/>
            <a:ext cx="9144000" cy="1165905"/>
          </a:xfrm>
        </p:spPr>
        <p:txBody>
          <a:bodyPr>
            <a:normAutofit/>
          </a:bodyPr>
          <a:lstStyle/>
          <a:p>
            <a:r>
              <a:rPr lang="en-US" altLang="en-US" sz="3200" dirty="0" smtClean="0">
                <a:latin typeface="Aparajita" panose="02020603050405020304" pitchFamily="18" charset="0"/>
                <a:cs typeface="Aparajita" panose="02020603050405020304" pitchFamily="18" charset="0"/>
              </a:rPr>
              <a:t>Java Design patterns</a:t>
            </a:r>
            <a:endParaRPr lang="en-US" altLang="en-US" sz="3200" dirty="0">
              <a:latin typeface="Aparajita" panose="02020603050405020304" pitchFamily="18" charset="0"/>
              <a:cs typeface="Aparajita" panose="02020603050405020304" pitchFamily="18" charset="0"/>
            </a:endParaRPr>
          </a:p>
        </p:txBody>
      </p:sp>
      <p:sp>
        <p:nvSpPr>
          <p:cNvPr id="4" name="Date Placeholder 3"/>
          <p:cNvSpPr>
            <a:spLocks noGrp="1"/>
          </p:cNvSpPr>
          <p:nvPr>
            <p:ph type="dt" sz="half" idx="10"/>
          </p:nvPr>
        </p:nvSpPr>
        <p:spPr/>
        <p:txBody>
          <a:bodyPr/>
          <a:lstStyle/>
          <a:p>
            <a:fld id="{89424A45-AC1E-47FA-B4FC-F6B2154E7AD7}"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7" y="209007"/>
            <a:ext cx="9300754" cy="822960"/>
          </a:xfrm>
        </p:spPr>
        <p:txBody>
          <a:bodyPr>
            <a:normAutofit/>
          </a:bodyPr>
          <a:lstStyle/>
          <a:p>
            <a:r>
              <a:rPr lang="en-US" altLang="en-US" sz="4000" b="1" dirty="0">
                <a:solidFill>
                  <a:schemeClr val="accent2"/>
                </a:solidFill>
                <a:sym typeface="+mn-ea"/>
              </a:rPr>
              <a:t>Creating Immutable classes </a:t>
            </a:r>
            <a:endParaRPr lang="en-US" altLang="en-US" sz="4000" b="1" dirty="0">
              <a:solidFill>
                <a:schemeClr val="accent2"/>
              </a:solidFill>
              <a:latin typeface="Aparajita" panose="02020603050405020304" pitchFamily="18" charset="0"/>
              <a:cs typeface="Aparajita" panose="02020603050405020304" pitchFamily="18" charset="0"/>
              <a:sym typeface="+mn-ea"/>
            </a:endParaRPr>
          </a:p>
        </p:txBody>
      </p:sp>
      <p:sp>
        <p:nvSpPr>
          <p:cNvPr id="3" name="Subtitle 2"/>
          <p:cNvSpPr>
            <a:spLocks noGrp="1"/>
          </p:cNvSpPr>
          <p:nvPr>
            <p:ph type="subTitle" idx="1"/>
          </p:nvPr>
        </p:nvSpPr>
        <p:spPr>
          <a:xfrm>
            <a:off x="443865" y="987425"/>
            <a:ext cx="11430000" cy="5502275"/>
          </a:xfrm>
        </p:spPr>
        <p:txBody>
          <a:bodyPr>
            <a:normAutofit fontScale="80000"/>
          </a:bodyPr>
          <a:lstStyle/>
          <a:p>
            <a:pPr algn="l">
              <a:lnSpc>
                <a:spcPct val="150000"/>
              </a:lnSpc>
              <a:buFont typeface="Wingdings" panose="05000000000000000000" pitchFamily="2" charset="2"/>
            </a:pPr>
            <a:r>
              <a:rPr lang="en-US" altLang="en-US" sz="3555" b="1" dirty="0"/>
              <a:t>characteristics of immutability</a:t>
            </a:r>
            <a:endParaRPr lang="en-US" altLang="en-US" sz="3555" b="1" dirty="0"/>
          </a:p>
          <a:p>
            <a:pPr marL="342900" indent="-342900" algn="l">
              <a:lnSpc>
                <a:spcPct val="150000"/>
              </a:lnSpc>
              <a:buFont typeface="Arial" panose="020B0604020202020204" pitchFamily="34" charset="0"/>
              <a:buChar char="•"/>
            </a:pPr>
            <a:r>
              <a:rPr lang="en-US" altLang="en-US" sz="2800" dirty="0"/>
              <a:t>The class must be declared as final so that child classes can’t be created.</a:t>
            </a:r>
            <a:endParaRPr lang="en-US" altLang="en-US" sz="2800" dirty="0"/>
          </a:p>
          <a:p>
            <a:pPr marL="342900" indent="-342900" algn="l">
              <a:lnSpc>
                <a:spcPct val="150000"/>
              </a:lnSpc>
              <a:buFont typeface="Arial" panose="020B0604020202020204" pitchFamily="34" charset="0"/>
              <a:buChar char="•"/>
            </a:pPr>
            <a:r>
              <a:rPr lang="en-US" altLang="en-US" sz="2800" dirty="0"/>
              <a:t>Data members in the class must be declared private so that direct access is not allowed.</a:t>
            </a:r>
            <a:endParaRPr lang="en-US" altLang="en-US" sz="2800" dirty="0"/>
          </a:p>
          <a:p>
            <a:pPr marL="342900" indent="-342900" algn="l">
              <a:lnSpc>
                <a:spcPct val="150000"/>
              </a:lnSpc>
              <a:buFont typeface="Arial" panose="020B0604020202020204" pitchFamily="34" charset="0"/>
              <a:buChar char="•"/>
            </a:pPr>
            <a:r>
              <a:rPr lang="en-US" altLang="en-US" sz="2800" dirty="0"/>
              <a:t>Data members in the class must be declared as final so that we can’t change the value of it after object creation.</a:t>
            </a:r>
            <a:endParaRPr lang="en-US" altLang="en-US" sz="2800" dirty="0"/>
          </a:p>
          <a:p>
            <a:pPr marL="342900" indent="-342900" algn="l">
              <a:lnSpc>
                <a:spcPct val="150000"/>
              </a:lnSpc>
              <a:buFont typeface="Arial" panose="020B0604020202020204" pitchFamily="34" charset="0"/>
              <a:buChar char="•"/>
            </a:pPr>
            <a:r>
              <a:rPr lang="en-US" altLang="en-US" sz="2800" dirty="0"/>
              <a:t>A parameterized constructor should initialize all the fields performing a deep copy so that data members can’t be modified with an object reference.</a:t>
            </a:r>
            <a:endParaRPr lang="en-US" altLang="en-US" sz="2800" dirty="0"/>
          </a:p>
          <a:p>
            <a:pPr marL="342900" indent="-342900" algn="l">
              <a:lnSpc>
                <a:spcPct val="150000"/>
              </a:lnSpc>
              <a:buFont typeface="Arial" panose="020B0604020202020204" pitchFamily="34" charset="0"/>
              <a:buChar char="•"/>
            </a:pPr>
            <a:r>
              <a:rPr lang="en-US" altLang="en-US" sz="2800" dirty="0"/>
              <a:t>Deep Copy of objects should be performed in the getter methods to return a copy rather than returning the actual object reference</a:t>
            </a:r>
            <a:endParaRPr lang="en-US" altLang="en-US" sz="2800" dirty="0"/>
          </a:p>
        </p:txBody>
      </p:sp>
      <p:sp>
        <p:nvSpPr>
          <p:cNvPr id="4" name="Date Placeholder 3"/>
          <p:cNvSpPr>
            <a:spLocks noGrp="1"/>
          </p:cNvSpPr>
          <p:nvPr>
            <p:ph type="dt" sz="half" idx="10"/>
          </p:nvPr>
        </p:nvSpPr>
        <p:spPr/>
        <p:txBody>
          <a:bodyPr/>
          <a:lstStyle/>
          <a:p>
            <a:fld id="{831B7B53-E559-4E0D-A497-F83471CABAE2}"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077" y="3017612"/>
            <a:ext cx="9300754" cy="822960"/>
          </a:xfrm>
        </p:spPr>
        <p:txBody>
          <a:bodyPr>
            <a:normAutofit/>
          </a:bodyPr>
          <a:lstStyle/>
          <a:p>
            <a:r>
              <a:rPr lang="en-US" altLang="en-US" sz="4445" b="1" dirty="0">
                <a:solidFill>
                  <a:schemeClr val="accent2"/>
                </a:solidFill>
                <a:latin typeface="Aparajita" panose="02020603050405020304" pitchFamily="18" charset="0"/>
                <a:cs typeface="Aparajita" panose="02020603050405020304" pitchFamily="18" charset="0"/>
                <a:sym typeface="+mn-ea"/>
              </a:rPr>
              <a:t>Thank you</a:t>
            </a:r>
            <a:endParaRPr lang="en-US" altLang="en-US" sz="4445" b="1" dirty="0">
              <a:solidFill>
                <a:schemeClr val="accent2"/>
              </a:solidFill>
              <a:latin typeface="Aparajita" panose="02020603050405020304" pitchFamily="18" charset="0"/>
              <a:cs typeface="Aparajita" panose="02020603050405020304" pitchFamily="18" charset="0"/>
              <a:sym typeface="+mn-ea"/>
            </a:endParaRPr>
          </a:p>
        </p:txBody>
      </p:sp>
      <p:sp>
        <p:nvSpPr>
          <p:cNvPr id="3" name="Subtitle 2"/>
          <p:cNvSpPr>
            <a:spLocks noGrp="1"/>
          </p:cNvSpPr>
          <p:nvPr>
            <p:ph type="subTitle" idx="1"/>
          </p:nvPr>
        </p:nvSpPr>
        <p:spPr>
          <a:xfrm>
            <a:off x="444137" y="987335"/>
            <a:ext cx="11429999" cy="5368834"/>
          </a:xfrm>
        </p:spPr>
        <p:txBody>
          <a:bodyPr>
            <a:normAutofit lnSpcReduction="10000"/>
          </a:bodyPr>
          <a:lstStyle/>
          <a:p>
            <a:pPr marL="342900" indent="-342900" algn="l">
              <a:lnSpc>
                <a:spcPct val="150000"/>
              </a:lnSpc>
              <a:buFont typeface="Wingdings" panose="05000000000000000000" pitchFamily="2" charset="2"/>
              <a:buChar char="q"/>
            </a:pPr>
            <a:endParaRPr lang="en-US" altLang="en-US" dirty="0"/>
          </a:p>
          <a:p>
            <a:pPr algn="just">
              <a:lnSpc>
                <a:spcPct val="150000"/>
              </a:lnSpc>
              <a:buFont typeface="Wingdings" panose="05000000000000000000" pitchFamily="2" charset="2"/>
            </a:pPr>
            <a:endParaRPr lang="en-US" altLang="en-US" sz="2800" dirty="0"/>
          </a:p>
        </p:txBody>
      </p:sp>
      <p:sp>
        <p:nvSpPr>
          <p:cNvPr id="4" name="Date Placeholder 3"/>
          <p:cNvSpPr>
            <a:spLocks noGrp="1"/>
          </p:cNvSpPr>
          <p:nvPr>
            <p:ph type="dt" sz="half" idx="10"/>
          </p:nvPr>
        </p:nvSpPr>
        <p:spPr/>
        <p:txBody>
          <a:bodyPr/>
          <a:lstStyle/>
          <a:p>
            <a:fld id="{831B7B53-E559-4E0D-A497-F83471CABAE2}"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7" y="182882"/>
            <a:ext cx="9300754" cy="822960"/>
          </a:xfrm>
        </p:spPr>
        <p:txBody>
          <a:bodyPr>
            <a:normAutofit/>
          </a:bodyPr>
          <a:lstStyle/>
          <a:p>
            <a:r>
              <a:rPr lang="en-US" altLang="en-US" sz="4445" dirty="0" smtClean="0">
                <a:solidFill>
                  <a:schemeClr val="accent2">
                    <a:lumMod val="75000"/>
                  </a:schemeClr>
                </a:solidFill>
                <a:latin typeface="Aparajita" panose="02020603050405020304" pitchFamily="18" charset="0"/>
                <a:cs typeface="Aparajita" panose="02020603050405020304" pitchFamily="18" charset="0"/>
              </a:rPr>
              <a:t>Module Objectives</a:t>
            </a:r>
            <a:endParaRPr lang="en-IN" sz="4445" dirty="0">
              <a:solidFill>
                <a:schemeClr val="accent2">
                  <a:lumMod val="75000"/>
                </a:schemeClr>
              </a:solidFill>
              <a:latin typeface="Aparajita" panose="02020603050405020304" pitchFamily="18" charset="0"/>
              <a:cs typeface="Aparajita" panose="02020603050405020304" pitchFamily="18" charset="0"/>
            </a:endParaRPr>
          </a:p>
        </p:txBody>
      </p:sp>
      <p:sp>
        <p:nvSpPr>
          <p:cNvPr id="3" name="Subtitle 2"/>
          <p:cNvSpPr>
            <a:spLocks noGrp="1"/>
          </p:cNvSpPr>
          <p:nvPr>
            <p:ph type="subTitle" idx="1"/>
          </p:nvPr>
        </p:nvSpPr>
        <p:spPr>
          <a:xfrm>
            <a:off x="378823" y="1175657"/>
            <a:ext cx="11429999" cy="5577839"/>
          </a:xfrm>
        </p:spPr>
        <p:txBody>
          <a:bodyPr>
            <a:normAutofit/>
          </a:bodyPr>
          <a:lstStyle/>
          <a:p>
            <a:pPr marL="342900" indent="-342900" algn="l">
              <a:lnSpc>
                <a:spcPct val="250000"/>
              </a:lnSpc>
              <a:buFont typeface="Wingdings" panose="05000000000000000000" pitchFamily="2" charset="2"/>
              <a:buChar char="q"/>
            </a:pPr>
            <a:r>
              <a:rPr lang="en-US" altLang="en-US" sz="3200" dirty="0"/>
              <a:t>At the end of this module, participants will be able to:</a:t>
            </a:r>
            <a:endParaRPr lang="en-US" altLang="en-US" sz="3200" dirty="0"/>
          </a:p>
          <a:p>
            <a:pPr marL="800100" lvl="1" indent="-342900" algn="l">
              <a:lnSpc>
                <a:spcPct val="250000"/>
              </a:lnSpc>
              <a:buFont typeface="Wingdings" panose="05000000000000000000" pitchFamily="2" charset="2"/>
              <a:buChar char="q"/>
            </a:pPr>
            <a:r>
              <a:rPr lang="en-US" altLang="en-US" sz="3200" dirty="0"/>
              <a:t>Uderstand What is Template Method Design Pattern</a:t>
            </a:r>
            <a:endParaRPr lang="en-US" altLang="en-US" sz="3200" dirty="0"/>
          </a:p>
          <a:p>
            <a:pPr marL="0" lvl="1" indent="-342900" algn="l">
              <a:lnSpc>
                <a:spcPct val="250000"/>
              </a:lnSpc>
              <a:buFont typeface="Wingdings" panose="05000000000000000000" pitchFamily="2" charset="2"/>
              <a:buChar char="q"/>
            </a:pPr>
            <a:r>
              <a:rPr lang="en-US" altLang="en-US" sz="3200" dirty="0"/>
              <a:t> </a:t>
            </a:r>
            <a:r>
              <a:rPr lang="en-US" altLang="en-US" sz="3200" dirty="0">
                <a:sym typeface="+mn-ea"/>
              </a:rPr>
              <a:t>Uderstand What is Bridge Design Pattern</a:t>
            </a:r>
            <a:endParaRPr lang="en-US" altLang="en-US" sz="3200" dirty="0">
              <a:sym typeface="+mn-ea"/>
            </a:endParaRPr>
          </a:p>
          <a:p>
            <a:pPr marL="0" lvl="1" indent="-342900" algn="l">
              <a:lnSpc>
                <a:spcPct val="250000"/>
              </a:lnSpc>
              <a:buFont typeface="Wingdings" panose="05000000000000000000" pitchFamily="2" charset="2"/>
              <a:buChar char="q"/>
            </a:pPr>
            <a:r>
              <a:rPr lang="en-US" altLang="en-US" sz="3200" dirty="0">
                <a:sym typeface="+mn-ea"/>
              </a:rPr>
              <a:t>Uderstand How To create immutable class in java.</a:t>
            </a:r>
            <a:endParaRPr lang="en-US" altLang="en-US" sz="3200" dirty="0"/>
          </a:p>
          <a:p>
            <a:pPr marL="800100" lvl="1" indent="-342900" algn="l">
              <a:lnSpc>
                <a:spcPct val="150000"/>
              </a:lnSpc>
              <a:buFont typeface="Wingdings" panose="05000000000000000000" pitchFamily="2" charset="2"/>
              <a:buChar char="q"/>
            </a:pPr>
            <a:endParaRPr lang="en-US" altLang="en-US" sz="2600" dirty="0"/>
          </a:p>
          <a:p>
            <a:pPr marL="800100" lvl="1" indent="-342900" algn="l">
              <a:lnSpc>
                <a:spcPct val="150000"/>
              </a:lnSpc>
              <a:buFont typeface="Wingdings" panose="05000000000000000000" pitchFamily="2" charset="2"/>
              <a:buChar char="q"/>
            </a:pPr>
            <a:endParaRPr lang="en-US" altLang="en-US" sz="2600" dirty="0"/>
          </a:p>
        </p:txBody>
      </p:sp>
      <p:sp>
        <p:nvSpPr>
          <p:cNvPr id="4" name="Date Placeholder 3"/>
          <p:cNvSpPr>
            <a:spLocks noGrp="1"/>
          </p:cNvSpPr>
          <p:nvPr>
            <p:ph type="dt" sz="half" idx="10"/>
          </p:nvPr>
        </p:nvSpPr>
        <p:spPr/>
        <p:txBody>
          <a:bodyPr/>
          <a:lstStyle/>
          <a:p>
            <a:fld id="{043F8475-D0A9-4A53-B12D-5ACE885F1582}"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7" y="209007"/>
            <a:ext cx="9300754" cy="822960"/>
          </a:xfrm>
        </p:spPr>
        <p:txBody>
          <a:bodyPr>
            <a:normAutofit fontScale="90000"/>
          </a:bodyPr>
          <a:lstStyle/>
          <a:p>
            <a:r>
              <a:rPr lang="en-US" altLang="en-US" dirty="0">
                <a:solidFill>
                  <a:schemeClr val="accent2"/>
                </a:solidFill>
                <a:sym typeface="+mn-ea"/>
              </a:rPr>
              <a:t>Template Method Design Pattern</a:t>
            </a:r>
            <a:endParaRPr lang="en-US" altLang="en-US" dirty="0">
              <a:solidFill>
                <a:schemeClr val="accent2"/>
              </a:solidFill>
              <a:latin typeface="Aparajita" panose="02020603050405020304" pitchFamily="18" charset="0"/>
              <a:cs typeface="Aparajita" panose="02020603050405020304" pitchFamily="18" charset="0"/>
              <a:sym typeface="+mn-ea"/>
            </a:endParaRPr>
          </a:p>
        </p:txBody>
      </p:sp>
      <p:sp>
        <p:nvSpPr>
          <p:cNvPr id="3" name="Subtitle 2"/>
          <p:cNvSpPr>
            <a:spLocks noGrp="1"/>
          </p:cNvSpPr>
          <p:nvPr>
            <p:ph type="subTitle" idx="1"/>
          </p:nvPr>
        </p:nvSpPr>
        <p:spPr>
          <a:xfrm>
            <a:off x="444137" y="1345475"/>
            <a:ext cx="11429999" cy="5368834"/>
          </a:xfrm>
        </p:spPr>
        <p:txBody>
          <a:bodyPr>
            <a:normAutofit lnSpcReduction="10000"/>
          </a:bodyPr>
          <a:lstStyle/>
          <a:p>
            <a:pPr marL="342900" indent="-342900" algn="l">
              <a:lnSpc>
                <a:spcPct val="150000"/>
              </a:lnSpc>
              <a:buFont typeface="Wingdings" panose="05000000000000000000" pitchFamily="2" charset="2"/>
              <a:buChar char="q"/>
            </a:pPr>
            <a:endParaRPr lang="en-US" altLang="en-US" dirty="0"/>
          </a:p>
          <a:p>
            <a:pPr marL="342900" indent="-342900" algn="just">
              <a:lnSpc>
                <a:spcPct val="150000"/>
              </a:lnSpc>
              <a:buFont typeface="Wingdings" panose="05000000000000000000" pitchFamily="2" charset="2"/>
              <a:buChar char="q"/>
            </a:pPr>
            <a:r>
              <a:rPr lang="en-US" altLang="en-US" sz="2800" dirty="0"/>
              <a:t>Template Design Pattern or Template Method is the behavioral design pattern that defines the skeleton of an algorithm in the superclass but lets subclasses override specific steps of the algorithm without changing its structure.</a:t>
            </a:r>
            <a:endParaRPr lang="en-US" altLang="en-US" sz="2800" dirty="0"/>
          </a:p>
          <a:p>
            <a:pPr marL="342900" indent="-342900" algn="just">
              <a:lnSpc>
                <a:spcPct val="150000"/>
              </a:lnSpc>
              <a:buFont typeface="Wingdings" panose="05000000000000000000" pitchFamily="2" charset="2"/>
              <a:buChar char="q"/>
            </a:pPr>
            <a:r>
              <a:rPr lang="en-US" altLang="en-US" sz="2800" dirty="0"/>
              <a:t> This pattern falls under the category of the “behavioral” design patterns as it is concerned with how classes collaborate and communicate with other classes.</a:t>
            </a:r>
            <a:endParaRPr lang="en-US" altLang="en-US" sz="2800" dirty="0"/>
          </a:p>
        </p:txBody>
      </p:sp>
      <p:sp>
        <p:nvSpPr>
          <p:cNvPr id="4" name="Date Placeholder 3"/>
          <p:cNvSpPr>
            <a:spLocks noGrp="1"/>
          </p:cNvSpPr>
          <p:nvPr>
            <p:ph type="dt" sz="half" idx="10"/>
          </p:nvPr>
        </p:nvSpPr>
        <p:spPr/>
        <p:txBody>
          <a:bodyPr/>
          <a:lstStyle/>
          <a:p>
            <a:fld id="{831B7B53-E559-4E0D-A497-F83471CABAE2}"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660" y="65405"/>
            <a:ext cx="9300845" cy="1016000"/>
          </a:xfrm>
        </p:spPr>
        <p:txBody>
          <a:bodyPr>
            <a:normAutofit fontScale="90000"/>
          </a:bodyPr>
          <a:lstStyle/>
          <a:p>
            <a:r>
              <a:rPr lang="en-US" altLang="en-US" sz="4445" dirty="0">
                <a:solidFill>
                  <a:schemeClr val="accent2">
                    <a:lumMod val="75000"/>
                  </a:schemeClr>
                </a:solidFill>
                <a:latin typeface="Aparajita" panose="02020603050405020304" pitchFamily="18" charset="0"/>
                <a:cs typeface="Aparajita" panose="02020603050405020304" pitchFamily="18" charset="0"/>
              </a:rPr>
              <a:t>Key Components</a:t>
            </a:r>
            <a:r>
              <a:rPr lang="en-US" altLang="en-US" dirty="0">
                <a:solidFill>
                  <a:schemeClr val="accent2">
                    <a:lumMod val="75000"/>
                  </a:schemeClr>
                </a:solidFill>
                <a:latin typeface="Aparajita" panose="02020603050405020304" pitchFamily="18" charset="0"/>
                <a:cs typeface="Aparajita" panose="02020603050405020304" pitchFamily="18" charset="0"/>
              </a:rPr>
              <a:t> </a:t>
            </a:r>
            <a:endParaRPr lang="en-US" altLang="en-US" dirty="0">
              <a:solidFill>
                <a:schemeClr val="accent2">
                  <a:lumMod val="75000"/>
                </a:schemeClr>
              </a:solidFill>
              <a:latin typeface="Aparajita" panose="02020603050405020304" pitchFamily="18" charset="0"/>
              <a:cs typeface="Aparajita" panose="02020603050405020304" pitchFamily="18" charset="0"/>
            </a:endParaRPr>
          </a:p>
        </p:txBody>
      </p:sp>
      <p:sp>
        <p:nvSpPr>
          <p:cNvPr id="3" name="Subtitle 2"/>
          <p:cNvSpPr>
            <a:spLocks noGrp="1"/>
          </p:cNvSpPr>
          <p:nvPr>
            <p:ph type="subTitle" idx="1"/>
          </p:nvPr>
        </p:nvSpPr>
        <p:spPr>
          <a:xfrm>
            <a:off x="214495" y="1081133"/>
            <a:ext cx="11559494" cy="5368834"/>
          </a:xfrm>
        </p:spPr>
        <p:txBody>
          <a:bodyPr>
            <a:normAutofit fontScale="25000"/>
          </a:bodyPr>
          <a:lstStyle/>
          <a:p>
            <a:pPr marL="457200" indent="-457200" algn="l">
              <a:lnSpc>
                <a:spcPct val="110000"/>
              </a:lnSpc>
              <a:buFont typeface="Wingdings" panose="05000000000000000000" charset="0"/>
              <a:buChar char="q"/>
            </a:pPr>
            <a:r>
              <a:rPr lang="en-US" altLang="en-US" sz="10665" dirty="0" smtClean="0"/>
              <a:t> Abstract Class</a:t>
            </a:r>
            <a:endParaRPr lang="en-US" altLang="en-US" sz="10665" dirty="0" smtClean="0"/>
          </a:p>
          <a:p>
            <a:pPr marL="457200" indent="-457200" algn="l">
              <a:lnSpc>
                <a:spcPct val="110000"/>
              </a:lnSpc>
              <a:buFont typeface="Wingdings" panose="05000000000000000000" charset="0"/>
              <a:buChar char="q"/>
            </a:pPr>
            <a:r>
              <a:rPr lang="en-US" altLang="en-US" sz="10665" dirty="0" smtClean="0"/>
              <a:t>Concrete Classes</a:t>
            </a:r>
            <a:endParaRPr lang="en-US" altLang="en-US" sz="10665" dirty="0" smtClean="0"/>
          </a:p>
          <a:p>
            <a:pPr marL="457200" indent="-457200" algn="l">
              <a:lnSpc>
                <a:spcPct val="110000"/>
              </a:lnSpc>
              <a:buFont typeface="Wingdings" panose="05000000000000000000" charset="0"/>
              <a:buChar char="q"/>
            </a:pPr>
            <a:r>
              <a:rPr lang="en-US" altLang="en-US" sz="10665" dirty="0" smtClean="0"/>
              <a:t>Template Method Invocation</a:t>
            </a:r>
            <a:endParaRPr lang="en-US" altLang="en-US" sz="10665" dirty="0" smtClean="0"/>
          </a:p>
          <a:p>
            <a:pPr marL="457200" indent="-457200" algn="l">
              <a:lnSpc>
                <a:spcPct val="110000"/>
              </a:lnSpc>
              <a:buFont typeface="Wingdings" panose="05000000000000000000" charset="0"/>
              <a:buChar char="q"/>
            </a:pPr>
            <a:r>
              <a:rPr lang="en-US" altLang="en-US" sz="10665" dirty="0" smtClean="0"/>
              <a:t>Hooks</a:t>
            </a:r>
            <a:endParaRPr lang="en-US" altLang="en-US" sz="10665" dirty="0" smtClean="0"/>
          </a:p>
          <a:p>
            <a:pPr algn="l">
              <a:lnSpc>
                <a:spcPct val="110000"/>
              </a:lnSpc>
              <a:buFont typeface="Wingdings" panose="05000000000000000000" charset="0"/>
            </a:pPr>
            <a:endParaRPr lang="en-US" altLang="en-US" dirty="0" smtClean="0"/>
          </a:p>
          <a:p>
            <a:pPr algn="l">
              <a:lnSpc>
                <a:spcPct val="110000"/>
              </a:lnSpc>
            </a:pPr>
            <a:r>
              <a:rPr lang="en-US" altLang="en-US" sz="7200" dirty="0" smtClean="0"/>
              <a:t> </a:t>
            </a:r>
            <a:r>
              <a:rPr lang="en-US" altLang="en-US" sz="11200" dirty="0" smtClean="0"/>
              <a:t>Pattern provides a way to define the skeleton of an algorithm in the superclass </a:t>
            </a:r>
            <a:endParaRPr lang="en-US" altLang="en-US" sz="11200" dirty="0" smtClean="0"/>
          </a:p>
          <a:p>
            <a:pPr algn="l">
              <a:lnSpc>
                <a:spcPct val="110000"/>
              </a:lnSpc>
            </a:pPr>
            <a:r>
              <a:rPr lang="en-US" altLang="en-US" sz="11200" dirty="0" smtClean="0"/>
              <a:t>while allowing subclasses to provide specific implementations for certain steps. </a:t>
            </a:r>
            <a:endParaRPr lang="en-US" altLang="en-US" sz="11200" dirty="0" smtClean="0"/>
          </a:p>
          <a:p>
            <a:pPr algn="l">
              <a:lnSpc>
                <a:spcPct val="110000"/>
              </a:lnSpc>
            </a:pPr>
            <a:r>
              <a:rPr lang="en-US" altLang="en-US" sz="11200" dirty="0" smtClean="0"/>
              <a:t>This promotes code reuse and ensures that the overall algorithm structure </a:t>
            </a:r>
            <a:endParaRPr lang="en-US" altLang="en-US" sz="11200" dirty="0" smtClean="0"/>
          </a:p>
          <a:p>
            <a:pPr algn="l">
              <a:lnSpc>
                <a:spcPct val="110000"/>
              </a:lnSpc>
            </a:pPr>
            <a:r>
              <a:rPr lang="en-US" altLang="en-US" sz="11200" dirty="0" smtClean="0"/>
              <a:t>remains consistent across different implementations.</a:t>
            </a:r>
            <a:endParaRPr lang="en-US" altLang="en-US" sz="11200" dirty="0" smtClean="0"/>
          </a:p>
          <a:p>
            <a:pPr algn="l">
              <a:lnSpc>
                <a:spcPct val="110000"/>
              </a:lnSpc>
            </a:pPr>
            <a:endParaRPr lang="en-US" altLang="en-US" dirty="0" smtClean="0"/>
          </a:p>
          <a:p>
            <a:pPr algn="l">
              <a:lnSpc>
                <a:spcPct val="110000"/>
              </a:lnSpc>
            </a:pPr>
            <a:r>
              <a:rPr lang="en-US" altLang="en-US" dirty="0" smtClean="0"/>
              <a:t>         </a:t>
            </a:r>
            <a:endParaRPr lang="en-US" altLang="en-US" dirty="0"/>
          </a:p>
          <a:p>
            <a:pPr algn="l">
              <a:lnSpc>
                <a:spcPct val="200000"/>
              </a:lnSpc>
            </a:pPr>
            <a:r>
              <a:rPr lang="en-US" altLang="en-US" dirty="0" smtClean="0"/>
              <a:t>                                                        </a:t>
            </a:r>
            <a:endParaRPr lang="en-US" altLang="en-US" dirty="0"/>
          </a:p>
        </p:txBody>
      </p:sp>
      <p:sp>
        <p:nvSpPr>
          <p:cNvPr id="93" name="Date Placeholder 92"/>
          <p:cNvSpPr>
            <a:spLocks noGrp="1"/>
          </p:cNvSpPr>
          <p:nvPr>
            <p:ph type="dt" sz="half" idx="10"/>
          </p:nvPr>
        </p:nvSpPr>
        <p:spPr/>
        <p:txBody>
          <a:bodyPr/>
          <a:lstStyle/>
          <a:p>
            <a:fld id="{FF942552-A330-4553-A210-642D150AF3A4}" type="datetime1">
              <a:rPr lang="en-US" smtClean="0"/>
            </a:fld>
            <a:endParaRPr lang="en-US" dirty="0"/>
          </a:p>
        </p:txBody>
      </p:sp>
      <p:sp>
        <p:nvSpPr>
          <p:cNvPr id="94" name="Slide Number Placeholder 93"/>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7" y="626837"/>
            <a:ext cx="9300754" cy="822960"/>
          </a:xfrm>
        </p:spPr>
        <p:txBody>
          <a:bodyPr>
            <a:normAutofit fontScale="90000"/>
          </a:bodyPr>
          <a:lstStyle/>
          <a:p>
            <a:r>
              <a:rPr lang="en-US" altLang="en-US" sz="4445" dirty="0">
                <a:solidFill>
                  <a:schemeClr val="accent2">
                    <a:lumMod val="75000"/>
                  </a:schemeClr>
                </a:solidFill>
                <a:latin typeface="Aparajita" panose="02020603050405020304" pitchFamily="18" charset="0"/>
                <a:cs typeface="Aparajita" panose="02020603050405020304" pitchFamily="18" charset="0"/>
              </a:rPr>
              <a:t>Example for Template Method Design Pattern</a:t>
            </a:r>
            <a:endParaRPr lang="en-US" altLang="en-US" sz="4445" dirty="0">
              <a:solidFill>
                <a:schemeClr val="accent2">
                  <a:lumMod val="75000"/>
                </a:schemeClr>
              </a:solidFill>
              <a:latin typeface="Aparajita" panose="02020603050405020304" pitchFamily="18" charset="0"/>
              <a:cs typeface="Aparajita" panose="02020603050405020304" pitchFamily="18" charset="0"/>
            </a:endParaRPr>
          </a:p>
        </p:txBody>
      </p:sp>
      <p:sp>
        <p:nvSpPr>
          <p:cNvPr id="3" name="Subtitle 2"/>
          <p:cNvSpPr>
            <a:spLocks noGrp="1"/>
          </p:cNvSpPr>
          <p:nvPr>
            <p:ph type="subTitle" idx="1"/>
          </p:nvPr>
        </p:nvSpPr>
        <p:spPr>
          <a:xfrm>
            <a:off x="444137" y="1345475"/>
            <a:ext cx="11429999" cy="5368834"/>
          </a:xfrm>
        </p:spPr>
        <p:txBody>
          <a:bodyPr>
            <a:normAutofit/>
          </a:bodyPr>
          <a:lstStyle/>
          <a:p>
            <a:pPr marL="342900" indent="-342900" algn="l">
              <a:lnSpc>
                <a:spcPct val="150000"/>
              </a:lnSpc>
              <a:buFont typeface="Wingdings" panose="05000000000000000000" pitchFamily="2" charset="2"/>
              <a:buChar char="q"/>
            </a:pPr>
            <a:r>
              <a:rPr lang="en-US" altLang="en-US" dirty="0"/>
              <a:t>Let’s assume we are developing a game that involves different characters</a:t>
            </a:r>
            <a:endParaRPr lang="en-US" altLang="en-US" dirty="0"/>
          </a:p>
          <a:p>
            <a:pPr algn="l">
              <a:lnSpc>
                <a:spcPct val="150000"/>
              </a:lnSpc>
              <a:buFont typeface="Wingdings" panose="05000000000000000000" pitchFamily="2" charset="2"/>
            </a:pPr>
            <a:r>
              <a:rPr lang="en-US" altLang="en-US" dirty="0"/>
              <a:t>          e.g.    warriors, mages, archers</a:t>
            </a:r>
            <a:endParaRPr lang="en-US" altLang="en-US" dirty="0"/>
          </a:p>
          <a:p>
            <a:pPr marL="342900" indent="-342900" algn="l">
              <a:lnSpc>
                <a:spcPct val="150000"/>
              </a:lnSpc>
              <a:buFont typeface="Wingdings" panose="05000000000000000000" pitchFamily="2" charset="2"/>
              <a:buChar char="q"/>
            </a:pPr>
            <a:r>
              <a:rPr lang="en-US" altLang="en-US" dirty="0"/>
              <a:t>They have a common sequence of actions during their turn in a battle. However, each character may have specific behavior for certain actions like </a:t>
            </a:r>
            <a:endParaRPr lang="en-US" altLang="en-US" dirty="0"/>
          </a:p>
          <a:p>
            <a:pPr marL="457200" indent="-457200" algn="l">
              <a:lnSpc>
                <a:spcPct val="150000"/>
              </a:lnSpc>
              <a:buFont typeface="+mj-lt"/>
              <a:buAutoNum type="arabicPeriod"/>
            </a:pPr>
            <a:r>
              <a:rPr lang="en-US" altLang="en-US" dirty="0"/>
              <a:t>attacking, </a:t>
            </a:r>
            <a:endParaRPr lang="en-US" altLang="en-US" dirty="0"/>
          </a:p>
          <a:p>
            <a:pPr marL="457200" indent="-457200" algn="l">
              <a:lnSpc>
                <a:spcPct val="150000"/>
              </a:lnSpc>
              <a:buFont typeface="+mj-lt"/>
              <a:buAutoNum type="arabicPeriod"/>
            </a:pPr>
            <a:r>
              <a:rPr lang="en-US" altLang="en-US" dirty="0"/>
              <a:t>defending, </a:t>
            </a:r>
            <a:endParaRPr lang="en-US" altLang="en-US" dirty="0"/>
          </a:p>
          <a:p>
            <a:pPr marL="457200" indent="-457200" algn="l">
              <a:lnSpc>
                <a:spcPct val="150000"/>
              </a:lnSpc>
              <a:buFont typeface="+mj-lt"/>
              <a:buAutoNum type="arabicPeriod"/>
            </a:pPr>
            <a:r>
              <a:rPr lang="en-US" altLang="en-US" dirty="0"/>
              <a:t>and resting.</a:t>
            </a:r>
            <a:endParaRPr lang="en-US" altLang="en-US" dirty="0"/>
          </a:p>
        </p:txBody>
      </p:sp>
      <p:sp>
        <p:nvSpPr>
          <p:cNvPr id="4" name="Date Placeholder 3"/>
          <p:cNvSpPr>
            <a:spLocks noGrp="1"/>
          </p:cNvSpPr>
          <p:nvPr>
            <p:ph type="dt" sz="half" idx="10"/>
          </p:nvPr>
        </p:nvSpPr>
        <p:spPr/>
        <p:txBody>
          <a:bodyPr/>
          <a:lstStyle/>
          <a:p>
            <a:fld id="{91A34090-7BF6-4766-B497-82773848AE96}"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7" y="626837"/>
            <a:ext cx="9300754" cy="822960"/>
          </a:xfrm>
        </p:spPr>
        <p:txBody>
          <a:bodyPr>
            <a:normAutofit fontScale="90000"/>
          </a:bodyPr>
          <a:lstStyle/>
          <a:p>
            <a:r>
              <a:rPr lang="en-US" altLang="en-US" sz="4445" dirty="0">
                <a:solidFill>
                  <a:schemeClr val="accent2">
                    <a:lumMod val="75000"/>
                  </a:schemeClr>
                </a:solidFill>
                <a:latin typeface="Aparajita" panose="02020603050405020304" pitchFamily="18" charset="0"/>
                <a:cs typeface="Aparajita" panose="02020603050405020304" pitchFamily="18" charset="0"/>
              </a:rPr>
              <a:t>Example for Template Method Design Pattern</a:t>
            </a:r>
            <a:endParaRPr lang="en-US" altLang="en-US" sz="4445" dirty="0">
              <a:solidFill>
                <a:schemeClr val="accent2">
                  <a:lumMod val="75000"/>
                </a:schemeClr>
              </a:solidFill>
              <a:latin typeface="Aparajita" panose="02020603050405020304" pitchFamily="18" charset="0"/>
              <a:cs typeface="Aparajita" panose="02020603050405020304" pitchFamily="18" charset="0"/>
            </a:endParaRPr>
          </a:p>
        </p:txBody>
      </p:sp>
      <p:sp>
        <p:nvSpPr>
          <p:cNvPr id="3" name="Subtitle 2"/>
          <p:cNvSpPr>
            <a:spLocks noGrp="1"/>
          </p:cNvSpPr>
          <p:nvPr>
            <p:ph type="subTitle" idx="1"/>
          </p:nvPr>
        </p:nvSpPr>
        <p:spPr>
          <a:xfrm>
            <a:off x="444137" y="1345475"/>
            <a:ext cx="11429999" cy="5368834"/>
          </a:xfrm>
        </p:spPr>
        <p:txBody>
          <a:bodyPr>
            <a:normAutofit/>
          </a:bodyPr>
          <a:lstStyle/>
          <a:p>
            <a:pPr marL="342900" indent="-342900" algn="l">
              <a:lnSpc>
                <a:spcPct val="150000"/>
              </a:lnSpc>
              <a:buFont typeface="Wingdings" panose="05000000000000000000" pitchFamily="2" charset="2"/>
              <a:buChar char="q"/>
            </a:pPr>
            <a:r>
              <a:rPr lang="en-US" altLang="en-US" dirty="0"/>
              <a:t>The ‘Character’ class is the abstract class that defines the template method ‘takeTurn()’. The concrete subclasses (‘Warrior’ and ‘Mage’) implement the abstract methods (‘startTurn()’, ‘performAction()’, ‘endTurn()’) according to their specific behaviors. </a:t>
            </a:r>
            <a:endParaRPr lang="en-US" altLang="en-US" dirty="0"/>
          </a:p>
          <a:p>
            <a:pPr algn="l">
              <a:lnSpc>
                <a:spcPct val="150000"/>
              </a:lnSpc>
              <a:buFont typeface="Wingdings" panose="05000000000000000000" pitchFamily="2" charset="2"/>
            </a:pPr>
            <a:endParaRPr lang="en-US" altLang="en-US" dirty="0"/>
          </a:p>
          <a:p>
            <a:pPr marL="342900" indent="-342900" algn="l">
              <a:lnSpc>
                <a:spcPct val="150000"/>
              </a:lnSpc>
              <a:buFont typeface="Wingdings" panose="05000000000000000000" pitchFamily="2" charset="2"/>
              <a:buChar char="q"/>
            </a:pPr>
            <a:r>
              <a:rPr lang="en-US" altLang="en-US" dirty="0"/>
              <a:t>The client code (‘Game’ class) can create instances of different characters and invoke their ‘takeTurn()’ method, relying on the template method to ensure a common sequence of actions.</a:t>
            </a:r>
            <a:endParaRPr lang="en-US" altLang="en-US" dirty="0"/>
          </a:p>
        </p:txBody>
      </p:sp>
      <p:sp>
        <p:nvSpPr>
          <p:cNvPr id="4" name="Date Placeholder 3"/>
          <p:cNvSpPr>
            <a:spLocks noGrp="1"/>
          </p:cNvSpPr>
          <p:nvPr>
            <p:ph type="dt" sz="half" idx="10"/>
          </p:nvPr>
        </p:nvSpPr>
        <p:spPr/>
        <p:txBody>
          <a:bodyPr/>
          <a:lstStyle/>
          <a:p>
            <a:fld id="{91A34090-7BF6-4766-B497-82773848AE96}"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7" y="209007"/>
            <a:ext cx="9300754" cy="822960"/>
          </a:xfrm>
        </p:spPr>
        <p:txBody>
          <a:bodyPr>
            <a:normAutofit fontScale="90000"/>
          </a:bodyPr>
          <a:lstStyle/>
          <a:p>
            <a:r>
              <a:rPr lang="en-US" altLang="en-US" dirty="0">
                <a:solidFill>
                  <a:schemeClr val="accent2"/>
                </a:solidFill>
                <a:sym typeface="+mn-ea"/>
              </a:rPr>
              <a:t>Bridge Design Pattern</a:t>
            </a:r>
            <a:endParaRPr lang="en-US" altLang="en-US" dirty="0">
              <a:solidFill>
                <a:schemeClr val="accent2"/>
              </a:solidFill>
              <a:latin typeface="Aparajita" panose="02020603050405020304" pitchFamily="18" charset="0"/>
              <a:cs typeface="Aparajita" panose="02020603050405020304" pitchFamily="18" charset="0"/>
              <a:sym typeface="+mn-ea"/>
            </a:endParaRPr>
          </a:p>
        </p:txBody>
      </p:sp>
      <p:sp>
        <p:nvSpPr>
          <p:cNvPr id="3" name="Subtitle 2"/>
          <p:cNvSpPr>
            <a:spLocks noGrp="1"/>
          </p:cNvSpPr>
          <p:nvPr>
            <p:ph type="subTitle" idx="1"/>
          </p:nvPr>
        </p:nvSpPr>
        <p:spPr>
          <a:xfrm>
            <a:off x="444137" y="987335"/>
            <a:ext cx="11429999" cy="5368834"/>
          </a:xfrm>
        </p:spPr>
        <p:txBody>
          <a:bodyPr>
            <a:normAutofit lnSpcReduction="10000"/>
          </a:bodyPr>
          <a:lstStyle/>
          <a:p>
            <a:pPr marL="342900" indent="-342900" algn="l">
              <a:lnSpc>
                <a:spcPct val="150000"/>
              </a:lnSpc>
              <a:buFont typeface="Wingdings" panose="05000000000000000000" pitchFamily="2" charset="2"/>
              <a:buChar char="q"/>
            </a:pPr>
            <a:endParaRPr lang="en-US" altLang="en-US" dirty="0"/>
          </a:p>
          <a:p>
            <a:pPr marL="342900" indent="-342900" algn="just">
              <a:lnSpc>
                <a:spcPct val="150000"/>
              </a:lnSpc>
              <a:buFont typeface="Wingdings" panose="05000000000000000000" pitchFamily="2" charset="2"/>
              <a:buChar char="q"/>
            </a:pPr>
            <a:r>
              <a:rPr lang="en-US" altLang="en-US" sz="2800" dirty="0"/>
              <a:t>Bridge design pattern is one of the Structural design pattern. </a:t>
            </a:r>
            <a:endParaRPr lang="en-US" altLang="en-US" sz="2800" dirty="0"/>
          </a:p>
          <a:p>
            <a:pPr marL="342900" indent="-342900" algn="just">
              <a:lnSpc>
                <a:spcPct val="150000"/>
              </a:lnSpc>
              <a:buFont typeface="Wingdings" panose="05000000000000000000" pitchFamily="2" charset="2"/>
              <a:buChar char="q"/>
            </a:pPr>
            <a:r>
              <a:rPr lang="en-US" altLang="en-US" sz="2800" dirty="0"/>
              <a:t>According to GoF bridge design pattern is :</a:t>
            </a:r>
            <a:endParaRPr lang="en-US" altLang="en-US" sz="2800" dirty="0"/>
          </a:p>
          <a:p>
            <a:pPr algn="just">
              <a:lnSpc>
                <a:spcPct val="150000"/>
              </a:lnSpc>
              <a:buFont typeface="Wingdings" panose="05000000000000000000" pitchFamily="2" charset="2"/>
            </a:pPr>
            <a:r>
              <a:rPr lang="en-US" altLang="en-US" sz="2800" dirty="0"/>
              <a:t>     Decouple an abstraction from its implementation so that the two can vary                 independently. </a:t>
            </a:r>
            <a:endParaRPr lang="en-US" altLang="en-US" sz="2800" dirty="0"/>
          </a:p>
          <a:p>
            <a:pPr marL="457200" indent="-457200" algn="just">
              <a:lnSpc>
                <a:spcPct val="150000"/>
              </a:lnSpc>
              <a:buFont typeface="Wingdings" panose="05000000000000000000" charset="0"/>
              <a:buChar char="q"/>
            </a:pPr>
            <a:r>
              <a:rPr lang="en-US" altLang="en-US" sz="2800" dirty="0"/>
              <a:t>The implementation of bridge design pattern follows the notion to prefer Composition over inheritance.</a:t>
            </a:r>
            <a:endParaRPr lang="en-US" altLang="en-US" sz="2800" dirty="0"/>
          </a:p>
        </p:txBody>
      </p:sp>
      <p:sp>
        <p:nvSpPr>
          <p:cNvPr id="4" name="Date Placeholder 3"/>
          <p:cNvSpPr>
            <a:spLocks noGrp="1"/>
          </p:cNvSpPr>
          <p:nvPr>
            <p:ph type="dt" sz="half" idx="10"/>
          </p:nvPr>
        </p:nvSpPr>
        <p:spPr/>
        <p:txBody>
          <a:bodyPr/>
          <a:lstStyle/>
          <a:p>
            <a:fld id="{831B7B53-E559-4E0D-A497-F83471CABAE2}"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7" y="209007"/>
            <a:ext cx="9300754" cy="822960"/>
          </a:xfrm>
        </p:spPr>
        <p:txBody>
          <a:bodyPr>
            <a:normAutofit/>
          </a:bodyPr>
          <a:lstStyle/>
          <a:p>
            <a:r>
              <a:rPr lang="en-US" altLang="en-US" sz="4445" b="1" dirty="0">
                <a:solidFill>
                  <a:schemeClr val="accent2"/>
                </a:solidFill>
                <a:sym typeface="+mn-ea"/>
              </a:rPr>
              <a:t>Bridge Design Pattern</a:t>
            </a:r>
            <a:endParaRPr lang="en-US" altLang="en-US" sz="4445" b="1" dirty="0">
              <a:solidFill>
                <a:schemeClr val="accent2"/>
              </a:solidFill>
              <a:latin typeface="Aparajita" panose="02020603050405020304" pitchFamily="18" charset="0"/>
              <a:cs typeface="Aparajita" panose="02020603050405020304" pitchFamily="18" charset="0"/>
              <a:sym typeface="+mn-ea"/>
            </a:endParaRPr>
          </a:p>
        </p:txBody>
      </p:sp>
      <p:sp>
        <p:nvSpPr>
          <p:cNvPr id="3" name="Subtitle 2"/>
          <p:cNvSpPr>
            <a:spLocks noGrp="1"/>
          </p:cNvSpPr>
          <p:nvPr>
            <p:ph type="subTitle" idx="1"/>
          </p:nvPr>
        </p:nvSpPr>
        <p:spPr>
          <a:xfrm>
            <a:off x="444137" y="987335"/>
            <a:ext cx="11429999" cy="5368834"/>
          </a:xfrm>
        </p:spPr>
        <p:txBody>
          <a:bodyPr>
            <a:normAutofit lnSpcReduction="10000"/>
          </a:bodyPr>
          <a:lstStyle/>
          <a:p>
            <a:pPr marL="342900" indent="-342900" algn="l">
              <a:lnSpc>
                <a:spcPct val="150000"/>
              </a:lnSpc>
              <a:buFont typeface="Wingdings" panose="05000000000000000000" pitchFamily="2" charset="2"/>
              <a:buChar char="q"/>
            </a:pPr>
            <a:endParaRPr lang="en-US" altLang="en-US" dirty="0"/>
          </a:p>
          <a:p>
            <a:pPr marL="342900" indent="-342900" algn="just">
              <a:lnSpc>
                <a:spcPct val="150000"/>
              </a:lnSpc>
              <a:buFont typeface="Wingdings" panose="05000000000000000000" pitchFamily="2" charset="2"/>
              <a:buChar char="q"/>
            </a:pPr>
            <a:r>
              <a:rPr lang="en-US" altLang="en-US" sz="2800" dirty="0"/>
              <a:t>Bridge design pattern can be used when :</a:t>
            </a:r>
            <a:endParaRPr lang="en-US" altLang="en-US" sz="2800" dirty="0"/>
          </a:p>
          <a:p>
            <a:pPr algn="just">
              <a:lnSpc>
                <a:spcPct val="150000"/>
              </a:lnSpc>
              <a:buFont typeface="Wingdings" panose="05000000000000000000" pitchFamily="2" charset="2"/>
            </a:pPr>
            <a:endParaRPr lang="en-US" altLang="en-US" sz="2800" dirty="0"/>
          </a:p>
          <a:p>
            <a:pPr marL="457200" indent="-457200" algn="just">
              <a:lnSpc>
                <a:spcPct val="150000"/>
              </a:lnSpc>
              <a:buFont typeface="Arial" panose="020B0604020202020204" pitchFamily="34" charset="0"/>
              <a:buChar char="•"/>
            </a:pPr>
            <a:r>
              <a:rPr lang="en-US" altLang="en-US" sz="2800" dirty="0"/>
              <a:t>both abstraction and implementation can have different hierarchies           independently </a:t>
            </a:r>
            <a:endParaRPr lang="en-US" altLang="en-US" sz="2800" dirty="0"/>
          </a:p>
          <a:p>
            <a:pPr marL="457200" indent="-457200" algn="just">
              <a:lnSpc>
                <a:spcPct val="150000"/>
              </a:lnSpc>
              <a:buFont typeface="Arial" panose="020B0604020202020204" pitchFamily="34" charset="0"/>
              <a:buChar char="•"/>
            </a:pPr>
            <a:r>
              <a:rPr lang="en-US" altLang="en-US" sz="2800" dirty="0"/>
              <a:t>and we want to hide the implementation from the client application.</a:t>
            </a:r>
            <a:endParaRPr lang="en-US" altLang="en-US" sz="2800" dirty="0"/>
          </a:p>
        </p:txBody>
      </p:sp>
      <p:sp>
        <p:nvSpPr>
          <p:cNvPr id="4" name="Date Placeholder 3"/>
          <p:cNvSpPr>
            <a:spLocks noGrp="1"/>
          </p:cNvSpPr>
          <p:nvPr>
            <p:ph type="dt" sz="half" idx="10"/>
          </p:nvPr>
        </p:nvSpPr>
        <p:spPr/>
        <p:txBody>
          <a:bodyPr/>
          <a:lstStyle/>
          <a:p>
            <a:fld id="{831B7B53-E559-4E0D-A497-F83471CABAE2}"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7" y="209007"/>
            <a:ext cx="9300754" cy="822960"/>
          </a:xfrm>
        </p:spPr>
        <p:txBody>
          <a:bodyPr>
            <a:normAutofit/>
          </a:bodyPr>
          <a:lstStyle/>
          <a:p>
            <a:r>
              <a:rPr lang="en-US" altLang="en-US" sz="4445" b="1" dirty="0">
                <a:solidFill>
                  <a:schemeClr val="accent2"/>
                </a:solidFill>
                <a:sym typeface="+mn-ea"/>
              </a:rPr>
              <a:t>Example for Bridge Design Pattern</a:t>
            </a:r>
            <a:endParaRPr lang="en-US" altLang="en-US" sz="4445" b="1" dirty="0">
              <a:solidFill>
                <a:schemeClr val="accent2"/>
              </a:solidFill>
              <a:latin typeface="Aparajita" panose="02020603050405020304" pitchFamily="18" charset="0"/>
              <a:cs typeface="Aparajita" panose="02020603050405020304" pitchFamily="18" charset="0"/>
              <a:sym typeface="+mn-ea"/>
            </a:endParaRPr>
          </a:p>
        </p:txBody>
      </p:sp>
      <p:sp>
        <p:nvSpPr>
          <p:cNvPr id="3" name="Subtitle 2"/>
          <p:cNvSpPr>
            <a:spLocks noGrp="1"/>
          </p:cNvSpPr>
          <p:nvPr>
            <p:ph type="subTitle" idx="1"/>
          </p:nvPr>
        </p:nvSpPr>
        <p:spPr>
          <a:xfrm>
            <a:off x="444137" y="1345475"/>
            <a:ext cx="11429999" cy="5368834"/>
          </a:xfrm>
        </p:spPr>
        <p:txBody>
          <a:bodyPr>
            <a:normAutofit lnSpcReduction="10000"/>
          </a:bodyPr>
          <a:lstStyle/>
          <a:p>
            <a:pPr algn="l">
              <a:lnSpc>
                <a:spcPct val="70000"/>
              </a:lnSpc>
              <a:buFont typeface="Wingdings" panose="05000000000000000000" pitchFamily="2" charset="2"/>
            </a:pPr>
            <a:r>
              <a:rPr lang="en-US" altLang="en-US" sz="2800" dirty="0"/>
              <a:t>  Interface hierarchy in both</a:t>
            </a:r>
            <a:endParaRPr lang="en-US" altLang="en-US" sz="2800" dirty="0"/>
          </a:p>
          <a:p>
            <a:pPr algn="l">
              <a:lnSpc>
                <a:spcPct val="70000"/>
              </a:lnSpc>
              <a:buFont typeface="Wingdings" panose="05000000000000000000" pitchFamily="2" charset="2"/>
            </a:pPr>
            <a:r>
              <a:rPr lang="en-US" altLang="en-US" sz="2800" dirty="0"/>
              <a:t> interfaces and implementations</a:t>
            </a:r>
            <a:endParaRPr lang="en-US" altLang="en-US" sz="2800" dirty="0"/>
          </a:p>
        </p:txBody>
      </p:sp>
      <p:sp>
        <p:nvSpPr>
          <p:cNvPr id="4" name="Date Placeholder 3"/>
          <p:cNvSpPr>
            <a:spLocks noGrp="1"/>
          </p:cNvSpPr>
          <p:nvPr>
            <p:ph type="dt" sz="half" idx="10"/>
          </p:nvPr>
        </p:nvSpPr>
        <p:spPr/>
        <p:txBody>
          <a:bodyPr/>
          <a:lstStyle/>
          <a:p>
            <a:fld id="{831B7B53-E559-4E0D-A497-F83471CABAE2}" type="datetime1">
              <a:rPr lang="en-US" smtClean="0"/>
            </a:fld>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pic>
        <p:nvPicPr>
          <p:cNvPr id="6" name="Picture 5"/>
          <p:cNvPicPr/>
          <p:nvPr/>
        </p:nvPicPr>
        <p:blipFill>
          <a:blip r:embed="rId1"/>
        </p:blipFill>
        <p:spPr>
          <a:xfrm>
            <a:off x="643890" y="2930525"/>
            <a:ext cx="4780915" cy="3517265"/>
          </a:xfrm>
          <a:prstGeom prst="rect">
            <a:avLst/>
          </a:prstGeom>
        </p:spPr>
      </p:pic>
      <p:pic>
        <p:nvPicPr>
          <p:cNvPr id="7" name="Picture 6"/>
          <p:cNvPicPr/>
          <p:nvPr/>
        </p:nvPicPr>
        <p:blipFill>
          <a:blip r:embed="rId2"/>
        </p:blipFill>
        <p:spPr>
          <a:xfrm>
            <a:off x="6275070" y="2930525"/>
            <a:ext cx="5777865" cy="3270885"/>
          </a:xfrm>
          <a:prstGeom prst="rect">
            <a:avLst/>
          </a:prstGeom>
        </p:spPr>
      </p:pic>
      <p:sp>
        <p:nvSpPr>
          <p:cNvPr id="9" name="Text Box 8"/>
          <p:cNvSpPr txBox="1"/>
          <p:nvPr/>
        </p:nvSpPr>
        <p:spPr>
          <a:xfrm>
            <a:off x="6831330" y="1345565"/>
            <a:ext cx="5042535" cy="1291590"/>
          </a:xfrm>
          <a:prstGeom prst="rect">
            <a:avLst/>
          </a:prstGeom>
          <a:noFill/>
        </p:spPr>
        <p:txBody>
          <a:bodyPr wrap="square" rtlCol="0">
            <a:noAutofit/>
          </a:bodyPr>
          <a:p>
            <a:r>
              <a:rPr lang="en-US" sz="2800"/>
              <a:t>After using bridge design pattern</a:t>
            </a:r>
            <a:endParaRPr lang="en-US" sz="2800"/>
          </a:p>
          <a:p>
            <a:r>
              <a:rPr lang="en-US" sz="2800"/>
              <a:t> to decouple the interfaces from implementation</a:t>
            </a:r>
            <a:endParaRPr lang="en-US"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3270</Words>
  <Application>WPS Presentation</Application>
  <PresentationFormat>Widescreen</PresentationFormat>
  <Paragraphs>125</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Aparajita</vt:lpstr>
      <vt:lpstr>Nirmala UI</vt:lpstr>
      <vt:lpstr>Calibri</vt:lpstr>
      <vt:lpstr>Microsoft YaHei</vt:lpstr>
      <vt:lpstr>Arial Unicode MS</vt:lpstr>
      <vt:lpstr>Calibri Light</vt:lpstr>
      <vt:lpstr>Arial Black</vt:lpstr>
      <vt:lpstr>Wingdings</vt:lpstr>
      <vt:lpstr>__Inter_0d7ac7</vt:lpstr>
      <vt:lpstr>Segoe Print</vt:lpstr>
      <vt:lpstr>Nunito</vt:lpstr>
      <vt:lpstr>Office Theme</vt:lpstr>
      <vt:lpstr>PowerPoint 演示文稿</vt:lpstr>
      <vt:lpstr>Module Objective(1/2)</vt:lpstr>
      <vt:lpstr>Java Source File Structure</vt:lpstr>
      <vt:lpstr>Java Source File Structure</vt:lpstr>
      <vt:lpstr>Java Source File Structure</vt:lpstr>
      <vt:lpstr>Example for Template Method Design Pattern</vt:lpstr>
      <vt:lpstr>Bridge Design Pattern</vt:lpstr>
      <vt:lpstr>Bridge Design Pattern</vt:lpstr>
      <vt:lpstr>Bridge Design Pattern</vt:lpstr>
      <vt:lpstr>Bridge Design Pattern</vt:lpstr>
      <vt:lpstr>Bridge Design Pattern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Fundamentals: Java</dc:title>
  <dc:creator>Sushant Pingale</dc:creator>
  <cp:lastModifiedBy>Sushant Pingale</cp:lastModifiedBy>
  <cp:revision>34</cp:revision>
  <dcterms:created xsi:type="dcterms:W3CDTF">2017-08-20T05:42:00Z</dcterms:created>
  <dcterms:modified xsi:type="dcterms:W3CDTF">2024-09-01T10:57:26Z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CCDD39E2E8B44913B11993BFEC08AFD7_13</vt:lpwstr>
  </property>
  <property fmtid="{D5CDD505-2E9C-101B-9397-08002B2CF9AE}" pid="3" name="KSOProductBuildVer">
    <vt:lpwstr>1033-12.2.0.17562</vt:lpwstr>
  </property>
</Properties>
</file>