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365" r:id="rId2"/>
    <p:sldId id="356" r:id="rId3"/>
    <p:sldId id="357" r:id="rId4"/>
    <p:sldId id="332" r:id="rId5"/>
    <p:sldId id="371" r:id="rId6"/>
    <p:sldId id="367" r:id="rId7"/>
    <p:sldId id="386" r:id="rId8"/>
    <p:sldId id="373" r:id="rId9"/>
    <p:sldId id="374" r:id="rId10"/>
    <p:sldId id="375" r:id="rId11"/>
    <p:sldId id="387" r:id="rId12"/>
    <p:sldId id="388" r:id="rId13"/>
    <p:sldId id="368" r:id="rId14"/>
    <p:sldId id="376" r:id="rId15"/>
    <p:sldId id="369" r:id="rId16"/>
    <p:sldId id="381" r:id="rId17"/>
    <p:sldId id="370" r:id="rId18"/>
    <p:sldId id="383" r:id="rId19"/>
    <p:sldId id="390" r:id="rId20"/>
    <p:sldId id="389" r:id="rId21"/>
    <p:sldId id="385" r:id="rId22"/>
    <p:sldId id="391" r:id="rId23"/>
    <p:sldId id="363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112" userDrawn="1">
          <p15:clr>
            <a:srgbClr val="A4A3A4"/>
          </p15:clr>
        </p15:guide>
        <p15:guide id="4" pos="415" userDrawn="1">
          <p15:clr>
            <a:srgbClr val="A4A3A4"/>
          </p15:clr>
        </p15:guide>
        <p15:guide id="6" orient="horz" pos="1457" userDrawn="1">
          <p15:clr>
            <a:srgbClr val="A4A3A4"/>
          </p15:clr>
        </p15:guide>
        <p15:guide id="7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4C89"/>
    <a:srgbClr val="4E81C0"/>
    <a:srgbClr val="313D51"/>
    <a:srgbClr val="433D3C"/>
    <a:srgbClr val="C00000"/>
    <a:srgbClr val="F0F2F4"/>
    <a:srgbClr val="0B2C4F"/>
    <a:srgbClr val="213555"/>
    <a:srgbClr val="263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2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304" y="192"/>
      </p:cViewPr>
      <p:guideLst>
        <p:guide pos="4112"/>
        <p:guide pos="415"/>
        <p:guide orient="horz" pos="1457"/>
        <p:guide pos="721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2E5B-1A0B-4F0A-9547-4FB8D13F2C5F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CF89-91F4-45FB-A589-58532703F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9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25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34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09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97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10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94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97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89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78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297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14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59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6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88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85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98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4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3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784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68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5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标题 1"/>
          <p:cNvSpPr>
            <a:spLocks noGrp="1"/>
          </p:cNvSpPr>
          <p:nvPr>
            <p:ph type="title" hasCustomPrompt="1"/>
          </p:nvPr>
        </p:nvSpPr>
        <p:spPr>
          <a:xfrm>
            <a:off x="1406898" y="75280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244C89"/>
                </a:solidFill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861588" y="857970"/>
            <a:ext cx="441095" cy="525190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rgbClr val="244C89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6" name="PA_文本框 1">
            <a:extLst>
              <a:ext uri="{FF2B5EF4-FFF2-40B4-BE49-F238E27FC236}">
                <a16:creationId xmlns:a16="http://schemas.microsoft.com/office/drawing/2014/main" id="{BA0F9515-D5AE-4BED-A481-29A81D6010F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508454" y="1130748"/>
            <a:ext cx="1982056" cy="31476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313D51"/>
                </a:solidFill>
                <a:cs typeface="+mn-ea"/>
                <a:sym typeface="+mn-lt"/>
              </a:rPr>
              <a:t>GRADUATION DEFENSE</a:t>
            </a:r>
          </a:p>
        </p:txBody>
      </p:sp>
    </p:spTree>
    <p:extLst>
      <p:ext uri="{BB962C8B-B14F-4D97-AF65-F5344CB8AC3E}">
        <p14:creationId xmlns:p14="http://schemas.microsoft.com/office/powerpoint/2010/main" val="334257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6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2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01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31XDONjkZA?feature=oembed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s://youtu.be/331XDONjkZ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28493" y="1334278"/>
            <a:ext cx="8335009" cy="4226767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5" name="文本框 4"/>
          <p:cNvSpPr txBox="1"/>
          <p:nvPr/>
        </p:nvSpPr>
        <p:spPr>
          <a:xfrm>
            <a:off x="2132895" y="2755992"/>
            <a:ext cx="792620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TW" altLang="en-US" sz="4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來點跨年代的音樂</a:t>
            </a:r>
            <a:endParaRPr lang="zh-CN" altLang="en-US" sz="48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" name="PA_圆角矩形 31"/>
          <p:cNvSpPr/>
          <p:nvPr>
            <p:custDataLst>
              <p:tags r:id="rId1"/>
            </p:custDataLst>
          </p:nvPr>
        </p:nvSpPr>
        <p:spPr>
          <a:xfrm>
            <a:off x="4029773" y="4624863"/>
            <a:ext cx="4132453" cy="3968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組員 </a:t>
            </a:r>
            <a:r>
              <a:rPr lang="en-US" altLang="zh-TW" sz="1600" dirty="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:</a:t>
            </a:r>
            <a:r>
              <a:rPr lang="zh-TW" altLang="en-US" sz="1600" dirty="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平祖安 岳靈 李琛瑤 杜怡嫺 李筱文</a:t>
            </a:r>
            <a:endParaRPr lang="zh-CN" altLang="en-US" sz="1600" dirty="0">
              <a:solidFill>
                <a:srgbClr val="223762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928493" y="1975688"/>
            <a:ext cx="8335010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資料科學基礎與實務期末報告</a:t>
            </a:r>
            <a:r>
              <a:rPr lang="en-US" altLang="zh-TW" sz="2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-</a:t>
            </a:r>
            <a:r>
              <a:rPr lang="en-US" altLang="zh-TW" sz="2400" dirty="0" err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partIII</a:t>
            </a:r>
            <a:endParaRPr lang="zh-TW" altLang="en-US" sz="2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9" name="PA_圆角矩形 31"/>
          <p:cNvSpPr/>
          <p:nvPr>
            <p:custDataLst>
              <p:tags r:id="rId2"/>
            </p:custDataLst>
          </p:nvPr>
        </p:nvSpPr>
        <p:spPr>
          <a:xfrm>
            <a:off x="4883018" y="4062657"/>
            <a:ext cx="2425959" cy="3668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指導教授</a:t>
            </a:r>
            <a:r>
              <a:rPr lang="en-US" altLang="zh-TW" sz="1600" dirty="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:</a:t>
            </a:r>
            <a:r>
              <a:rPr lang="zh-TW" altLang="en-US" sz="1600" dirty="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林峰正</a:t>
            </a:r>
            <a:endParaRPr lang="zh-CN" altLang="en-US" sz="1600" dirty="0">
              <a:solidFill>
                <a:srgbClr val="223762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3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15" grpId="0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698" y="75280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資料比對與相關性計算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57698" y="1208930"/>
            <a:ext cx="1895102" cy="167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936F88-0C73-48EE-AB87-A46A60478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64" y="1422615"/>
            <a:ext cx="7566419" cy="45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291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698" y="75280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使用者介面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57698" y="1208930"/>
            <a:ext cx="1895102" cy="167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12A0D7-8EA0-4519-8FA1-72FCB604D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55" y="1832347"/>
            <a:ext cx="8237566" cy="378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661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698" y="75280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取得結果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57698" y="1208930"/>
            <a:ext cx="1895102" cy="167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86F07C-DDED-4EA3-BB9E-B7C350F5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390" y="1454433"/>
            <a:ext cx="8639285" cy="465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4477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219451" y="1702546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2857349" y="2443843"/>
            <a:ext cx="16995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</a:t>
            </a:r>
            <a:r>
              <a:rPr lang="en-US" altLang="zh-TW" sz="13800" dirty="0">
                <a:solidFill>
                  <a:schemeClr val="bg1"/>
                </a:solidFill>
                <a:latin typeface="Agency FB" panose="020B0503020202020204" pitchFamily="34" charset="0"/>
              </a:rPr>
              <a:t>3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97860" y="3069277"/>
            <a:ext cx="3273140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Demo</a:t>
            </a:r>
            <a:r>
              <a:rPr lang="zh-TW" alt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影片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96526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698" y="75280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影片</a:t>
            </a:r>
          </a:p>
        </p:txBody>
      </p:sp>
      <p:sp>
        <p:nvSpPr>
          <p:cNvPr id="5" name="矩形 4"/>
          <p:cNvSpPr/>
          <p:nvPr/>
        </p:nvSpPr>
        <p:spPr>
          <a:xfrm>
            <a:off x="1457698" y="1208930"/>
            <a:ext cx="1895102" cy="167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hlinkClick r:id="rId4"/>
            <a:extLst>
              <a:ext uri="{FF2B5EF4-FFF2-40B4-BE49-F238E27FC236}">
                <a16:creationId xmlns:a16="http://schemas.microsoft.com/office/drawing/2014/main" id="{99A5E2E0-24DF-4149-8A4A-B19554BCCA8F}"/>
              </a:ext>
            </a:extLst>
          </p:cNvPr>
          <p:cNvSpPr txBox="1"/>
          <p:nvPr/>
        </p:nvSpPr>
        <p:spPr>
          <a:xfrm>
            <a:off x="4485693" y="5735867"/>
            <a:ext cx="3212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https://youtu.be/331XDONjkZA</a:t>
            </a:r>
          </a:p>
        </p:txBody>
      </p:sp>
      <p:pic>
        <p:nvPicPr>
          <p:cNvPr id="4" name="線上媒體 3" title="DataScience part3">
            <a:hlinkClick r:id="" action="ppaction://media"/>
            <a:extLst>
              <a:ext uri="{FF2B5EF4-FFF2-40B4-BE49-F238E27FC236}">
                <a16:creationId xmlns:a16="http://schemas.microsoft.com/office/drawing/2014/main" id="{52FDD270-F246-4651-B71C-8E5EE3B3A2D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405249" y="1292574"/>
            <a:ext cx="7081187" cy="40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50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679992" y="1702546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2891813" y="2443843"/>
            <a:ext cx="16305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</a:t>
            </a:r>
            <a:r>
              <a:rPr lang="en-US" altLang="zh-TW" sz="13800" dirty="0">
                <a:solidFill>
                  <a:schemeClr val="bg1"/>
                </a:solidFill>
                <a:latin typeface="Agency FB" panose="020B0503020202020204" pitchFamily="34" charset="0"/>
              </a:rPr>
              <a:t>4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16938" y="3069277"/>
            <a:ext cx="163057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結論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27847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698" y="75280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結論</a:t>
            </a:r>
          </a:p>
        </p:txBody>
      </p:sp>
      <p:sp>
        <p:nvSpPr>
          <p:cNvPr id="5" name="矩形 4"/>
          <p:cNvSpPr/>
          <p:nvPr/>
        </p:nvSpPr>
        <p:spPr>
          <a:xfrm>
            <a:off x="1457698" y="1208930"/>
            <a:ext cx="1895102" cy="167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0772869-F7BA-4685-8332-61F8F35839F4}"/>
              </a:ext>
            </a:extLst>
          </p:cNvPr>
          <p:cNvSpPr txBox="1"/>
          <p:nvPr/>
        </p:nvSpPr>
        <p:spPr>
          <a:xfrm>
            <a:off x="1533330" y="1772816"/>
            <a:ext cx="91253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	</a:t>
            </a:r>
            <a:r>
              <a:rPr lang="zh-TW" altLang="en-US" dirty="0"/>
              <a:t>實作這項專題雖然不是從零開始而是基於範例程式碼，但是理解了範例的作法後以此類推，就可以做出各種不同的功能應用在許多地方，相信在未來我這個技術會很有幫助。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利用爬蟲可以省下很多人工成本，特別是對於一些會浮動且大量的資料，不再需要一個一個手動去抓取或更新。經過爬蟲高效的抓取資料後，對其進行資料分析，馬上就可以得到我們想要的結果，既省時又方便。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9883147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2866967" y="2443843"/>
            <a:ext cx="16802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</a:t>
            </a:r>
            <a:r>
              <a:rPr lang="en-US" altLang="zh-TW" sz="13800" dirty="0">
                <a:solidFill>
                  <a:schemeClr val="bg1"/>
                </a:solidFill>
                <a:latin typeface="Agency FB" panose="020B0503020202020204" pitchFamily="34" charset="0"/>
              </a:rPr>
              <a:t>5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50981" y="3069277"/>
            <a:ext cx="1562031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心得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6524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698" y="75280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心得</a:t>
            </a:r>
          </a:p>
        </p:txBody>
      </p:sp>
      <p:sp>
        <p:nvSpPr>
          <p:cNvPr id="3" name="TextBox 41"/>
          <p:cNvSpPr txBox="1"/>
          <p:nvPr/>
        </p:nvSpPr>
        <p:spPr>
          <a:xfrm>
            <a:off x="942110" y="1551707"/>
            <a:ext cx="10095345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D0782956 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平祖安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自評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</a:p>
          <a:p>
            <a:pPr lvl="1"/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本次我將作業拆分成收集資料、實際調查、資料簡單清理、訓練模型、使用者介面，以及將全部整合，基本上採用相同的 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coding style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因此在函式和物件類別的定義上比較明確，美中不足部分只有註解部分還需加強，整體流程，因為有一些課程上的基礎，以及老師提供的程式碼，不懂的地方比較容易找出來，也比較容易處理。比較麻煩的部分大概就是影片拍攝了。</a:t>
            </a:r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pPr lvl="1"/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Part3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課程部份，我覺得對我而言是比較有幫助的，裡面給一些關鍵字，再加一些說明，讓我自己去找更多東西，但又不至於毫無方向，整體而言是一個讓我發揮自主學習的好方式，只是期望之後課程上，說法能統一一些，像是專題的繳交，專題內容等等，跟第六週的說法有些出入，沒有提前看可能會手忙腳亂</a:t>
            </a:r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7698" y="1208930"/>
            <a:ext cx="1895102" cy="167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583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698" y="75280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心得</a:t>
            </a:r>
          </a:p>
        </p:txBody>
      </p:sp>
      <p:sp>
        <p:nvSpPr>
          <p:cNvPr id="3" name="TextBox 41"/>
          <p:cNvSpPr txBox="1"/>
          <p:nvPr/>
        </p:nvSpPr>
        <p:spPr>
          <a:xfrm>
            <a:off x="942110" y="1551707"/>
            <a:ext cx="10095345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D0746353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岳靈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自評：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</a:p>
          <a:p>
            <a:pPr lvl="1"/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對於這堂課的想法是覺得好像拍攝品質比前幾個都要好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因為是老師坐在精心布置的簡約背景前面的拍攝，似乎更有教學影片的氛圍，然後適時的切換鏡頭來展現教學內容，可以知道這裡要強調的重點圖表，會集中精神去注意看那裡要說什麼，或許前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影片拍攝也都很費勁，但就是看到第三個的風格不一樣所以覺得很新奇吧。不過我不喜歡硬要去討論區留言的這個動作，那都只是為了留言而留言，除此之外要是真的有人認真問問題也不見得會被看到，因為留言太多根本不可能一一看完最後都被覆蓋過去了，以上都是我的個人見解。</a:t>
            </a:r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專題部分我覺得我負責的部分相對簡單很多，但就是要花很多時間去做並寫出相應的評語。</a:t>
            </a:r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7698" y="1208930"/>
            <a:ext cx="1895102" cy="167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574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997200" y="423263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1129619" y="1228068"/>
            <a:ext cx="3045965" cy="157568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7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CONTENT</a:t>
              </a:r>
              <a:endParaRPr lang="zh-CN" altLang="en-US" sz="3467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525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3733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目 </a:t>
              </a:r>
              <a:r>
                <a:rPr lang="zh-TW" altLang="en-US" sz="3733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錄</a:t>
              </a:r>
              <a:endParaRPr lang="zh-CN" altLang="en-US" sz="3733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14354" y="1664538"/>
            <a:ext cx="4890672" cy="576262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>
                <a:grpSpLocks/>
              </p:cNvGrpSpPr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TW" altLang="en-US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動機與實作概要</a:t>
                </a:r>
                <a:endPara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714354" y="2522443"/>
            <a:ext cx="4890672" cy="576263"/>
            <a:chOff x="5714354" y="2522443"/>
            <a:chExt cx="4890672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6263"/>
              <a:chOff x="4753236" y="2862001"/>
              <a:chExt cx="4229100" cy="576263"/>
            </a:xfrm>
          </p:grpSpPr>
          <p:grpSp>
            <p:nvGrpSpPr>
              <p:cNvPr id="64" name="组合 22"/>
              <p:cNvGrpSpPr>
                <a:grpSpLocks/>
              </p:cNvGrpSpPr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TW" altLang="en-US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程式碼概要</a:t>
                </a:r>
                <a:endPara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741025" y="4225626"/>
            <a:ext cx="4968876" cy="576262"/>
            <a:chOff x="5714353" y="3382136"/>
            <a:chExt cx="4968876" cy="57626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14353" y="3382136"/>
              <a:ext cx="4968876" cy="576262"/>
              <a:chOff x="4753235" y="3654162"/>
              <a:chExt cx="4968876" cy="576262"/>
            </a:xfrm>
          </p:grpSpPr>
          <p:grpSp>
            <p:nvGrpSpPr>
              <p:cNvPr id="74" name="组合 23"/>
              <p:cNvGrpSpPr>
                <a:grpSpLocks/>
              </p:cNvGrpSpPr>
              <p:nvPr/>
            </p:nvGrpSpPr>
            <p:grpSpPr bwMode="auto">
              <a:xfrm>
                <a:off x="4753235" y="3654162"/>
                <a:ext cx="576262" cy="576262"/>
                <a:chOff x="6170388" y="4163725"/>
                <a:chExt cx="576064" cy="576064"/>
              </a:xfrm>
            </p:grpSpPr>
            <p:sp>
              <p:nvSpPr>
                <p:cNvPr id="77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8" y="416372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Freeform 12"/>
                <p:cNvSpPr>
                  <a:spLocks noEditPoints="1"/>
                </p:cNvSpPr>
                <p:nvPr/>
              </p:nvSpPr>
              <p:spPr bwMode="auto">
                <a:xfrm>
                  <a:off x="6278403" y="425386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4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7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1559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TW" altLang="en-US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結論</a:t>
                </a:r>
                <a:endPara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741025" y="3386563"/>
            <a:ext cx="4890672" cy="888606"/>
            <a:chOff x="5714354" y="4244369"/>
            <a:chExt cx="4890672" cy="888606"/>
          </a:xfrm>
        </p:grpSpPr>
        <p:grpSp>
          <p:nvGrpSpPr>
            <p:cNvPr id="80" name="组合 79"/>
            <p:cNvGrpSpPr/>
            <p:nvPr/>
          </p:nvGrpSpPr>
          <p:grpSpPr>
            <a:xfrm>
              <a:off x="5714354" y="4244369"/>
              <a:ext cx="4103687" cy="888606"/>
              <a:chOff x="4753236" y="4446326"/>
              <a:chExt cx="4103687" cy="888606"/>
            </a:xfrm>
          </p:grpSpPr>
          <p:grpSp>
            <p:nvGrpSpPr>
              <p:cNvPr id="84" name="组合 24"/>
              <p:cNvGrpSpPr>
                <a:grpSpLocks/>
              </p:cNvGrpSpPr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87" name="圆角矩形 13"/>
                <p:cNvSpPr>
                  <a:spLocks noChangeArrowheads="1"/>
                </p:cNvSpPr>
                <p:nvPr/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Freeform 11"/>
                <p:cNvSpPr>
                  <a:spLocks noEditPoints="1"/>
                </p:cNvSpPr>
                <p:nvPr/>
              </p:nvSpPr>
              <p:spPr bwMode="auto">
                <a:xfrm>
                  <a:off x="6298628" y="5092507"/>
                  <a:ext cx="315884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728982" cy="270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8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4535226"/>
                <a:ext cx="2290762" cy="799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TW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Demo</a:t>
                </a:r>
                <a:r>
                  <a:rPr lang="zh-TW" altLang="en-US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影片</a:t>
                </a:r>
                <a:endPara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flipH="1">
              <a:off x="6433491" y="4741665"/>
              <a:ext cx="4171535" cy="80892"/>
              <a:chOff x="2272062" y="2596259"/>
              <a:chExt cx="4173708" cy="8093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3" name="矩形 8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5714354" y="5108509"/>
            <a:ext cx="4890672" cy="578865"/>
            <a:chOff x="5714354" y="5108509"/>
            <a:chExt cx="4890672" cy="578865"/>
          </a:xfrm>
        </p:grpSpPr>
        <p:grpSp>
          <p:nvGrpSpPr>
            <p:cNvPr id="90" name="组合 89"/>
            <p:cNvGrpSpPr/>
            <p:nvPr/>
          </p:nvGrpSpPr>
          <p:grpSpPr>
            <a:xfrm>
              <a:off x="5714354" y="5108509"/>
              <a:ext cx="4752975" cy="576262"/>
              <a:chOff x="4753236" y="5238489"/>
              <a:chExt cx="4752975" cy="576262"/>
            </a:xfrm>
          </p:grpSpPr>
          <p:grpSp>
            <p:nvGrpSpPr>
              <p:cNvPr id="94" name="组合 25"/>
              <p:cNvGrpSpPr>
                <a:grpSpLocks/>
              </p:cNvGrpSpPr>
              <p:nvPr/>
            </p:nvGrpSpPr>
            <p:grpSpPr bwMode="auto">
              <a:xfrm>
                <a:off x="4753236" y="5238489"/>
                <a:ext cx="576262" cy="576262"/>
                <a:chOff x="6170389" y="5747903"/>
                <a:chExt cx="576064" cy="576064"/>
              </a:xfrm>
            </p:grpSpPr>
            <p:sp>
              <p:nvSpPr>
                <p:cNvPr id="97" name="圆角矩形 14"/>
                <p:cNvSpPr>
                  <a:spLocks noChangeArrowheads="1"/>
                </p:cNvSpPr>
                <p:nvPr/>
              </p:nvSpPr>
              <p:spPr bwMode="auto">
                <a:xfrm>
                  <a:off x="6170389" y="5747903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" name="Freeform 28"/>
                <p:cNvSpPr>
                  <a:spLocks noEditPoints="1"/>
                </p:cNvSpPr>
                <p:nvPr/>
              </p:nvSpPr>
              <p:spPr bwMode="auto">
                <a:xfrm>
                  <a:off x="6293383" y="5910861"/>
                  <a:ext cx="295907" cy="250148"/>
                </a:xfrm>
                <a:custGeom>
                  <a:avLst/>
                  <a:gdLst>
                    <a:gd name="T0" fmla="*/ 2147483646 w 923"/>
                    <a:gd name="T1" fmla="*/ 0 h 771"/>
                    <a:gd name="T2" fmla="*/ 2147483646 w 923"/>
                    <a:gd name="T3" fmla="*/ 2147483646 h 771"/>
                    <a:gd name="T4" fmla="*/ 2147483646 w 923"/>
                    <a:gd name="T5" fmla="*/ 2147483646 h 771"/>
                    <a:gd name="T6" fmla="*/ 2147483646 w 923"/>
                    <a:gd name="T7" fmla="*/ 2147483646 h 771"/>
                    <a:gd name="T8" fmla="*/ 2147483646 w 923"/>
                    <a:gd name="T9" fmla="*/ 2147483646 h 771"/>
                    <a:gd name="T10" fmla="*/ 2147483646 w 923"/>
                    <a:gd name="T11" fmla="*/ 2147483646 h 771"/>
                    <a:gd name="T12" fmla="*/ 2147483646 w 923"/>
                    <a:gd name="T13" fmla="*/ 2147483646 h 771"/>
                    <a:gd name="T14" fmla="*/ 2147483646 w 923"/>
                    <a:gd name="T15" fmla="*/ 2147483646 h 771"/>
                    <a:gd name="T16" fmla="*/ 2147483646 w 923"/>
                    <a:gd name="T17" fmla="*/ 2147483646 h 771"/>
                    <a:gd name="T18" fmla="*/ 2147483646 w 923"/>
                    <a:gd name="T19" fmla="*/ 2147483646 h 771"/>
                    <a:gd name="T20" fmla="*/ 2147483646 w 923"/>
                    <a:gd name="T21" fmla="*/ 2147483646 h 771"/>
                    <a:gd name="T22" fmla="*/ 2147483646 w 923"/>
                    <a:gd name="T23" fmla="*/ 2147483646 h 771"/>
                    <a:gd name="T24" fmla="*/ 2147483646 w 923"/>
                    <a:gd name="T25" fmla="*/ 2147483646 h 771"/>
                    <a:gd name="T26" fmla="*/ 2147483646 w 923"/>
                    <a:gd name="T27" fmla="*/ 2147483646 h 771"/>
                    <a:gd name="T28" fmla="*/ 2147483646 w 923"/>
                    <a:gd name="T29" fmla="*/ 2147483646 h 771"/>
                    <a:gd name="T30" fmla="*/ 2147483646 w 923"/>
                    <a:gd name="T31" fmla="*/ 2147483646 h 771"/>
                    <a:gd name="T32" fmla="*/ 2147483646 w 923"/>
                    <a:gd name="T33" fmla="*/ 2147483646 h 771"/>
                    <a:gd name="T34" fmla="*/ 2147483646 w 923"/>
                    <a:gd name="T35" fmla="*/ 2147483646 h 771"/>
                    <a:gd name="T36" fmla="*/ 2147483646 w 923"/>
                    <a:gd name="T37" fmla="*/ 2147483646 h 771"/>
                    <a:gd name="T38" fmla="*/ 2147483646 w 923"/>
                    <a:gd name="T39" fmla="*/ 2147483646 h 771"/>
                    <a:gd name="T40" fmla="*/ 2147483646 w 923"/>
                    <a:gd name="T41" fmla="*/ 2147483646 h 771"/>
                    <a:gd name="T42" fmla="*/ 2147483646 w 923"/>
                    <a:gd name="T43" fmla="*/ 2147483646 h 771"/>
                    <a:gd name="T44" fmla="*/ 2147483646 w 923"/>
                    <a:gd name="T45" fmla="*/ 2147483646 h 771"/>
                    <a:gd name="T46" fmla="*/ 2147483646 w 923"/>
                    <a:gd name="T47" fmla="*/ 2147483646 h 771"/>
                    <a:gd name="T48" fmla="*/ 2147483646 w 923"/>
                    <a:gd name="T49" fmla="*/ 2147483646 h 771"/>
                    <a:gd name="T50" fmla="*/ 2147483646 w 923"/>
                    <a:gd name="T51" fmla="*/ 2147483646 h 771"/>
                    <a:gd name="T52" fmla="*/ 2147483646 w 923"/>
                    <a:gd name="T53" fmla="*/ 2147483646 h 771"/>
                    <a:gd name="T54" fmla="*/ 2147483646 w 923"/>
                    <a:gd name="T55" fmla="*/ 2147483646 h 771"/>
                    <a:gd name="T56" fmla="*/ 2147483646 w 923"/>
                    <a:gd name="T57" fmla="*/ 2147483646 h 771"/>
                    <a:gd name="T58" fmla="*/ 2147483646 w 923"/>
                    <a:gd name="T59" fmla="*/ 2147483646 h 771"/>
                    <a:gd name="T60" fmla="*/ 2147483646 w 923"/>
                    <a:gd name="T61" fmla="*/ 2147483646 h 771"/>
                    <a:gd name="T62" fmla="*/ 2147483646 w 923"/>
                    <a:gd name="T63" fmla="*/ 2147483646 h 771"/>
                    <a:gd name="T64" fmla="*/ 2147483646 w 923"/>
                    <a:gd name="T65" fmla="*/ 2147483646 h 771"/>
                    <a:gd name="T66" fmla="*/ 2147483646 w 923"/>
                    <a:gd name="T67" fmla="*/ 2147483646 h 771"/>
                    <a:gd name="T68" fmla="*/ 2147483646 w 923"/>
                    <a:gd name="T69" fmla="*/ 2147483646 h 771"/>
                    <a:gd name="T70" fmla="*/ 2147483646 w 923"/>
                    <a:gd name="T71" fmla="*/ 2147483646 h 771"/>
                    <a:gd name="T72" fmla="*/ 2147483646 w 923"/>
                    <a:gd name="T73" fmla="*/ 2147483646 h 771"/>
                    <a:gd name="T74" fmla="*/ 2147483646 w 923"/>
                    <a:gd name="T75" fmla="*/ 2147483646 h 771"/>
                    <a:gd name="T76" fmla="*/ 0 w 923"/>
                    <a:gd name="T77" fmla="*/ 2147483646 h 771"/>
                    <a:gd name="T78" fmla="*/ 2147483646 w 923"/>
                    <a:gd name="T79" fmla="*/ 2147483646 h 77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923" h="771">
                      <a:moveTo>
                        <a:pt x="303" y="0"/>
                      </a:moveTo>
                      <a:lnTo>
                        <a:pt x="819" y="0"/>
                      </a:lnTo>
                      <a:cubicBezTo>
                        <a:pt x="848" y="0"/>
                        <a:pt x="873" y="12"/>
                        <a:pt x="892" y="31"/>
                      </a:cubicBezTo>
                      <a:cubicBezTo>
                        <a:pt x="911" y="50"/>
                        <a:pt x="923" y="76"/>
                        <a:pt x="923" y="104"/>
                      </a:cubicBezTo>
                      <a:lnTo>
                        <a:pt x="923" y="313"/>
                      </a:lnTo>
                      <a:cubicBezTo>
                        <a:pt x="923" y="341"/>
                        <a:pt x="911" y="367"/>
                        <a:pt x="892" y="386"/>
                      </a:cubicBezTo>
                      <a:cubicBezTo>
                        <a:pt x="873" y="405"/>
                        <a:pt x="848" y="416"/>
                        <a:pt x="819" y="416"/>
                      </a:cubicBezTo>
                      <a:lnTo>
                        <a:pt x="737" y="416"/>
                      </a:lnTo>
                      <a:lnTo>
                        <a:pt x="626" y="553"/>
                      </a:lnTo>
                      <a:lnTo>
                        <a:pt x="584" y="605"/>
                      </a:lnTo>
                      <a:lnTo>
                        <a:pt x="584" y="537"/>
                      </a:lnTo>
                      <a:lnTo>
                        <a:pt x="584" y="416"/>
                      </a:lnTo>
                      <a:lnTo>
                        <a:pt x="494" y="416"/>
                      </a:lnTo>
                      <a:cubicBezTo>
                        <a:pt x="499" y="401"/>
                        <a:pt x="502" y="385"/>
                        <a:pt x="502" y="368"/>
                      </a:cubicBezTo>
                      <a:lnTo>
                        <a:pt x="608" y="368"/>
                      </a:lnTo>
                      <a:lnTo>
                        <a:pt x="632" y="368"/>
                      </a:lnTo>
                      <a:lnTo>
                        <a:pt x="632" y="392"/>
                      </a:lnTo>
                      <a:lnTo>
                        <a:pt x="632" y="470"/>
                      </a:lnTo>
                      <a:lnTo>
                        <a:pt x="707" y="377"/>
                      </a:lnTo>
                      <a:lnTo>
                        <a:pt x="714" y="368"/>
                      </a:lnTo>
                      <a:lnTo>
                        <a:pt x="726" y="368"/>
                      </a:lnTo>
                      <a:lnTo>
                        <a:pt x="819" y="368"/>
                      </a:lnTo>
                      <a:cubicBezTo>
                        <a:pt x="834" y="368"/>
                        <a:pt x="848" y="362"/>
                        <a:pt x="858" y="352"/>
                      </a:cubicBezTo>
                      <a:cubicBezTo>
                        <a:pt x="868" y="342"/>
                        <a:pt x="875" y="328"/>
                        <a:pt x="875" y="313"/>
                      </a:cubicBezTo>
                      <a:lnTo>
                        <a:pt x="875" y="104"/>
                      </a:lnTo>
                      <a:cubicBezTo>
                        <a:pt x="875" y="89"/>
                        <a:pt x="868" y="75"/>
                        <a:pt x="858" y="65"/>
                      </a:cubicBezTo>
                      <a:cubicBezTo>
                        <a:pt x="848" y="55"/>
                        <a:pt x="834" y="48"/>
                        <a:pt x="819" y="48"/>
                      </a:cubicBezTo>
                      <a:lnTo>
                        <a:pt x="303" y="48"/>
                      </a:lnTo>
                      <a:cubicBezTo>
                        <a:pt x="288" y="48"/>
                        <a:pt x="274" y="55"/>
                        <a:pt x="264" y="65"/>
                      </a:cubicBezTo>
                      <a:cubicBezTo>
                        <a:pt x="253" y="75"/>
                        <a:pt x="247" y="89"/>
                        <a:pt x="247" y="104"/>
                      </a:cubicBezTo>
                      <a:lnTo>
                        <a:pt x="247" y="293"/>
                      </a:lnTo>
                      <a:cubicBezTo>
                        <a:pt x="235" y="311"/>
                        <a:pt x="228" y="333"/>
                        <a:pt x="226" y="356"/>
                      </a:cubicBezTo>
                      <a:cubicBezTo>
                        <a:pt x="219" y="347"/>
                        <a:pt x="210" y="338"/>
                        <a:pt x="201" y="332"/>
                      </a:cubicBezTo>
                      <a:cubicBezTo>
                        <a:pt x="200" y="325"/>
                        <a:pt x="199" y="319"/>
                        <a:pt x="199" y="313"/>
                      </a:cubicBezTo>
                      <a:lnTo>
                        <a:pt x="199" y="104"/>
                      </a:lnTo>
                      <a:cubicBezTo>
                        <a:pt x="199" y="76"/>
                        <a:pt x="211" y="50"/>
                        <a:pt x="230" y="31"/>
                      </a:cubicBezTo>
                      <a:cubicBezTo>
                        <a:pt x="248" y="12"/>
                        <a:pt x="274" y="0"/>
                        <a:pt x="303" y="0"/>
                      </a:cubicBezTo>
                      <a:close/>
                      <a:moveTo>
                        <a:pt x="130" y="344"/>
                      </a:moveTo>
                      <a:lnTo>
                        <a:pt x="130" y="344"/>
                      </a:lnTo>
                      <a:cubicBezTo>
                        <a:pt x="83" y="344"/>
                        <a:pt x="45" y="382"/>
                        <a:pt x="45" y="429"/>
                      </a:cubicBezTo>
                      <a:cubicBezTo>
                        <a:pt x="45" y="476"/>
                        <a:pt x="83" y="514"/>
                        <a:pt x="130" y="514"/>
                      </a:cubicBezTo>
                      <a:cubicBezTo>
                        <a:pt x="177" y="514"/>
                        <a:pt x="215" y="476"/>
                        <a:pt x="215" y="429"/>
                      </a:cubicBezTo>
                      <a:cubicBezTo>
                        <a:pt x="215" y="382"/>
                        <a:pt x="177" y="344"/>
                        <a:pt x="130" y="344"/>
                      </a:cubicBezTo>
                      <a:close/>
                      <a:moveTo>
                        <a:pt x="364" y="265"/>
                      </a:moveTo>
                      <a:lnTo>
                        <a:pt x="364" y="265"/>
                      </a:lnTo>
                      <a:cubicBezTo>
                        <a:pt x="307" y="265"/>
                        <a:pt x="261" y="311"/>
                        <a:pt x="261" y="368"/>
                      </a:cubicBezTo>
                      <a:cubicBezTo>
                        <a:pt x="261" y="425"/>
                        <a:pt x="307" y="471"/>
                        <a:pt x="364" y="471"/>
                      </a:cubicBezTo>
                      <a:cubicBezTo>
                        <a:pt x="420" y="471"/>
                        <a:pt x="466" y="425"/>
                        <a:pt x="466" y="368"/>
                      </a:cubicBezTo>
                      <a:cubicBezTo>
                        <a:pt x="466" y="311"/>
                        <a:pt x="420" y="265"/>
                        <a:pt x="364" y="265"/>
                      </a:cubicBezTo>
                      <a:close/>
                      <a:moveTo>
                        <a:pt x="274" y="748"/>
                      </a:moveTo>
                      <a:lnTo>
                        <a:pt x="274" y="748"/>
                      </a:lnTo>
                      <a:lnTo>
                        <a:pt x="274" y="601"/>
                      </a:lnTo>
                      <a:lnTo>
                        <a:pt x="285" y="601"/>
                      </a:lnTo>
                      <a:lnTo>
                        <a:pt x="285" y="748"/>
                      </a:lnTo>
                      <a:lnTo>
                        <a:pt x="285" y="771"/>
                      </a:lnTo>
                      <a:lnTo>
                        <a:pt x="446" y="771"/>
                      </a:lnTo>
                      <a:lnTo>
                        <a:pt x="446" y="748"/>
                      </a:lnTo>
                      <a:lnTo>
                        <a:pt x="446" y="601"/>
                      </a:lnTo>
                      <a:lnTo>
                        <a:pt x="457" y="601"/>
                      </a:lnTo>
                      <a:lnTo>
                        <a:pt x="457" y="748"/>
                      </a:lnTo>
                      <a:lnTo>
                        <a:pt x="522" y="748"/>
                      </a:lnTo>
                      <a:lnTo>
                        <a:pt x="522" y="548"/>
                      </a:lnTo>
                      <a:cubicBezTo>
                        <a:pt x="522" y="512"/>
                        <a:pt x="493" y="483"/>
                        <a:pt x="458" y="483"/>
                      </a:cubicBezTo>
                      <a:cubicBezTo>
                        <a:pt x="262" y="483"/>
                        <a:pt x="468" y="483"/>
                        <a:pt x="271" y="483"/>
                      </a:cubicBezTo>
                      <a:cubicBezTo>
                        <a:pt x="236" y="483"/>
                        <a:pt x="207" y="512"/>
                        <a:pt x="207" y="548"/>
                      </a:cubicBezTo>
                      <a:lnTo>
                        <a:pt x="207" y="748"/>
                      </a:lnTo>
                      <a:cubicBezTo>
                        <a:pt x="218" y="748"/>
                        <a:pt x="245" y="748"/>
                        <a:pt x="274" y="748"/>
                      </a:cubicBezTo>
                      <a:close/>
                      <a:moveTo>
                        <a:pt x="55" y="743"/>
                      </a:moveTo>
                      <a:lnTo>
                        <a:pt x="55" y="743"/>
                      </a:lnTo>
                      <a:lnTo>
                        <a:pt x="55" y="622"/>
                      </a:lnTo>
                      <a:lnTo>
                        <a:pt x="65" y="622"/>
                      </a:lnTo>
                      <a:lnTo>
                        <a:pt x="65" y="743"/>
                      </a:lnTo>
                      <a:lnTo>
                        <a:pt x="65" y="757"/>
                      </a:lnTo>
                      <a:lnTo>
                        <a:pt x="174" y="757"/>
                      </a:lnTo>
                      <a:lnTo>
                        <a:pt x="174" y="548"/>
                      </a:lnTo>
                      <a:cubicBezTo>
                        <a:pt x="174" y="540"/>
                        <a:pt x="175" y="532"/>
                        <a:pt x="177" y="524"/>
                      </a:cubicBezTo>
                      <a:lnTo>
                        <a:pt x="53" y="524"/>
                      </a:lnTo>
                      <a:cubicBezTo>
                        <a:pt x="24" y="524"/>
                        <a:pt x="0" y="548"/>
                        <a:pt x="0" y="577"/>
                      </a:cubicBezTo>
                      <a:lnTo>
                        <a:pt x="0" y="743"/>
                      </a:lnTo>
                      <a:cubicBezTo>
                        <a:pt x="10" y="743"/>
                        <a:pt x="32" y="743"/>
                        <a:pt x="55" y="74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5" name="Rectangle 14"/>
              <p:cNvSpPr>
                <a:spLocks noChangeArrowheads="1"/>
              </p:cNvSpPr>
              <p:nvPr/>
            </p:nvSpPr>
            <p:spPr bwMode="auto">
              <a:xfrm>
                <a:off x="5581874" y="5405176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5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9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5309926"/>
                <a:ext cx="2940050" cy="430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TW" altLang="en-US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心得</a:t>
                </a:r>
                <a:endPara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 flipH="1">
              <a:off x="6433491" y="5606482"/>
              <a:ext cx="4171535" cy="80892"/>
              <a:chOff x="2272062" y="2596259"/>
              <a:chExt cx="4173708" cy="80934"/>
            </a:xfrm>
          </p:grpSpPr>
          <p:cxnSp>
            <p:nvCxnSpPr>
              <p:cNvPr id="92" name="直接连接符 9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93" name="矩形 9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384026" y="827314"/>
            <a:ext cx="31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12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698" y="75280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心得</a:t>
            </a:r>
          </a:p>
        </p:txBody>
      </p:sp>
      <p:sp>
        <p:nvSpPr>
          <p:cNvPr id="3" name="TextBox 41"/>
          <p:cNvSpPr txBox="1"/>
          <p:nvPr/>
        </p:nvSpPr>
        <p:spPr>
          <a:xfrm>
            <a:off x="942110" y="1551707"/>
            <a:ext cx="10095345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D0746413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李琛瑤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自評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</a:p>
          <a:p>
            <a:pPr lvl="1"/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部分的課程以實作比較多，在影片中可以暫停參考程式碼並自己嘗試看看，我覺得滿好玩的，也比較不會有理論大概了解卻不知道怎麼做的情況，雖然因為期末的關係比較忙無法跟上每周進度，這部分比較不好。</a:t>
            </a:r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題的部分，其實我光開啟範例程式就遇到滿多問題的，在組員的幫助下才順利開啟，雖然已經給了架構，但在理解上也花了不少時間，因為個人進度太慢無法跟上做專題報告的進度，所以這次專題貢獻不多，對於這門課程我是覺得各方面都有點趕，通常要在看影片看到約一半時就要著手專題了，不然可能會來不及。整體來說我還是收穫很多，特別是爬蟲的部分，將來可以用在好多地方。</a:t>
            </a:r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7698" y="1208930"/>
            <a:ext cx="1895102" cy="167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153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698" y="75280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心得</a:t>
            </a:r>
          </a:p>
        </p:txBody>
      </p:sp>
      <p:sp>
        <p:nvSpPr>
          <p:cNvPr id="3" name="TextBox 41"/>
          <p:cNvSpPr txBox="1"/>
          <p:nvPr/>
        </p:nvSpPr>
        <p:spPr>
          <a:xfrm>
            <a:off x="942110" y="1551707"/>
            <a:ext cx="10095345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D0745782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杜怡嫺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自評：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 </a:t>
            </a:r>
            <a:b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　線上觀看影片我花了很多的時間，因為認真來說，這門課三個階段，我對這個階段的課程最感興趣，有好多部分因為有趣因此暫停幾次，也上網查了不少有關網路爬蟲和文字情感的資料。專題實作的部分光是前面的收集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QA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，我們就收集了近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300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組資料，在收集資料和實作上花的時間說少其實並不少，畢竟還要從這麼多筆資料，用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實作出來，並且為了運行不出問題不停地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debug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，直到做出讓我們滿意的成果出來。</a:t>
            </a:r>
          </a:p>
          <a:p>
            <a:pPr lvl="1"/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7698" y="1208930"/>
            <a:ext cx="1895102" cy="167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819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698" y="75280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心得</a:t>
            </a:r>
          </a:p>
        </p:txBody>
      </p:sp>
      <p:sp>
        <p:nvSpPr>
          <p:cNvPr id="3" name="TextBox 41"/>
          <p:cNvSpPr txBox="1"/>
          <p:nvPr/>
        </p:nvSpPr>
        <p:spPr>
          <a:xfrm>
            <a:off x="942110" y="1551707"/>
            <a:ext cx="10095345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D0746384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李筱文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自評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</a:p>
          <a:p>
            <a:pPr lvl="1"/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這一階段的影片部分我通常是開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1.5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倍速看，因為老師有附上範例程式解說影片，比較不會遇到上課內容聽懂卻不會實作的狀況，我覺得範例程式的講解對學習蠻有幫助的。</a:t>
            </a:r>
            <a:endParaRPr lang="en-US" altLang="zh-TW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2000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在專題實作部分，和組員們花了一些時間思考專題的主題，並且討論了要怎麼呈現問答的介面。我主要負責使用者介面實現，實作使用</a:t>
            </a:r>
            <a:r>
              <a:rPr lang="en-US" altLang="zh-TW" sz="2000" dirty="0" err="1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tkinter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的函式庫，取得使用者輸入再通過計算取得結果，並顯示於畫面。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設計成可愛的風格，讓使用者在使用這個機器人時，有更好的體驗。</a:t>
            </a:r>
          </a:p>
          <a:p>
            <a:pPr lvl="1"/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7698" y="1208930"/>
            <a:ext cx="1895102" cy="167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989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9" name="矩形 8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4" name="文本框 3"/>
          <p:cNvSpPr txBox="1"/>
          <p:nvPr/>
        </p:nvSpPr>
        <p:spPr>
          <a:xfrm>
            <a:off x="2569442" y="3015819"/>
            <a:ext cx="7053116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TW" sz="4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Thanks for your time.</a:t>
            </a:r>
            <a:endParaRPr lang="en-US" altLang="zh-CN" sz="48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ctr">
              <a:defRPr/>
            </a:pPr>
            <a:endParaRPr lang="zh-CN" altLang="en-US" sz="48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91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679992" y="2192899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57845" y="3044279"/>
            <a:ext cx="428864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動機與實作概要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785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698" y="75280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動機與目的</a:t>
            </a:r>
            <a:endParaRPr lang="zh-CN" altLang="en-US" dirty="0"/>
          </a:p>
        </p:txBody>
      </p:sp>
      <p:sp>
        <p:nvSpPr>
          <p:cNvPr id="3" name="TextBox 41"/>
          <p:cNvSpPr txBox="1"/>
          <p:nvPr/>
        </p:nvSpPr>
        <p:spPr>
          <a:xfrm>
            <a:off x="1319153" y="1665059"/>
            <a:ext cx="928518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隨著醫療進步，現在台灣高齡化的程度越來越高，家中成員年齡相差頗大，長輩常常會覺得自己沒有話題跟年輕人聊天，因此希望能改善這個狀況，我們認為音樂是最沒有年齡界限的，不管是老人或小孩，音樂都可以是一個很好話題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7698" y="1208930"/>
            <a:ext cx="1895102" cy="167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660" y="3268992"/>
            <a:ext cx="3597169" cy="269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72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698" y="75280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實作概要</a:t>
            </a:r>
            <a:br>
              <a:rPr lang="zh-TW" altLang="en-US" dirty="0"/>
            </a:br>
            <a:endParaRPr lang="zh-CN" altLang="en-US" dirty="0"/>
          </a:p>
        </p:txBody>
      </p:sp>
      <p:sp>
        <p:nvSpPr>
          <p:cNvPr id="3" name="TextBox 41"/>
          <p:cNvSpPr txBox="1"/>
          <p:nvPr/>
        </p:nvSpPr>
        <p:spPr>
          <a:xfrm>
            <a:off x="1319153" y="1499121"/>
            <a:ext cx="9285183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先利用爬蟲抓取特定網站的音樂榜單資料，再結合聽眾對於音樂的評論，利用斷字、語意分析，協助使用者找尋其他想聽的歌曲。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可以選擇輸入的種類，如果輸入的內容是歌詞，我們提供不需要所有歌詞，即可計算出我們資料裡的歌的可能性，我們可以路上聽到一些歌，稍微記一些內容，就能知道答案，輸入類別，包含歌給予的感情、歌的相關資訊，即可搜尋出相關歌曲，歌曲會按照相關度做排名，也會制定一定標準，不再漫無目的地找歌，可以節省很多時間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7698" y="1208930"/>
            <a:ext cx="1895102" cy="167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888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219451" y="2159983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dirty="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2885401" y="2443843"/>
            <a:ext cx="16434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</a:t>
            </a:r>
            <a:r>
              <a:rPr lang="en-US" altLang="zh-TW" sz="13800" dirty="0">
                <a:solidFill>
                  <a:schemeClr val="bg1"/>
                </a:solidFill>
                <a:latin typeface="Agency FB" panose="020B0503020202020204" pitchFamily="34" charset="0"/>
              </a:rPr>
              <a:t>2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73701" y="3044279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程式碼概要	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8027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698" y="75280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抓取資料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57698" y="1208930"/>
            <a:ext cx="1895102" cy="167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D8F03C-EFD1-4D31-92D8-A8018928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480" y="4280937"/>
            <a:ext cx="5547342" cy="143524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3727209-5563-4B86-AFF2-25FB2E695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480" y="1412185"/>
            <a:ext cx="3445561" cy="4998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8FB87D2-34DE-4A40-8DA1-A686C65C8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480" y="2115258"/>
            <a:ext cx="550621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156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698" y="75280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合併整理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57698" y="1208930"/>
            <a:ext cx="1895102" cy="167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98C5A0-18A9-4B11-BD13-34400B82C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45" y="1665059"/>
            <a:ext cx="6920620" cy="413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391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698" y="752801"/>
            <a:ext cx="3629564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創建檔案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57698" y="1208930"/>
            <a:ext cx="1895102" cy="167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E99619-5D2F-4942-BE4E-0988FEE0E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546" y="1582816"/>
            <a:ext cx="7300332" cy="43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29796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A251DB4-07BE-47B3-8E91-FE7746FF9ADF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RESOURCE_PATHS_HASH_PRESENTER" val="dda1421ddb3ffb98a498c34c1cc89e982539480"/>
  <p:tag name="ISPRING_PRESENTATION_TITLE" val="毕业论文答辩PPT-13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CBerJKWn+5mToEAADhDgAAHQAAAHVuaXZlcnNhbC9jb21tb25fbWVzc2FnZXMubG5nrVf/bts2EP6/QN+BEFBgA7a0HdCiGBIHtMTYQmTJleg42Q8IjMTYRCgxkyi32V99mj7YnmRHym7spoOkdIBtmLTvu9Pdd9+Rx6cfC4k2vKqFKk+c10evHMTLTOWiXJ04C3r28zsH1ZqVOZOq5CdOqRx0Onr+7FiyctWwFYfvz58hdFzwuoZlPTKrhzUS+YkzH6duNJvj8CoNokmUjv2JM3JVccfKexSolfqj+uGXt+8+vn7z9sfjl1vLPkDJDAfBIRSySG9e9QAKaRwFKaCRIA3JJXVG5nOYXbSggR8SZ7T9Msx6HpMLZ2Q+O+0WcUxCmiaB75HUT9IwojYXAaHEc0ZXqkFrtuFIK7QR/APSaw6V1KLiqJYitz9kCjbKhnc586IZ9sM0JgmNfZf6UeiMElVV9z9ZWNbotarAXY1yUbNryXPrEzhjf7+reA2umQZOIXjptYB/qoKJ8qjTdYyXfjhJaRQFSUpCb7fjjEiZI69ixs1AlBgnJAaAitW8eoJtallmzRGWchjC1J9MA3hTE8JUrNYS3npoHHMCNZjzsssKOEJiYFeSLKPYM0kDV4ihO1bXH1SVH/Bjv1BdwH7oRkBBl+6BU4OxA4YaC1COquKZ7gKbkSTBE5KOo0sgMvRdNMQiOod2Ox9icUUSaBGSdNmE+MKfYEN402I7/u/6K2OGzvIesSwDO5O+jVBNDTsmpdAFttPqYV4S8n4BVfNx8I0ubgEhsbZeK7HhEEKVd7MHNMUlnuHP+4X/W3qG/YB4KRDKi5YptWJnnDGQh1JpxKRU5gHAL8s3rMw4uuYZa4Dw9/C3XOT2b6bYNpK/GvE3YnorLS+2qhR65PLF0cDQDoTscYRFU0N4WvPiTne53gv/KVEYYv9nCH0efaD/pG3WsQ8dMBaqvwUBeTaCBIoq+1v54Rk4mrc9D6LglzcDfIbRFiBU6KkYF5CqgxAuIIUD7JdknPgUhu2SX9dCd84xW9m2QN8uagYHB8k1fyjsNb9R0BOSs007zkDWbKU7C7o3LQ+0h/o0gJBDAFy1IxEgpSgg/rwH5mJGdhloJePgSZaqkbltUSlurWxAbpuCP57DN5Uq7K5k9Y68rWqdfk8U7cPFrdP5gHmSEBy709TFoUvMEc40jexpBFw0MQU0SQM8NuZAyoLpbA1aeaOaMu8J1J7CPHKGAWyb0oSzKlv/8+lzT4yvIml30Xb310Eg0GFGiMgXsN9DpXn9ZxcIxeNDO7voY7U9te7seh5iqQ90+F9Oh6zV9EIVsHXU7RfYti0aphS70xkQMrH8U02VdY/efYQZjs9BVOz5yhnNWHULikSVkoNQbKoNAfUw7w8Xh0ZLUfIhtt+n6eaBqT9PsefZWxQ0nxTZbTu8cjgrZtvrlITrVF8wd4pDELyv8Hgu9EBAOyN28gKN3q4f2nzzeGR8WdX2Mnr8cu9u+i9QSwMEFAACAAgAgXqySgn+cEwJAwAAtQoAACcAAAB1bml2ZXJzYWwvZmxhc2hfcHVibGlzaGluZ19zZXR0aW5ncy54bWzVVt1SGjEUvucpMul4KYsWq2UWnI7A1FGBEdrqlRM2BzZjNtlusiBe9Wn6YH2SnmwEYbTOqnWm5QZyfr7znZ8cEh7eJJLMIDNCqybdqdYoARVpLtS0Sb+MutsHlBjLFGdSK2hSpSk5bFXCNB9LYeIhWIumhiCMMo3UNmlsbdoIgvl8XhUmzZxWy9wivqlGOgnSDAwoC1mQSrbAL7tIwdBWpUJI6EVnmucSiOBIQQnHjsmuZCamgTcbs+h6mulc8SMtdUay6bhJ39WKz9LGQ7VFAsolZ1oodGLbYJwLx4fJobgFEoOYxkh8v07JXHAbN+lu3aGgdfAQpcD2OTCHcqQxGWXv4BOwjDPL/NHHs3BjzVLgRXyhWCKiEWqIy79J26Orz5eDzvnpce/katTvn46OB55E4RNs4oTBZqAQCek8i2AVJ2TWsihG3ugzYdJAGKyLlmYTrTbIuTMZa4m1L7xwHpIx8B5LYK0bw2uhumi5Q8kEE5GLJv2UCSYpEZZJEa2cTT42Vtii/911S4JYOGdAzob0PryvThSzzMA6raXGuJpHrW86l5wsdE6kuAZiNcH88wR/xUDWm0MmmU4KKY6PJUYKjDgTMAd+WNT0DvBPgS4xRJKjJ05uKsH6CN9zcUvGMNEZ4gKb4YyjXBiPX30WcMqMuQdlS45bw9PjdufquNfuXGy5BBmfMRU9ExwbDklq3wKfYe5KYwgpNVZzDQIrE7HcQNEfLnhhVibN0rFjNiua7hpZgGK7BfLxmKiIcDSFyqEsYMQU0UouCIvwChk3QjOhc4MSPywe2ryIoHclQhVUp3iDMFjGISuDVtvZfV/f+7B/8LFRDX79+Ln9pNPdWhlI5qL5vXL05GJZLZeHdy4M3C54fDXYLP83N8PgvPO1TF17nYtRqW52hqXg+mWs+idlrM79KhusrbFSFHAPTf3Sw00kRSIs8L85Yi8Yk1f9g/gZe5sxecOcX3M1/puU/Wn1GNl4fYTBo88jp0mEEgkWwm3E1ZuqtVev4XvmUVWlgmibT81W5TdQSwMEFAACAAgAgXqyStqYtsO1AgAAVQoAACEAAAB1bml2ZXJzYWwvZmxhc2hfc2tpbl9zZXR0aW5ncy54bWyVVm1P4zAM/n6/Ytp9p/cKOqlMggESEnegA/E9bb02WppMiTtu//6cNKVJt25lEdLy+Hkcx7E9UrPmcvFpNktzJZR+BkQuS2ORDpvx4nKeNYhKnuVKIkg8k0rXTMwXn6/v7EoTxzylUlvQpPniPic0K5ZDf8yF+0yR+DN+Xtg1JshVvWFy96BKdZaxfF1q1ciCZHfuMyardhvQgsu1vcSvi+Xt6AGCG7xHqKOYvt/ZNU2y0WAM2JDOb+06qRIsAzEtwwNNf9Tx2w9kW244OtnVV7vGZBtWQpzk49HRw5D3DwsQ/iFRv53bNUoVbAf6Q87Vptl8SKBVaRMaa44/4rtGKFZQ+5Hg5otdJwX2Qvagk6/g0/Pjxq6A5L+GfZ/adtVKPNm8DgaCffRMwAJ1A2nS7VqbqdTbY4PUH7BYMWGIEEI96YmCfmKN6dzEWM/7C29cFqEvj/SUVyWaGpZtwIG7GO/5y+W1mxWh03csiFDD1oNBiD3YM/9QXveYAdgznwUv4FGK3X4EQ1Mr6h75mvnnPJ5/soJktC28tdt1VnvSg21dE4TqgY5TqwIWxobzwmuw75YmDmtDSvZiSiXb8pIhV/K35WU7dxmTJgODr7XDlZUiRwGHCs7FSGM6TJfbx/XorXFBtj8L/eXa/Qxpil/OGSLLq5p+lsx85nXUJpSYeXJYYeck0UHfy5UKNO7sMVHN9Br0i1Ji6jFSIZip7lXbXGP0NAlykCaHs5x6J4fSL5s6A31Lr8bBdFmOwZZY8bIS9IevHN6gGChGrK0UK/InGX+vywDwRQBM51VXte2mtdSNQC5gC13zB4C78tjdUkNVOlZwV/gAKwxLziOTatLPir5W4hkS4Af4rxRW5HhgmVD2yDLjbhZ1fjeG+1iiwdyNM1t84SRze19LkWOy72eQQPvv5H9QSwMEFAACAAgAgXqySnjWJgneAgAAxgkAACYAAAB1bml2ZXJzYWwvaHRtbF9wdWJsaXNoaW5nX3NldHRpbmdzLnhtbM1WwU4bMRC95yssVxzJAqWFRpugigSBoCQiaQsnNFk7WQuvvbW9CeHUr+mH9Us6XpOQCBotCKrmkux45s17M+PZxAe3mSQTbqzQqkm361uUcJVoJtS4Sb8Ojjb3KbEOFAOpFW9SpSk5aNXivBhKYdM+dw5dLUEYZRu5a9LUubwRRdPptC5sbvyploVDfFtPdBblhluuHDdRLmGGX26Wc0tbtRohcTB90ayQnAiGFJTw7EAeu0zSKHgNIbkZG10odqilNsSMh036bqv8zH0CUltkXHlttoVGb3YNYEx4OiD74o6TlItxirz3dimZCubSJt3Z9SjoHT1GKbGDBPAohxq1KHcPn3EHDByEx5DP8Vtn54ZgYjMFmUgGeEK8/CZtD66Pr3qdi7OT89PrQbd7NjjpBRJlTLSKE0eriWIkpAuT8EWeGJyDJEXeGDMCaXkcLZvmbiOtVsj5ZzLUEktfRlEyQqZy1qSfjQBJiXAgRbI4dWDG3B0JiRp87HZ9pBx9AAx6kxSM5cuJ5ifWVzFpfdeFZGSmCyLFDSdOE1RUZPgr5WS53GRkdFZaJVhHrBSMk4ngU84OyirdA/4t0RWmyAqMxFHMJXchw49C3JEhH2mDuBwmOLRoFzbg158FnIO1D6Aw57jRPztpd65Pztudyw0vENgEVPJMcGwhz3L3FviA2pXGFFJqrOYSBFYmgcLysj9MsNKtiszKuVOYlE33jSxBsd0C+QRMPEhwtIQqeFXABBTRSs4IJHgprB+hidCFRUsYlgBtX0QwhBKhSqpjXFCYzDBuqqBtbe+83/3wcW//U6Me/f75a3Nt0P2i6Enw2cKmOFy7Khbr4vGdiyN/Q5++7M4U/+qu9y4636pU6rxzOajUn06/Ely3ilf3tIrXRVhOvaXFVIkCbpZxWGO4W6TIhOPsNYfmBY1fv+XDWLxS499Qxdrx/X9FhKfFS33lLR5HT/7NqKF99b9Xq/YHUEsDBBQAAgAIAIF6skrb73U9lgEAAB8GAAAfAAAAdW5pdmVyc2FsL2h0bWxfc2tpbl9zZXR0aW5ncy5qc42Uy27CMBBF93xF5G4rRF+gdtcWkCqxqFR2VRdOGEKEY0e2k0IR/97Y4WE7kxbPBt8c3xkP8ux6Ub1IQqKnaGd/2/27v7caGE3LEq59nXXoudGJYtkC5lkOLONAAqQ6Hj3J+zOBGRNuTePth7FVjh8R5suSMuXiBWIhEU1hhysE/Ea0DXb45yT2nHs1d3IaHZdaC95PBNfAdZ8LmVPLkKuXqQn3igEsKpANOrALQZc0Ac90ZFcXeXZ8GJlwuUTkBeXbmUhFP6bJOpWi5IuGntrl0qttAbL+y9eHAh9HrxPPjmVKv2nIw8R3UxPdZCFBKTjkHU5MoDCjMbA/WxSgnnH7QgFdZSrTR/r5xoRLFzSFVpfaJdQNrb0u5TRsdEPcDk14BKNbkJdYiaIsLuGkSE1HWmi75yeUCbrIeNpw44EJlDPFGtuu7p0vej82QbwnJIIntMKeX941O0JQIaD2xtIxrwryzjA7hokcySEQDZtWFT5HdDhHzP4zIlRrmqzyejzUw7FuA5VrkHMhWF391391hrl6+19QSwMEFAACAAgAgXqySh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IF6skqw7V1XbgAAAHYAAAAcAAAAdW5pdmVyc2FsL2xvY2FsX3NldHRpbmdzLnhtbA3MPQ7CMAxA4b2nsLyXn42haTc2EBLlAFZjUCTHRomF4PZ4e8OnNy3fKvDh1otpwuPugMC6WS76SvhYz+MJoTtpJjHlhGoIyzxMYhvJnd0DdngL/bitXCOcr1RD3hp3ViePM4xwieezcMb9PPwB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IF6sko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IJ6skqlSRcUvw0AAAIjAAAXAAAAdW5pdmVyc2FsL3VuaXZlcnNhbC5wbmftWmlYkunef8xOTqXZOpYZtGrnVC6hmaZQWdmmdaaZadxtXEkRFdeRpXKmTlPKlBXu2BkdZzIhRTEXoEVlTFyOTjAIirlAiqCGgsj2Pth0vrzX+/X9xIfn5rqX333/+W+//31d9+2L/r5Wq2xXAQBgdeb0iS8AYLkfAJgnf7YCHCFtdOOBP2aYL3yPA5RuuwmwszzmmN8xAKghrtZe+RvYX5l4OgADAGteGz8zNvrXSADYSTpz4tiXGaGyQdad+HQde3b78bU7Pru63GXlzpqze9LWLXv0m/afIevWH3N+2OAa+/jfOWU5J/fvvxG+bu2s75XHZTk5X2mttZeUGpyT6IKXasytmXYkXcE4QmX/YNGcWeoBw3Rz4sUt6dHK3+50sdJFONVIPS+0OWP84WVH7/k/LoFSATFxXUejIQcx92Qs1U17ayj87j5zcLguX/37YrqHa6ZG1jC60gwcGeAUjyXHfiAbtA6lRmDZ2/GWyCFa3ufLjMubikktM69WJ+0AO0erDEWksR+Mi8a/XQ62sTa7jMPNm5f2afsMbHsdT4HttTSXJfSddcYNQ+4aITITxAQxQUwQE8QEMUFMEBPEBDFBTBATxAQxQUwQE8QEMUFMkP93SEZFJRm/ODJOCmNmzAy/bNuKbkmaZUzjpm/DeHEUUXBPIxN5BFz5nub9ix87T9UWbJgddyKoT7EZmIGAmGpyt4aZLyWw2ToXyBwH1hPshV1wDuU7vA0WNQ4hs4zI2SlaD7yGpUW02am66RWoocJ+YUPEYgQH9R1HKTp+14KxOFk1uwo+If6uUubx1jIid9vv2MlL5KaFmVsILVN/j4gdGxmFGhYqiLipiOmg7sEC5NiACqp77wsNoDNCKIWB3Si6v+qxNe79vagqaFYzpInoldv5XJ5C1o45TCd7ZmUOERWbrob6rQBe+HXVCDzWnH9Exc9XJTU3iF2RgxjnBtm2lvCd7dly6YmrlPSB0kuclxIJwqDuNP9PHXYaRlZzNAPCsn4JgMMqaWSGtgmxLT1CqbM8F00mLPaT8ejEg9m3U4PuSsgE/fCLOG4RlSYvTjhQpGmz3BnNX8Q3J9yX7yKOHqR4DsZLiw1CUow6jcGOkkvS1bSIbs0a/OFlQOIpsQ2KytJ/h4Vn+vfR0RWp3R3CdqKa9MQF8oDyB+4eXUIXb8esCZVI7b7/pT++yyzds6zk8ufx1l9KWnI9EP7uGtyRa/kWXMuzYo0u/MqKSExQlwqTyEyguaUEVBZpXntmkHe0Kr/aQdYIJSPDUR4p0EZZFOfQ02kqKJaiCSF62zuWnfHDQAij0BK4pnCmXvTv2dXjN6CsrutuLBB4ojQH2jIuNh1XnRwoFQTmVUXcssP0MrxnvFv3+cEPY4qm0M1bHDk8nXMcM4y6rOBlu20gZ+ZKSfRTzWvL3UqqbYGBOUn3/niqCoNgyFPiMmpRRIHF7Kr65gy3LQAguQKX7vS+5eWL1DT0eUqic60go5Ki1k+HXqo2/7MuPg6fx9L5EQ5aTErfWgoZKYLqxx34a86iaQvriBJ8gKTAnzB4caQXN/ZH52FlCi+EdamcPRpymmQFHG1QnxzxIOR2hA5YBCFLMK7o/jMCwmqjfjlG/X4pBQ4dEAxA6xK6rn/Y7+6sDq8QyA2Y2PvdhM2Fdk4hhwBgsFudfSGvzpoOindV/zR5wMJ94+ixiR+FNsgs//o14f21UUPJSe9dYc4FPfdPk6NeDhY2/Blv8ZWgx7WAOXQDRicja90qw9DoLVLFqV+qFYGUxfN5VfJdlaHtNZUwVzNgWNgy13duNnPU45zmyr5qTHcodrbtOTRhe3t238PnOQTtKJR4OI3/9z5l8WT+4w7LE9yYsqmu6wuLQHcUwblzMF/n9To7VcBB1azYBXuQL4i6GRj3rP7mXkWqlQ1dylHH31oH+/VPCg0aHB+SDm3siuLoPtjzxs9sLdQu8li5uifklRO1ZsB7154sxL96uFl95biah1yPGOI7J1Q7aIj1DUlvw8eeRFWeFmCe8NW8QUDTcGq/FOWR5TBUJnwxJc3UdH7jc78+fsWmOH5LU8S8zOIl5fobz0ElPcg8d0Ix/+R6q1D+G1EQ2l4ssW21w4RQbIXF//CGWKtfWuMTZzUig344wvBJjJQ3ZJvSsGGZbsSGlYFWE/FzP/s+Ysxzg2wQGn6PIx6MvtAs+CiJpR3PkriI0LwtmFBaPFNOCnGQ3QH9NlXcxDmUIGjKpW1TiIxfx36yzl2EVo3mK0rgbDNBqjKB5vRoA0K0G1Twpuc5souRhLUpb2svlcvM5KHfedkrsmeoBF0cdooKum/M8aZ4AFjkxASUS+6wA3t8Vdzh8NKGX8ZHS9KHGpVYMel7GtZbVXL9ZWCMduICoWkqbnvSBiQhviKVQqOo0hJdsu+iglgL56PVlg/EGr64ngE7WkBXstNKGI0tHl2okhm1PeiPjtpDyiPDfxq1bC5kzGUEK4mqat0EPSwvhQ8AKZnyRskIpq0oX1IsPYrnPIsUcHsjs7YjzHNBPTiRcFZHlBKaSiDSKz+4Ci4ncZr6oxNrvWU1fXD+WWlwDKUnXxYk6+2NPHCB60kbhB0O8PlZlxgrE1UpB1Ec3C5ZXpwx5oYF+duepU79VxWOGraGG1jKtF+yzIfD+sBuL4kQ+ox6mcBRIWMPDuE1sk7mipUTWDq3yoluft+t7Axa4HFqwAEMNilnPoB7SBQde5CLD64UTb9OuuyT14guxyXnbLY+a4PdSjOn54ak/Vjn/WLwHJEdZcgQBXb283Ybgy6kT9FaVCgpxiQiLKYjrHzED9fRsFkXERa6CEJhKrwj7eKz0JJauHWU1SYlmu/x9acDC1Al0kMCd6qlh6srX2AN55bFxoc11qaCJ99Tdrh967U35D3qaUmdXfPURmTWtWYShNipn2XWP6qknjHaualcctu9vpQor7Z2CbGYjxt2ic53JsfU4qo6JjEzrHrcpg5bOoc3zy3O1LwJxF9Cko12hvGQFNWAnN/t45MnS8vlU2SZKNEjWGdD5+c+eQa3I+HSJbtiHqrv7AEt1OA0hFV0+WJHt4qeL7Q6wNfxzIacvCEk3Sgu7sCFTwYfzXH/y+CCy4VPX76oXTPJ23eKC1xBbM9PG7xuUJp/wQvCKAlXxPZ/Gbl5mxTzjZglkQ64S1kN0j2wxIL+6uv9SkXwo3oCVNUbKd+KJAfvAr3+b6L2qWvVEaSSnaieHbDN6i40HtMrfIYprHOc+fV/+Z4ajMTN5H1DrV6SlslrOITrFinKTcMqxXBAKTbtuzVUm/y07gKYH3n8BLby4c5Re5+8zB+6PKmyZ7EMN2Rj1eMOoXsfvPHUXYuK1cwcvlkQ2/EImNzHzoUtfmH3YDdmIAXyglDBjqi1n5uoYek1n1KBYvhl9gJ29htFseKJudLVNQBdvSXuJ2dRZYNkqieL8SpyKqw6+dLHWAOLl6wSHnkVRPO4I20racuPHH0BzoUblM9N63mBLFE9vwNK4dCnP3zcKAUrpz6b9PH/D7XI7K18KR9AHShGiGC2bWMZdGh5gUgnT7cxNo2veExl/cI3jbfnMrwi8UcpHamB+Lc93xt1M5e5OFHpBIFjN5NhkIg1XKptKGdtuD/NsNodtjyfefPvCt0OwXz0v54t2u4Vfj0A/eilA9PEzKLuufl/3Atg0q+g/WGaSKaItS2mpEd54EycodTzaKCY6ay6XYfIXQtSzSphe9reWsRnTVeNJDDVFZM/dWsnQSMQOerVPYTQwmlVJ+FDHjlYu8BG5FqMe6n7yq75VrDf+IEs+JV4D0Hhc/BA81+JzNNbJcTMeow2ntN8C3KNfIlrnHI3Lh0DMpoSr1eQEQfXqhVkg5aZPYUU9GsnL7OatNg83cRzaN9P/935I79SSWF4DzjaKwaJAK3Qza+iMm1Vr62MyWS9kcAZMufI8uypGsQgj6Wfz/AsxSJPv/i5L2Lcvm901rG8cwVQJpBSWRDykdKqTxwb2L0S3RlgjNV7GqOB8Jvvr6ll61Nu2qsu264HHXTJFC2rl3xECZagxXNqe5XfR4afB2vPdlyij5HifwcpPgZtUBarLfN0x5R6jF+LtwR/zmcZ5CFkn/vsMe2Fq467jOmGExNYLvlJshdl+DpQYscA6ThJg95h5N9GJ1DjFdY3dEaWGjJTYllhcOhyjW6aYLhnniQnuu4e/udETfIGBfzVXD62GPI6a5MZcDgC2orpczj2sY7K5LBXuEBSwsK4KVPox2C9qFZZnaQoqtE46QjIIbctxrz4+nkqoW2HmWG+ZBrrAP86YYQStt5D4k2657gVAB5ZWENaJXmSb+Gvd6FU3GL76ixH8SF/Ae7GZusman9j0flCcfUh5OH7HGR/JkAsVG0YajOUi72g/UvCYCR6tT3bTlWq2Jcgf0/6DZQFOh3ZwE8KU7+5PPJTZKa0usHxAi3MGrxEOPC0r2R2Fg5siKpUOhxLn8jFF9iOPpRPurenv3sgOk54tzrseYaiy13k7lzQsJ8jyOjzBCt+L76830XmkvCdUMDUuW/8v64oCU4tM8dDjTeTi5PJoR8G4qhtS+8rqh0le6aZmoTgpbXgVPIsy2AMqgvG2d5o8W7FdHLsQQN+4TW0fcOyTw87VEO9kXrdO2vCc+NbkJGzxsWSq+IdMBv1NOvOHYPZH+cFpe/cowTGiTMn/U9Qjoff+B9QSwMEFAACAAgAgnqyStIooFJKAAAAawAAABsAAAB1bml2ZXJzYWwvdW5pdmVyc2FsLnBuZy54bWyzsa/IzVEoSy0qzszPs1Uy1DNQsrfj5bIpKEoty0wtV6gAihnpGUCAkkIlKrc8M6UkAyhkYG6OEMxIzUzPKLFVsjCwgAvqA80EAFBLAQIAABQAAgAIAEOUV0cNwDEewAEAANoDAAAPAAAAAAAAAAEAAAAAAAAAAABub25lL3BsYXllci54bWxQSwECAAAUAAIACACBerJKWn+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+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F0F2F4"/>
      </a:lt2>
      <a:accent1>
        <a:srgbClr val="D90944"/>
      </a:accent1>
      <a:accent2>
        <a:srgbClr val="243B7A"/>
      </a:accent2>
      <a:accent3>
        <a:srgbClr val="5188E1"/>
      </a:accent3>
      <a:accent4>
        <a:srgbClr val="F65083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7">
      <a:majorFont>
        <a:latin typeface="Segoe UI"/>
        <a:ea typeface="微软雅黑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Microsoft Macintosh PowerPoint</Application>
  <PresentationFormat>寬螢幕</PresentationFormat>
  <Paragraphs>105</Paragraphs>
  <Slides>23</Slides>
  <Notes>22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思源黑体</vt:lpstr>
      <vt:lpstr>標楷體</vt:lpstr>
      <vt:lpstr>Agency FB</vt:lpstr>
      <vt:lpstr>Arial</vt:lpstr>
      <vt:lpstr>Calibri</vt:lpstr>
      <vt:lpstr>Segoe UI</vt:lpstr>
      <vt:lpstr>Office 主题</vt:lpstr>
      <vt:lpstr>PowerPoint 簡報</vt:lpstr>
      <vt:lpstr>PowerPoint 簡報</vt:lpstr>
      <vt:lpstr>PowerPoint 簡報</vt:lpstr>
      <vt:lpstr>動機與目的</vt:lpstr>
      <vt:lpstr>實作概要 </vt:lpstr>
      <vt:lpstr>PowerPoint 簡報</vt:lpstr>
      <vt:lpstr>抓取資料</vt:lpstr>
      <vt:lpstr>合併整理</vt:lpstr>
      <vt:lpstr>創建檔案</vt:lpstr>
      <vt:lpstr>資料比對與相關性計算</vt:lpstr>
      <vt:lpstr>使用者介面</vt:lpstr>
      <vt:lpstr>取得結果</vt:lpstr>
      <vt:lpstr>PowerPoint 簡報</vt:lpstr>
      <vt:lpstr>影片</vt:lpstr>
      <vt:lpstr>PowerPoint 簡報</vt:lpstr>
      <vt:lpstr>結論</vt:lpstr>
      <vt:lpstr>PowerPoint 簡報</vt:lpstr>
      <vt:lpstr>心得</vt:lpstr>
      <vt:lpstr>心得</vt:lpstr>
      <vt:lpstr>心得</vt:lpstr>
      <vt:lpstr>心得</vt:lpstr>
      <vt:lpstr>心得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lastModifiedBy/>
  <cp:revision>1</cp:revision>
  <dcterms:created xsi:type="dcterms:W3CDTF">2021-05-12T03:31:37Z</dcterms:created>
  <dcterms:modified xsi:type="dcterms:W3CDTF">2021-06-15T10:23:18Z</dcterms:modified>
</cp:coreProperties>
</file>