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6"/>
  </p:notesMasterIdLst>
  <p:sldIdLst>
    <p:sldId id="257" r:id="rId2"/>
    <p:sldId id="289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AE51FF3C-8C4F-4EEB-A173-3B4F75647B1C}">
          <p14:sldIdLst>
            <p14:sldId id="257"/>
            <p14:sldId id="289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90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0E8"/>
    <a:srgbClr val="FFF6DD"/>
    <a:srgbClr val="000000"/>
    <a:srgbClr val="FFFFCC"/>
    <a:srgbClr val="CBD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77FBC-239D-4EDF-B2B4-A2CFA3D50072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F1474-341E-4AC3-8798-415DA52C5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67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D5D26-9F39-4C0C-B5AA-D40BB3FED5D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60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121212"/>
                </a:solidFill>
                <a:effectLst/>
                <a:latin typeface="-apple-system"/>
              </a:rPr>
              <a:t>cornerNet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借用了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hourglass network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作為他的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backbone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特徵提取網路，常被用在姿勢估計，此為兩個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hourglass module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頭尾相連效果。</a:t>
            </a:r>
            <a:endParaRPr lang="en-US" altLang="zh-TW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TW" b="1" i="0" dirty="0">
                <a:solidFill>
                  <a:srgbClr val="121212"/>
                </a:solidFill>
                <a:effectLst/>
                <a:latin typeface="-apple-system"/>
              </a:rPr>
              <a:t>head: </a:t>
            </a:r>
            <a:r>
              <a:rPr lang="zh-TW" altLang="en-US" b="1" i="0" dirty="0">
                <a:solidFill>
                  <a:srgbClr val="121212"/>
                </a:solidFill>
                <a:effectLst/>
                <a:latin typeface="-apple-system"/>
              </a:rPr>
              <a:t>二分支输出 </a:t>
            </a:r>
            <a:r>
              <a:rPr lang="en-US" altLang="zh-TW" b="1" i="0" dirty="0">
                <a:solidFill>
                  <a:srgbClr val="121212"/>
                </a:solidFill>
                <a:effectLst/>
                <a:latin typeface="-apple-system"/>
              </a:rPr>
              <a:t>Top-left corners </a:t>
            </a:r>
            <a:r>
              <a:rPr lang="zh-TW" altLang="en-US" b="1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TW" b="1" i="0" dirty="0">
                <a:solidFill>
                  <a:srgbClr val="121212"/>
                </a:solidFill>
                <a:effectLst/>
                <a:latin typeface="-apple-system"/>
              </a:rPr>
              <a:t>Bottom-right corners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E1611-9DE1-4952-955C-0FE91F79A23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79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（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）</a:t>
            </a:r>
            <a:r>
              <a:rPr lang="en-US" altLang="zh-TW" b="1" i="0" dirty="0">
                <a:solidFill>
                  <a:srgbClr val="212529"/>
                </a:solidFill>
                <a:effectLst/>
                <a:latin typeface="-apple-system"/>
              </a:rPr>
              <a:t>pre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將圖片壓縮為原來的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1/4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（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2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）</a:t>
            </a:r>
            <a:r>
              <a:rPr lang="en-US" altLang="zh-TW" b="1" i="0" dirty="0">
                <a:solidFill>
                  <a:srgbClr val="212529"/>
                </a:solidFill>
                <a:effectLst/>
                <a:latin typeface="-apple-system"/>
              </a:rPr>
              <a:t>Hourglass Module 1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第一個沙漏型神經網路模塊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（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3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）</a:t>
            </a:r>
            <a:r>
              <a:rPr lang="en-US" altLang="zh-TW" b="1" i="0" dirty="0">
                <a:solidFill>
                  <a:srgbClr val="212529"/>
                </a:solidFill>
                <a:effectLst/>
                <a:latin typeface="-apple-system"/>
              </a:rPr>
              <a:t>joint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，連接兩個模塊</a:t>
            </a:r>
            <a:endParaRPr lang="en-US" altLang="zh-TW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（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4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）</a:t>
            </a:r>
            <a:r>
              <a:rPr lang="en-US" altLang="zh-TW" b="1" i="0" dirty="0">
                <a:solidFill>
                  <a:srgbClr val="212529"/>
                </a:solidFill>
                <a:effectLst/>
                <a:latin typeface="-apple-system"/>
              </a:rPr>
              <a:t>Hourglass Module 2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第二個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E1611-9DE1-4952-955C-0FE91F79A23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3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2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2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22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3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0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9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59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F9D5-442E-4F36-9079-0690C3AE77C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D781-BB42-4304-B1AE-556D4A84A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2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esShang/DCNv2" TargetMode="External"/><Relationship Id="rId2" Type="http://schemas.openxmlformats.org/officeDocument/2006/relationships/hyperlink" Target="https://drive.google.com/file/d/1iqRQjsG9BawIl8SlFomMg5iwkb6nqSpi/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B7ynLphk098LhQN7SwZfaNJUQ6E2GEU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593951" y="957068"/>
            <a:ext cx="9182793" cy="3468067"/>
            <a:chOff x="1602264" y="1605460"/>
            <a:chExt cx="9182793" cy="3468067"/>
          </a:xfrm>
        </p:grpSpPr>
        <p:sp>
          <p:nvSpPr>
            <p:cNvPr id="4" name="橢圓形圖說文字 3"/>
            <p:cNvSpPr/>
            <p:nvPr/>
          </p:nvSpPr>
          <p:spPr>
            <a:xfrm>
              <a:off x="1974818" y="1605460"/>
              <a:ext cx="8437684" cy="3468067"/>
            </a:xfrm>
            <a:prstGeom prst="wedgeEllipseCallout">
              <a:avLst>
                <a:gd name="adj1" fmla="val -3305"/>
                <a:gd name="adj2" fmla="val 48888"/>
              </a:avLst>
            </a:prstGeom>
            <a:noFill/>
            <a:ln w="76200">
              <a:solidFill>
                <a:srgbClr val="CBDBC7">
                  <a:alpha val="8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標題 1"/>
            <p:cNvSpPr txBox="1">
              <a:spLocks/>
            </p:cNvSpPr>
            <p:nvPr/>
          </p:nvSpPr>
          <p:spPr>
            <a:xfrm>
              <a:off x="1602264" y="2436138"/>
              <a:ext cx="9182793" cy="12073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FairMOT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計算屋內人數</a:t>
              </a:r>
            </a:p>
          </p:txBody>
        </p:sp>
        <p:sp>
          <p:nvSpPr>
            <p:cNvPr id="6" name="標題 1"/>
            <p:cNvSpPr txBox="1">
              <a:spLocks/>
            </p:cNvSpPr>
            <p:nvPr/>
          </p:nvSpPr>
          <p:spPr>
            <a:xfrm>
              <a:off x="1602264" y="3151162"/>
              <a:ext cx="9182793" cy="12073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Using </a:t>
              </a:r>
              <a:r>
                <a:rPr lang="en-US" altLang="zh-TW" sz="2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FairMOT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calculating population indoor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3733092" y="4574762"/>
            <a:ext cx="4313628" cy="2200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D0782956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平祖安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D0746384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李筱文</a:t>
            </a:r>
          </a:p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D0746353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岳    靈</a:t>
            </a:r>
          </a:p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D0746413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李琛瑤</a:t>
            </a:r>
          </a:p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D0745782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杜怡嫺</a:t>
            </a:r>
          </a:p>
        </p:txBody>
      </p:sp>
    </p:spTree>
    <p:extLst>
      <p:ext uri="{BB962C8B-B14F-4D97-AF65-F5344CB8AC3E}">
        <p14:creationId xmlns:p14="http://schemas.microsoft.com/office/powerpoint/2010/main" val="18981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648291" y="1855206"/>
            <a:ext cx="2949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Automatic Loss </a:t>
            </a:r>
          </a:p>
          <a:p>
            <a:r>
              <a:rPr lang="en-US" altLang="zh-TW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Balancing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857781" y="2770198"/>
            <a:ext cx="2287823" cy="689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9" name="平行四邊形 8"/>
          <p:cNvSpPr/>
          <p:nvPr/>
        </p:nvSpPr>
        <p:spPr>
          <a:xfrm>
            <a:off x="2202330" y="1161870"/>
            <a:ext cx="701965" cy="269235"/>
          </a:xfrm>
          <a:prstGeom prst="parallelogram">
            <a:avLst>
              <a:gd name="adj" fmla="val 7837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02331" y="1431106"/>
            <a:ext cx="498765" cy="4604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2904295" y="1161870"/>
            <a:ext cx="0" cy="4994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701096" y="1622309"/>
            <a:ext cx="203199" cy="269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邊形 12"/>
          <p:cNvSpPr/>
          <p:nvPr/>
        </p:nvSpPr>
        <p:spPr>
          <a:xfrm>
            <a:off x="2202330" y="2780826"/>
            <a:ext cx="701965" cy="269235"/>
          </a:xfrm>
          <a:prstGeom prst="parallelogram">
            <a:avLst>
              <a:gd name="adj" fmla="val 7837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02331" y="3050062"/>
            <a:ext cx="498765" cy="4604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2904295" y="2780826"/>
            <a:ext cx="0" cy="4994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2701096" y="3241265"/>
            <a:ext cx="203199" cy="2692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邊形 16"/>
          <p:cNvSpPr/>
          <p:nvPr/>
        </p:nvSpPr>
        <p:spPr>
          <a:xfrm>
            <a:off x="1858368" y="4399782"/>
            <a:ext cx="1385457" cy="269235"/>
          </a:xfrm>
          <a:prstGeom prst="parallelogram">
            <a:avLst>
              <a:gd name="adj" fmla="val 783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58368" y="4669017"/>
            <a:ext cx="1182255" cy="460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3243825" y="4399781"/>
            <a:ext cx="0" cy="4994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3040626" y="4860220"/>
            <a:ext cx="203199" cy="269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560487" y="3724305"/>
            <a:ext cx="512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task-dependent uncertainty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608290" y="2780826"/>
            <a:ext cx="228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Fused Loss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45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10082" r="55761" b="5224"/>
          <a:stretch/>
        </p:blipFill>
        <p:spPr>
          <a:xfrm>
            <a:off x="8552995" y="2087818"/>
            <a:ext cx="3116773" cy="224656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" r="2166" b="5163"/>
          <a:stretch/>
        </p:blipFill>
        <p:spPr>
          <a:xfrm>
            <a:off x="1426202" y="2071684"/>
            <a:ext cx="3076453" cy="2221855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5444910" y="2939663"/>
            <a:ext cx="2287823" cy="689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44910" y="2087696"/>
            <a:ext cx="2488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02" y="2071684"/>
            <a:ext cx="3086100" cy="27146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392" y="2087696"/>
            <a:ext cx="3169981" cy="2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向右箭號 13"/>
          <p:cNvSpPr/>
          <p:nvPr/>
        </p:nvSpPr>
        <p:spPr>
          <a:xfrm>
            <a:off x="5444910" y="2939663"/>
            <a:ext cx="2287823" cy="689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92059" y="6045087"/>
            <a:ext cx="263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</a:rPr>
              <a:t>Next second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7" t="9462" r="5638" b="4979"/>
          <a:stretch/>
        </p:blipFill>
        <p:spPr>
          <a:xfrm>
            <a:off x="8073523" y="2152190"/>
            <a:ext cx="3072157" cy="22647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10082" r="55761" b="5224"/>
          <a:stretch/>
        </p:blipFill>
        <p:spPr>
          <a:xfrm>
            <a:off x="1272785" y="543713"/>
            <a:ext cx="3116773" cy="224656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577" y="3798402"/>
            <a:ext cx="3169981" cy="224668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602070" y="2194354"/>
            <a:ext cx="2403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 rot="2150814">
            <a:off x="4450301" y="2639127"/>
            <a:ext cx="1023267" cy="487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9492842">
            <a:off x="4464097" y="3442966"/>
            <a:ext cx="1023267" cy="487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8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3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602264" y="2635643"/>
            <a:ext cx="9182793" cy="12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Part2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FairMOT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976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A6B2-14E2-4710-A71E-768C1830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84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Comparison of the 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one-shot trackers and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FairMOT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DBDAFD-62B0-4EAB-805E-88BFC3C7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044"/>
            <a:ext cx="12192000" cy="25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9E45F-22F3-4D28-8F55-71A3DFA4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Overview of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CornerNet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E55E0F-47E2-4B32-902C-5A152767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3" y="2218844"/>
            <a:ext cx="11790947" cy="38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91A66-CABF-4C5F-ADA0-365A8F58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3515"/>
            <a:ext cx="10515600" cy="1325563"/>
          </a:xfrm>
        </p:spPr>
        <p:txBody>
          <a:bodyPr/>
          <a:lstStyle/>
          <a:p>
            <a:pPr algn="ctr"/>
            <a:r>
              <a:rPr lang="en-US" altLang="zh-TW" b="1" i="0" dirty="0" err="1">
                <a:solidFill>
                  <a:srgbClr val="12121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CornerNet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6D5741-B7E5-4CC8-A9E4-8CBFEE0190FD}"/>
              </a:ext>
            </a:extLst>
          </p:cNvPr>
          <p:cNvSpPr txBox="1"/>
          <p:nvPr/>
        </p:nvSpPr>
        <p:spPr>
          <a:xfrm>
            <a:off x="643688" y="1202840"/>
            <a:ext cx="1090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檢測目標物的一對關鍵點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左上角與右上角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，以及每個角的嵌入向量。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9C8310-C539-437A-82C1-7C8E663C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1" y="1802260"/>
            <a:ext cx="11839074" cy="48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1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6A50F-6E66-4038-91F9-7D051940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Corner pooling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AB27F7-3988-4076-AD99-7EC9EC5C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616744"/>
            <a:ext cx="840222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9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8FDE7-10C0-4665-AB73-E7EA80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0" i="0" dirty="0">
                <a:solidFill>
                  <a:srgbClr val="12121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沿該方向遇到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的最大值做為填充值，即可快速實現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corner pooling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02F0E-2E48-4AC3-A4D3-8B17B919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09" b="100000" l="0" r="100000">
                        <a14:foregroundMark x1="10362" y1="10078" x2="18227" y2="10078"/>
                        <a14:foregroundMark x1="10362" y1="32300" x2="18477" y2="32558"/>
                        <a14:foregroundMark x1="30712" y1="34109" x2="37203" y2="33333"/>
                        <a14:foregroundMark x1="73159" y1="58915" x2="96005" y2="68475"/>
                        <a14:foregroundMark x1="76529" y1="70284" x2="85518" y2="69509"/>
                        <a14:foregroundMark x1="95006" y1="26873" x2="95506" y2="656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38" y="1838151"/>
            <a:ext cx="9634198" cy="46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AE02F-2AB7-46AB-91A8-6607D8E4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 err="1">
                <a:solidFill>
                  <a:srgbClr val="12121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CenterNet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419E07-C72F-4C25-96D8-AE3F047F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277"/>
            <a:ext cx="12192000" cy="43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5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9754" y="581891"/>
            <a:ext cx="1572491" cy="1324928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36175" y="2341015"/>
            <a:ext cx="3751120" cy="2704810"/>
          </a:xfrm>
        </p:spPr>
        <p:txBody>
          <a:bodyPr>
            <a:normAutofit lnSpcReduction="10000"/>
          </a:bodyPr>
          <a:lstStyle/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JDE</a:t>
            </a: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circleNumWdWhitePlain"/>
            </a:pP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FairMOT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</a:b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Demo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511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原點- 維基百科，自由的百科全書">
            <a:extLst>
              <a:ext uri="{FF2B5EF4-FFF2-40B4-BE49-F238E27FC236}">
                <a16:creationId xmlns:a16="http://schemas.microsoft.com/office/drawing/2014/main" id="{9AFC369E-9F77-F142-9DDA-81D9FE359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8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562CAB-F6E1-4F90-89D3-04AFD076E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" t="27146" r="2461" b="7715"/>
          <a:stretch/>
        </p:blipFill>
        <p:spPr>
          <a:xfrm>
            <a:off x="641683" y="449178"/>
            <a:ext cx="8406064" cy="28234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2895918-6A31-4E48-ABD5-7E89FAE2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1" y="3499180"/>
            <a:ext cx="5218334" cy="316478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D8224B0-A416-4336-A504-EE33918A0F52}"/>
              </a:ext>
            </a:extLst>
          </p:cNvPr>
          <p:cNvSpPr txBox="1"/>
          <p:nvPr/>
        </p:nvSpPr>
        <p:spPr>
          <a:xfrm>
            <a:off x="9047747" y="1668248"/>
            <a:ext cx="288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Anchor based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0B7E53-0FCF-4B6F-A0F8-938FA594ABFC}"/>
              </a:ext>
            </a:extLst>
          </p:cNvPr>
          <p:cNvSpPr txBox="1"/>
          <p:nvPr/>
        </p:nvSpPr>
        <p:spPr>
          <a:xfrm>
            <a:off x="1684422" y="4789183"/>
            <a:ext cx="418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Center point based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7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97A2-FE96-43BA-A081-27B68DB4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Technical Approach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42E1C5-6F3D-468D-88EE-791806F3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5" y="1756643"/>
            <a:ext cx="10058289" cy="33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87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16617AC-8119-40FB-94E4-7B2711B5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5" y="658131"/>
            <a:ext cx="8915529" cy="55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0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823C3AD-25CD-441F-ABAF-38DE9459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32" y="733926"/>
            <a:ext cx="10104936" cy="5390148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3BCEED59-565D-48FB-8860-6BF3F48F4481}"/>
              </a:ext>
            </a:extLst>
          </p:cNvPr>
          <p:cNvGrpSpPr/>
          <p:nvPr/>
        </p:nvGrpSpPr>
        <p:grpSpPr>
          <a:xfrm>
            <a:off x="1043532" y="720036"/>
            <a:ext cx="3143457" cy="2167543"/>
            <a:chOff x="1043532" y="720036"/>
            <a:chExt cx="3143457" cy="2167543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E4790FB-8E32-4D76-8E6B-8C4E475E4541}"/>
                </a:ext>
              </a:extLst>
            </p:cNvPr>
            <p:cNvGrpSpPr/>
            <p:nvPr/>
          </p:nvGrpSpPr>
          <p:grpSpPr>
            <a:xfrm>
              <a:off x="1475874" y="1138989"/>
              <a:ext cx="2085473" cy="1748590"/>
              <a:chOff x="1475874" y="1138989"/>
              <a:chExt cx="2085473" cy="1748590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2290F8D4-8156-40CD-B1F1-005F406E847D}"/>
                  </a:ext>
                </a:extLst>
              </p:cNvPr>
              <p:cNvSpPr/>
              <p:nvPr/>
            </p:nvSpPr>
            <p:spPr>
              <a:xfrm>
                <a:off x="1620253" y="1363579"/>
                <a:ext cx="1941094" cy="1524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89866369-E508-440C-8AB5-DA3F657BEB26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 flipV="1">
                <a:off x="1475874" y="1138989"/>
                <a:ext cx="428646" cy="447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FEAF696-0D40-4FCB-BCD3-D98AEAD0108E}"/>
                </a:ext>
              </a:extLst>
            </p:cNvPr>
            <p:cNvSpPr txBox="1"/>
            <p:nvPr/>
          </p:nvSpPr>
          <p:spPr>
            <a:xfrm>
              <a:off x="1043532" y="720036"/>
              <a:ext cx="3143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預測物體中心的位置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3EAEE1B-3E79-4EC7-9C78-5B07111C1FD4}"/>
              </a:ext>
            </a:extLst>
          </p:cNvPr>
          <p:cNvGrpSpPr/>
          <p:nvPr/>
        </p:nvGrpSpPr>
        <p:grpSpPr>
          <a:xfrm>
            <a:off x="1019071" y="2121240"/>
            <a:ext cx="3143457" cy="2167543"/>
            <a:chOff x="1043532" y="720036"/>
            <a:chExt cx="3143457" cy="216754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4AC8A30-A28E-4293-9074-60A4F6EE6B15}"/>
                </a:ext>
              </a:extLst>
            </p:cNvPr>
            <p:cNvGrpSpPr/>
            <p:nvPr/>
          </p:nvGrpSpPr>
          <p:grpSpPr>
            <a:xfrm>
              <a:off x="1475874" y="1138989"/>
              <a:ext cx="2085473" cy="1748590"/>
              <a:chOff x="1475874" y="1138989"/>
              <a:chExt cx="2085473" cy="174859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CA1B1A15-A3D0-4490-8FD0-0EE9FBD0BB61}"/>
                  </a:ext>
                </a:extLst>
              </p:cNvPr>
              <p:cNvSpPr/>
              <p:nvPr/>
            </p:nvSpPr>
            <p:spPr>
              <a:xfrm>
                <a:off x="1620253" y="1363579"/>
                <a:ext cx="1941094" cy="1524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E969096-7651-4541-8466-B2CEFD4CF386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 flipV="1">
                <a:off x="1475874" y="1138989"/>
                <a:ext cx="428646" cy="447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2D66F7C-31F5-4907-8684-076121F8059A}"/>
                </a:ext>
              </a:extLst>
            </p:cNvPr>
            <p:cNvSpPr txBox="1"/>
            <p:nvPr/>
          </p:nvSpPr>
          <p:spPr>
            <a:xfrm>
              <a:off x="1043532" y="720036"/>
              <a:ext cx="3143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更精確的定位對象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CFCBECF-A517-440E-8A8B-4393AFFEA893}"/>
              </a:ext>
            </a:extLst>
          </p:cNvPr>
          <p:cNvGrpSpPr/>
          <p:nvPr/>
        </p:nvGrpSpPr>
        <p:grpSpPr>
          <a:xfrm>
            <a:off x="1043532" y="3584754"/>
            <a:ext cx="3143457" cy="2167543"/>
            <a:chOff x="1043532" y="720036"/>
            <a:chExt cx="3143457" cy="2167543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DEAF5F1-B7FE-479C-B9AA-89808075BA00}"/>
                </a:ext>
              </a:extLst>
            </p:cNvPr>
            <p:cNvGrpSpPr/>
            <p:nvPr/>
          </p:nvGrpSpPr>
          <p:grpSpPr>
            <a:xfrm>
              <a:off x="1475874" y="1138989"/>
              <a:ext cx="2085473" cy="1748590"/>
              <a:chOff x="1475874" y="1138989"/>
              <a:chExt cx="2085473" cy="1748590"/>
            </a:xfrm>
          </p:grpSpPr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2DCD3C9D-C309-4139-9246-1CF801CAE80B}"/>
                  </a:ext>
                </a:extLst>
              </p:cNvPr>
              <p:cNvSpPr/>
              <p:nvPr/>
            </p:nvSpPr>
            <p:spPr>
              <a:xfrm>
                <a:off x="1620253" y="1363579"/>
                <a:ext cx="1941094" cy="1524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37BBD65E-76F1-4588-93ED-0222A7E0D942}"/>
                  </a:ext>
                </a:extLst>
              </p:cNvPr>
              <p:cNvCxnSpPr>
                <a:cxnSpLocks/>
                <a:stCxn id="25" idx="1"/>
              </p:cNvCxnSpPr>
              <p:nvPr/>
            </p:nvCxnSpPr>
            <p:spPr>
              <a:xfrm flipH="1" flipV="1">
                <a:off x="1475874" y="1138989"/>
                <a:ext cx="428646" cy="447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3262C1F-6707-45F2-8BDC-A2872BAB37EC}"/>
                </a:ext>
              </a:extLst>
            </p:cNvPr>
            <p:cNvSpPr txBox="1"/>
            <p:nvPr/>
          </p:nvSpPr>
          <p:spPr>
            <a:xfrm>
              <a:off x="1043532" y="720036"/>
              <a:ext cx="3143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預估</a:t>
              </a:r>
              <a:r>
                <a:rPr lang="en-US" altLang="zh-TW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Anchor</a:t>
              </a:r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目標邊界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9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D3C8D4-9D7F-4402-9B74-55FE00B9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38" y="1625543"/>
            <a:ext cx="9536923" cy="36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0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602264" y="2635643"/>
            <a:ext cx="9182793" cy="12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Part3 Demo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590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95043" y="411035"/>
            <a:ext cx="1639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26069"/>
              </p:ext>
            </p:extLst>
          </p:nvPr>
        </p:nvGraphicFramePr>
        <p:xfrm>
          <a:off x="3827109" y="1258947"/>
          <a:ext cx="4973818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399">
                  <a:extLst>
                    <a:ext uri="{9D8B030D-6E8A-4147-A177-3AD203B41FA5}">
                      <a16:colId xmlns:a16="http://schemas.microsoft.com/office/drawing/2014/main" val="3875258866"/>
                    </a:ext>
                  </a:extLst>
                </a:gridCol>
                <a:gridCol w="2576419">
                  <a:extLst>
                    <a:ext uri="{9D8B030D-6E8A-4147-A177-3AD203B41FA5}">
                      <a16:colId xmlns:a16="http://schemas.microsoft.com/office/drawing/2014/main" val="2358696488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j-cs"/>
                        </a:rPr>
                        <a:t>所需套件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version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7194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Python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3.6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06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cuda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10.0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4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cudnn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7.3.1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pythorch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1.2.0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3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torchvision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0.4.0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3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cudatookit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10.0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4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opencv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-python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4.1.1.26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8964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21343" y="4351351"/>
            <a:ext cx="512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pip install -r requirements.txt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941762" y="4976171"/>
            <a:ext cx="4859165" cy="1562100"/>
            <a:chOff x="4030662" y="5219700"/>
            <a:chExt cx="4859165" cy="156210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/>
            <a:srcRect t="1" b="61946"/>
            <a:stretch/>
          </p:blipFill>
          <p:spPr>
            <a:xfrm>
              <a:off x="4030662" y="5255902"/>
              <a:ext cx="1697038" cy="1525898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2"/>
            <a:srcRect t="37791" b="23253"/>
            <a:stretch/>
          </p:blipFill>
          <p:spPr>
            <a:xfrm>
              <a:off x="5727700" y="5219700"/>
              <a:ext cx="1697038" cy="15621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2"/>
            <a:srcRect t="77982" b="-1720"/>
            <a:stretch/>
          </p:blipFill>
          <p:spPr>
            <a:xfrm>
              <a:off x="7192789" y="5255902"/>
              <a:ext cx="1697038" cy="951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454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5419982" y="418995"/>
            <a:ext cx="1639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504500" y="1792043"/>
            <a:ext cx="10554000" cy="3293209"/>
            <a:chOff x="971100" y="1585264"/>
            <a:chExt cx="10554000" cy="3293209"/>
          </a:xfrm>
        </p:grpSpPr>
        <p:sp>
          <p:nvSpPr>
            <p:cNvPr id="7" name="文字方塊 6"/>
            <p:cNvSpPr txBox="1"/>
            <p:nvPr/>
          </p:nvSpPr>
          <p:spPr>
            <a:xfrm>
              <a:off x="971100" y="1585264"/>
              <a:ext cx="10554000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專案根目錄新增</a:t>
              </a:r>
              <a:r>
                <a:rPr lang="en-US" altLang="zh-TW" sz="2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models</a:t>
              </a:r>
              <a:r>
                <a:rPr lang="zh-TW" altLang="en-US" sz="2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資料夾，放入模型</a:t>
              </a:r>
              <a:r>
                <a:rPr lang="en-US" altLang="zh-TW" sz="2600" dirty="0">
                  <a:latin typeface="微軟正黑體" panose="020B0604030504040204" pitchFamily="34" charset="-120"/>
                  <a:ea typeface="微軟正黑體" panose="020B0604030504040204" pitchFamily="34" charset="-120"/>
                  <a:hlinkClick r:id="rId2"/>
                </a:rPr>
                <a:t>fairmot_dla34.pth</a:t>
              </a:r>
              <a:endPara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專案根目錄安裝</a:t>
              </a:r>
              <a:r>
                <a:rPr lang="en-US" altLang="zh-TW" sz="2600" dirty="0">
                  <a:latin typeface="微軟正黑體" panose="020B0604030504040204" pitchFamily="34" charset="-120"/>
                  <a:ea typeface="微軟正黑體" panose="020B0604030504040204" pitchFamily="34" charset="-120"/>
                  <a:hlinkClick r:id="rId3"/>
                </a:rPr>
                <a:t>DCNv2</a:t>
              </a:r>
              <a:endPara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安裝</a:t>
              </a:r>
              <a:r>
                <a:rPr lang="en-US" altLang="zh-TW" sz="2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ffmepg</a:t>
              </a:r>
              <a:r>
                <a:rPr lang="zh-TW" altLang="en-US" sz="2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用於將處理過的</a:t>
              </a:r>
              <a:r>
                <a:rPr lang="en-US" altLang="zh-TW" sz="2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frame</a:t>
              </a:r>
              <a:r>
                <a:rPr lang="zh-TW" altLang="en-US" sz="2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生成影片</a:t>
              </a: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2575" y="3069942"/>
              <a:ext cx="5380832" cy="911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927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20D6A9C-DCC8-4D47-B9FE-D9201D6DE197}"/>
              </a:ext>
            </a:extLst>
          </p:cNvPr>
          <p:cNvSpPr txBox="1"/>
          <p:nvPr/>
        </p:nvSpPr>
        <p:spPr>
          <a:xfrm>
            <a:off x="2464947" y="2293829"/>
            <a:ext cx="626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FairMOT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/lib/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opt.py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update_dataset_info_and_set_heads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869217-853D-074B-AD5A-63D2EFE22295}"/>
              </a:ext>
            </a:extLst>
          </p:cNvPr>
          <p:cNvSpPr txBox="1"/>
          <p:nvPr/>
        </p:nvSpPr>
        <p:spPr>
          <a:xfrm>
            <a:off x="2464948" y="3246120"/>
            <a:ext cx="8473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opt.task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'mot’: </a:t>
            </a:r>
            <a:b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opt.heads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{'hm':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opt.num_classes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b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'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wh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': 2 if not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opt.cat_spec_wh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else 2 *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opt.num_classes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b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'id':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opt.reid_dim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55869" y="413400"/>
            <a:ext cx="3690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配置文件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opt.py</a:t>
            </a:r>
          </a:p>
        </p:txBody>
      </p:sp>
    </p:spTree>
    <p:extLst>
      <p:ext uri="{BB962C8B-B14F-4D97-AF65-F5344CB8AC3E}">
        <p14:creationId xmlns:p14="http://schemas.microsoft.com/office/powerpoint/2010/main" val="29512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602264" y="2635643"/>
            <a:ext cx="9182793" cy="12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Part1 JDE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7765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C1BC882-BC2C-E747-875D-E699CCB79A16}"/>
              </a:ext>
            </a:extLst>
          </p:cNvPr>
          <p:cNvSpPr txBox="1"/>
          <p:nvPr/>
        </p:nvSpPr>
        <p:spPr>
          <a:xfrm>
            <a:off x="3566162" y="303465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JointDataset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FB1589-E017-7E48-B1A3-CFA33EB47CF1}"/>
              </a:ext>
            </a:extLst>
          </p:cNvPr>
          <p:cNvSpPr txBox="1"/>
          <p:nvPr/>
        </p:nvSpPr>
        <p:spPr>
          <a:xfrm>
            <a:off x="3566162" y="2351116"/>
            <a:ext cx="501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FairMOT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/lib/datasets/dataset/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jde.py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9EF523-23A5-EB45-904D-D6EF312716A9}"/>
              </a:ext>
            </a:extLst>
          </p:cNvPr>
          <p:cNvSpPr txBox="1"/>
          <p:nvPr/>
        </p:nvSpPr>
        <p:spPr>
          <a:xfrm>
            <a:off x="3566161" y="4709213"/>
            <a:ext cx="603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gaussian_radius		draw_umich_gaussian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200613-58C5-A147-9A3A-65A7B11F4FAE}"/>
              </a:ext>
            </a:extLst>
          </p:cNvPr>
          <p:cNvSpPr txBox="1"/>
          <p:nvPr/>
        </p:nvSpPr>
        <p:spPr>
          <a:xfrm>
            <a:off x="3566161" y="4025673"/>
            <a:ext cx="62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FairMOT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/lib/utils/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74474" y="579149"/>
            <a:ext cx="521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資料讀取和預處理</a:t>
            </a:r>
          </a:p>
        </p:txBody>
      </p:sp>
    </p:spTree>
    <p:extLst>
      <p:ext uri="{BB962C8B-B14F-4D97-AF65-F5344CB8AC3E}">
        <p14:creationId xmlns:p14="http://schemas.microsoft.com/office/powerpoint/2010/main" val="322149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BC1CBB-82AE-9C41-9C2B-66D01644648F}"/>
              </a:ext>
            </a:extLst>
          </p:cNvPr>
          <p:cNvSpPr txBox="1"/>
          <p:nvPr/>
        </p:nvSpPr>
        <p:spPr>
          <a:xfrm>
            <a:off x="4497187" y="2834773"/>
            <a:ext cx="373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FairMOT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/lib/trains/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mot.py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18BE6B-B123-4D4A-ABD0-11E18CAB289E}"/>
              </a:ext>
            </a:extLst>
          </p:cNvPr>
          <p:cNvSpPr txBox="1"/>
          <p:nvPr/>
        </p:nvSpPr>
        <p:spPr>
          <a:xfrm>
            <a:off x="4497186" y="342520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MotLoss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74474" y="587044"/>
            <a:ext cx="521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4687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BF1B22-25BE-A14A-974C-B73107C08448}"/>
              </a:ext>
            </a:extLst>
          </p:cNvPr>
          <p:cNvSpPr txBox="1"/>
          <p:nvPr/>
        </p:nvSpPr>
        <p:spPr>
          <a:xfrm>
            <a:off x="3574474" y="3023331"/>
            <a:ext cx="676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''' Step 1: Network forward, get detections &amp; embeddings'''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AC6645-B7BE-4C46-860D-3A2A7C08D366}"/>
              </a:ext>
            </a:extLst>
          </p:cNvPr>
          <p:cNvSpPr txBox="1"/>
          <p:nvPr/>
        </p:nvSpPr>
        <p:spPr>
          <a:xfrm>
            <a:off x="3574474" y="3701758"/>
            <a:ext cx="515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''' Step 2: First association, with embedding'''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0D5643-5B4F-4A4A-B6ED-DC7DEF1FD12B}"/>
              </a:ext>
            </a:extLst>
          </p:cNvPr>
          <p:cNvSpPr txBox="1"/>
          <p:nvPr/>
        </p:nvSpPr>
        <p:spPr>
          <a:xfrm>
            <a:off x="3574474" y="4380185"/>
            <a:ext cx="465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''' Step 3: Second association, with IOU'''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AAB40D-3D6D-A148-9E38-117585850CCF}"/>
              </a:ext>
            </a:extLst>
          </p:cNvPr>
          <p:cNvSpPr txBox="1"/>
          <p:nvPr/>
        </p:nvSpPr>
        <p:spPr>
          <a:xfrm>
            <a:off x="3574474" y="5058612"/>
            <a:ext cx="326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""" Step 4: Init new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stracks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"""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887F24-1FF8-934F-981B-E0201602DA36}"/>
              </a:ext>
            </a:extLst>
          </p:cNvPr>
          <p:cNvSpPr txBox="1"/>
          <p:nvPr/>
        </p:nvSpPr>
        <p:spPr>
          <a:xfrm>
            <a:off x="3574474" y="1783727"/>
            <a:ext cx="62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FairMOT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/lib/tracker/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multitracker.py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09A7F9B-4357-6042-82AA-95393FF7FE62}"/>
              </a:ext>
            </a:extLst>
          </p:cNvPr>
          <p:cNvSpPr txBox="1"/>
          <p:nvPr/>
        </p:nvSpPr>
        <p:spPr>
          <a:xfrm>
            <a:off x="3574474" y="2374156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JDETracker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74474" y="579150"/>
            <a:ext cx="521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14465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1332C04-81DE-BC49-BC8A-9345BD321F4C}"/>
              </a:ext>
            </a:extLst>
          </p:cNvPr>
          <p:cNvSpPr/>
          <p:nvPr/>
        </p:nvSpPr>
        <p:spPr>
          <a:xfrm>
            <a:off x="2023032" y="3025861"/>
            <a:ext cx="94881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recogniton():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result_root = opt.output_root if opt.output_root != '' else '.'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mkdir_if_missing(result_root)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print("start tracking")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dataloader = datasets.LoadVideo(0, opt.img_size)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result_filename = os.path.join(result_root, 'results.txt')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frame_rate = dataloader.frame_rate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frame_dir = None if opt.output_format == 'text' else os.path.join(result_root, 'frame')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eval_seq(opt, dataloader, 'mot', result_filename,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save_dir=frame_dir, show_image=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frame_rate=frame_rate)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7B5685-8F60-D245-AB0B-C2019A1FC260}"/>
              </a:ext>
            </a:extLst>
          </p:cNvPr>
          <p:cNvSpPr txBox="1"/>
          <p:nvPr/>
        </p:nvSpPr>
        <p:spPr>
          <a:xfrm>
            <a:off x="2023032" y="1723015"/>
            <a:ext cx="514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luanshiyinyang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FairMOT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4826EB-2960-E64B-B13E-42C275CB852C}"/>
              </a:ext>
            </a:extLst>
          </p:cNvPr>
          <p:cNvSpPr txBox="1"/>
          <p:nvPr/>
        </p:nvSpPr>
        <p:spPr>
          <a:xfrm>
            <a:off x="2023032" y="2282105"/>
            <a:ext cx="62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FairMOT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camera.py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74474" y="579150"/>
            <a:ext cx="521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251632" y="5220420"/>
            <a:ext cx="942213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frame_dir = None if opt.output_format == 'text' else os.path.join(result_root, 'frame')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eval_seq(opt, dataloader, 'mot', result_filename,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save_dir=frame_dir, show_image= 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frame_rate=frame_rate)</a:t>
            </a:r>
          </a:p>
        </p:txBody>
      </p:sp>
    </p:spTree>
    <p:extLst>
      <p:ext uri="{BB962C8B-B14F-4D97-AF65-F5344CB8AC3E}">
        <p14:creationId xmlns:p14="http://schemas.microsoft.com/office/powerpoint/2010/main" val="8210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575091" y="2825330"/>
            <a:ext cx="9182793" cy="12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Demo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</a:p>
        </p:txBody>
      </p:sp>
    </p:spTree>
    <p:extLst>
      <p:ext uri="{BB962C8B-B14F-4D97-AF65-F5344CB8AC3E}">
        <p14:creationId xmlns:p14="http://schemas.microsoft.com/office/powerpoint/2010/main" val="384221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r="2414" b="3527"/>
          <a:stretch/>
        </p:blipFill>
        <p:spPr>
          <a:xfrm>
            <a:off x="1760243" y="2382682"/>
            <a:ext cx="3615689" cy="264089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77626" y="1810829"/>
            <a:ext cx="467879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YoloV3</a:t>
            </a:r>
          </a:p>
          <a:p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匈牙利演算法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卡爾曼濾波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7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"/>
          <a:stretch/>
        </p:blipFill>
        <p:spPr>
          <a:xfrm>
            <a:off x="1909998" y="1465469"/>
            <a:ext cx="8824117" cy="508729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32623" y="480584"/>
            <a:ext cx="4978865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JDE architecture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08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882" r="7001" b="57686"/>
          <a:stretch/>
        </p:blipFill>
        <p:spPr>
          <a:xfrm>
            <a:off x="1491321" y="2163858"/>
            <a:ext cx="9906352" cy="26759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8842" y="1454991"/>
            <a:ext cx="231001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onvolution</a:t>
            </a:r>
            <a:r>
              <a:rPr lang="zh-TW" altLang="en-US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solidFill>
                <a:srgbClr val="2021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Pooling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79929" y="702239"/>
            <a:ext cx="291004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Skip connection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>
            <a:stCxn id="7" idx="2"/>
          </p:cNvCxnSpPr>
          <p:nvPr/>
        </p:nvCxnSpPr>
        <p:spPr>
          <a:xfrm>
            <a:off x="5734951" y="1225459"/>
            <a:ext cx="407231" cy="132377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2"/>
          </p:cNvCxnSpPr>
          <p:nvPr/>
        </p:nvCxnSpPr>
        <p:spPr>
          <a:xfrm>
            <a:off x="1663849" y="2409098"/>
            <a:ext cx="2336337" cy="64723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2"/>
          </p:cNvCxnSpPr>
          <p:nvPr/>
        </p:nvCxnSpPr>
        <p:spPr>
          <a:xfrm>
            <a:off x="1663849" y="2409098"/>
            <a:ext cx="2276384" cy="114043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2"/>
          </p:cNvCxnSpPr>
          <p:nvPr/>
        </p:nvCxnSpPr>
        <p:spPr>
          <a:xfrm>
            <a:off x="1663849" y="2409098"/>
            <a:ext cx="2276384" cy="175557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183198" y="500884"/>
            <a:ext cx="231001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onvolution</a:t>
            </a:r>
            <a:r>
              <a:rPr lang="zh-TW" altLang="en-US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Pooling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/>
          <p:cNvCxnSpPr>
            <a:stCxn id="22" idx="2"/>
          </p:cNvCxnSpPr>
          <p:nvPr/>
        </p:nvCxnSpPr>
        <p:spPr>
          <a:xfrm flipH="1">
            <a:off x="7777019" y="1454991"/>
            <a:ext cx="2561186" cy="1933439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2" idx="2"/>
          </p:cNvCxnSpPr>
          <p:nvPr/>
        </p:nvCxnSpPr>
        <p:spPr>
          <a:xfrm flipH="1">
            <a:off x="7777019" y="1454991"/>
            <a:ext cx="2561186" cy="256208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142182" y="4359564"/>
            <a:ext cx="3408218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20155" y="5410941"/>
            <a:ext cx="5474914" cy="5847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Indicates concatenation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3"/>
          <a:srcRect t="19156" b="12026"/>
          <a:stretch/>
        </p:blipFill>
        <p:spPr>
          <a:xfrm>
            <a:off x="6473038" y="5595746"/>
            <a:ext cx="405566" cy="3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2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>
            <a:off x="4857781" y="2770198"/>
            <a:ext cx="2287823" cy="689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96346" y="3549248"/>
            <a:ext cx="241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(cross entropy)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57781" y="2185423"/>
            <a:ext cx="22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平行四邊形 7"/>
          <p:cNvSpPr/>
          <p:nvPr/>
        </p:nvSpPr>
        <p:spPr>
          <a:xfrm>
            <a:off x="2647897" y="2680934"/>
            <a:ext cx="701965" cy="269235"/>
          </a:xfrm>
          <a:prstGeom prst="parallelogram">
            <a:avLst>
              <a:gd name="adj" fmla="val 7837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7898" y="2950170"/>
            <a:ext cx="498765" cy="4604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349862" y="2680934"/>
            <a:ext cx="0" cy="4994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3146663" y="3141373"/>
            <a:ext cx="203199" cy="269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854675" y="3810858"/>
            <a:ext cx="2288407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Box classification</a:t>
            </a:r>
            <a:endParaRPr lang="zh-TW" altLang="en-US" sz="20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179725" y="2825833"/>
            <a:ext cx="354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預測各類別的機率</a:t>
            </a:r>
          </a:p>
        </p:txBody>
      </p:sp>
    </p:spTree>
    <p:extLst>
      <p:ext uri="{BB962C8B-B14F-4D97-AF65-F5344CB8AC3E}">
        <p14:creationId xmlns:p14="http://schemas.microsoft.com/office/powerpoint/2010/main" val="211597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861054" y="2825833"/>
            <a:ext cx="405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目標檢測的邊框回歸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4857781" y="2770198"/>
            <a:ext cx="2287823" cy="689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50788" y="3626295"/>
            <a:ext cx="209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(smooth-L1)</a:t>
            </a:r>
            <a:endParaRPr lang="zh-TW" altLang="en-US" sz="2400" dirty="0">
              <a:solidFill>
                <a:srgbClr val="2021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57781" y="2185423"/>
            <a:ext cx="22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endParaRPr lang="zh-TW" altLang="en-US" sz="2400" dirty="0">
              <a:solidFill>
                <a:srgbClr val="2021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平行四邊形 6"/>
          <p:cNvSpPr/>
          <p:nvPr/>
        </p:nvSpPr>
        <p:spPr>
          <a:xfrm>
            <a:off x="2647897" y="2680934"/>
            <a:ext cx="701965" cy="269235"/>
          </a:xfrm>
          <a:prstGeom prst="parallelogram">
            <a:avLst>
              <a:gd name="adj" fmla="val 7837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7898" y="2950170"/>
            <a:ext cx="498765" cy="4604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3349862" y="2680934"/>
            <a:ext cx="0" cy="49945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3146663" y="3141373"/>
            <a:ext cx="203199" cy="2692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958682" y="3887905"/>
            <a:ext cx="2080394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Box Regression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06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邊形 3"/>
          <p:cNvSpPr/>
          <p:nvPr/>
        </p:nvSpPr>
        <p:spPr>
          <a:xfrm>
            <a:off x="2438397" y="2809215"/>
            <a:ext cx="1385457" cy="269235"/>
          </a:xfrm>
          <a:prstGeom prst="parallelogram">
            <a:avLst>
              <a:gd name="adj" fmla="val 783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8397" y="3078450"/>
            <a:ext cx="1182255" cy="460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833090" y="2770198"/>
            <a:ext cx="0" cy="4994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3620655" y="3269653"/>
            <a:ext cx="203199" cy="269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286002" y="3780040"/>
            <a:ext cx="1690246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endParaRPr lang="zh-TW" altLang="en-US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4857781" y="2770198"/>
            <a:ext cx="2287823" cy="689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50788" y="3538888"/>
            <a:ext cx="209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(triplet loss)</a:t>
            </a:r>
            <a:endParaRPr lang="zh-TW" altLang="en-US" sz="2400" dirty="0">
              <a:solidFill>
                <a:srgbClr val="2021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57781" y="2185423"/>
            <a:ext cx="22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endParaRPr lang="zh-TW" altLang="en-US" sz="2400" dirty="0">
              <a:solidFill>
                <a:srgbClr val="2021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379231" y="3918525"/>
            <a:ext cx="32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 Learning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An Introduction to Deep Metric Learning for Scalable Object Recognition |  Towards Data Science">
            <a:extLst>
              <a:ext uri="{FF2B5EF4-FFF2-40B4-BE49-F238E27FC236}">
                <a16:creationId xmlns:a16="http://schemas.microsoft.com/office/drawing/2014/main" id="{DBBACFB4-D512-3E4F-A633-6AA28D714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21" y="1139299"/>
            <a:ext cx="5437842" cy="239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2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</TotalTime>
  <Words>705</Words>
  <Application>Microsoft Macintosh PowerPoint</Application>
  <PresentationFormat>寬螢幕</PresentationFormat>
  <Paragraphs>133</Paragraphs>
  <Slides>34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-apple-system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 of the  one-shot trackers and FairMOT</vt:lpstr>
      <vt:lpstr>Overview of CornerNet</vt:lpstr>
      <vt:lpstr>CornerNet</vt:lpstr>
      <vt:lpstr>Corner pooling</vt:lpstr>
      <vt:lpstr>沿該方向遇到a的最大值做為填充值，即可快速實現corner pooling</vt:lpstr>
      <vt:lpstr>CenterNet</vt:lpstr>
      <vt:lpstr>PowerPoint 簡報</vt:lpstr>
      <vt:lpstr>PowerPoint 簡報</vt:lpstr>
      <vt:lpstr>The Technical Approach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全球主要CDN發生BGP劫持</dc:title>
  <dc:creator>PC235</dc:creator>
  <cp:lastModifiedBy>平祖安</cp:lastModifiedBy>
  <cp:revision>83</cp:revision>
  <dcterms:created xsi:type="dcterms:W3CDTF">2020-05-19T07:29:00Z</dcterms:created>
  <dcterms:modified xsi:type="dcterms:W3CDTF">2021-05-04T15:09:54Z</dcterms:modified>
</cp:coreProperties>
</file>