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89" r:id="rId2"/>
    <p:sldId id="260" r:id="rId3"/>
    <p:sldId id="291" r:id="rId4"/>
    <p:sldId id="292" r:id="rId5"/>
    <p:sldId id="306" r:id="rId6"/>
    <p:sldId id="293" r:id="rId7"/>
    <p:sldId id="299" r:id="rId8"/>
    <p:sldId id="297" r:id="rId9"/>
    <p:sldId id="298" r:id="rId10"/>
    <p:sldId id="296" r:id="rId11"/>
    <p:sldId id="304" r:id="rId12"/>
    <p:sldId id="295" r:id="rId13"/>
    <p:sldId id="300" r:id="rId14"/>
    <p:sldId id="303" r:id="rId15"/>
    <p:sldId id="302" r:id="rId16"/>
    <p:sldId id="305" r:id="rId17"/>
    <p:sldId id="30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3D7351"/>
    <a:srgbClr val="FFF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淺色樣式 3 - 輔色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中等深淺樣式 1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4660"/>
  </p:normalViewPr>
  <p:slideViewPr>
    <p:cSldViewPr snapToGrid="0">
      <p:cViewPr varScale="1">
        <p:scale>
          <a:sx n="122" d="100"/>
          <a:sy n="122" d="100"/>
        </p:scale>
        <p:origin x="240" y="32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B093AD-7C06-486F-9754-D5B73F7C37DE}" type="datetimeFigureOut">
              <a:rPr lang="zh-CN" altLang="en-US" smtClean="0"/>
              <a:t>2021/6/16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3EDE87-FC43-4F0C-9C51-E666AB0AC5F3}" type="slidenum">
              <a:rPr lang="zh-CN" altLang="en-US" smtClean="0"/>
              <a:t>‹#›</a:t>
            </a:fld>
            <a:endParaRPr lang="zh-CN" altLang="en-US"/>
          </a:p>
        </p:txBody>
      </p:sp>
    </p:spTree>
    <p:extLst>
      <p:ext uri="{BB962C8B-B14F-4D97-AF65-F5344CB8AC3E}">
        <p14:creationId xmlns:p14="http://schemas.microsoft.com/office/powerpoint/2010/main" val="1640440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C400E00-5D83-46E2-B18B-6027595511CC}" type="datetimeFigureOut">
              <a:rPr lang="zh-CN" altLang="en-US" smtClean="0"/>
              <a:t>2021/6/16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0288FD-FF8E-4205-8603-C8BB8BCBCB26}" type="slidenum">
              <a:rPr lang="zh-CN" altLang="en-US" smtClean="0"/>
              <a:t>‹#›</a:t>
            </a:fld>
            <a:endParaRPr lang="zh-CN" altLang="en-US"/>
          </a:p>
        </p:txBody>
      </p:sp>
    </p:spTree>
    <p:extLst>
      <p:ext uri="{BB962C8B-B14F-4D97-AF65-F5344CB8AC3E}">
        <p14:creationId xmlns:p14="http://schemas.microsoft.com/office/powerpoint/2010/main" val="1336232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400E00-5D83-46E2-B18B-6027595511CC}" type="datetimeFigureOut">
              <a:rPr lang="zh-CN" altLang="en-US" smtClean="0"/>
              <a:t>2021/6/16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0288FD-FF8E-4205-8603-C8BB8BCBCB26}" type="slidenum">
              <a:rPr lang="zh-CN" altLang="en-US" smtClean="0"/>
              <a:t>‹#›</a:t>
            </a:fld>
            <a:endParaRPr lang="zh-CN" altLang="en-US"/>
          </a:p>
        </p:txBody>
      </p:sp>
    </p:spTree>
    <p:extLst>
      <p:ext uri="{BB962C8B-B14F-4D97-AF65-F5344CB8AC3E}">
        <p14:creationId xmlns:p14="http://schemas.microsoft.com/office/powerpoint/2010/main" val="420135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400E00-5D83-46E2-B18B-6027595511CC}" type="datetimeFigureOut">
              <a:rPr lang="zh-CN" altLang="en-US" smtClean="0"/>
              <a:t>2021/6/16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0288FD-FF8E-4205-8603-C8BB8BCBCB26}" type="slidenum">
              <a:rPr lang="zh-CN" altLang="en-US" smtClean="0"/>
              <a:t>‹#›</a:t>
            </a:fld>
            <a:endParaRPr lang="zh-CN" altLang="en-US"/>
          </a:p>
        </p:txBody>
      </p:sp>
    </p:spTree>
    <p:extLst>
      <p:ext uri="{BB962C8B-B14F-4D97-AF65-F5344CB8AC3E}">
        <p14:creationId xmlns:p14="http://schemas.microsoft.com/office/powerpoint/2010/main" val="2095389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400E00-5D83-46E2-B18B-6027595511CC}" type="datetimeFigureOut">
              <a:rPr lang="zh-CN" altLang="en-US" smtClean="0"/>
              <a:t>2021/6/16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0288FD-FF8E-4205-8603-C8BB8BCBCB26}" type="slidenum">
              <a:rPr lang="zh-CN" altLang="en-US" smtClean="0"/>
              <a:t>‹#›</a:t>
            </a:fld>
            <a:endParaRPr lang="zh-CN" altLang="en-US"/>
          </a:p>
        </p:txBody>
      </p:sp>
    </p:spTree>
    <p:extLst>
      <p:ext uri="{BB962C8B-B14F-4D97-AF65-F5344CB8AC3E}">
        <p14:creationId xmlns:p14="http://schemas.microsoft.com/office/powerpoint/2010/main" val="3147481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C400E00-5D83-46E2-B18B-6027595511CC}" type="datetimeFigureOut">
              <a:rPr lang="zh-CN" altLang="en-US" smtClean="0"/>
              <a:t>2021/6/16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0288FD-FF8E-4205-8603-C8BB8BCBCB26}" type="slidenum">
              <a:rPr lang="zh-CN" altLang="en-US" smtClean="0"/>
              <a:t>‹#›</a:t>
            </a:fld>
            <a:endParaRPr lang="zh-CN" altLang="en-US"/>
          </a:p>
        </p:txBody>
      </p:sp>
    </p:spTree>
    <p:extLst>
      <p:ext uri="{BB962C8B-B14F-4D97-AF65-F5344CB8AC3E}">
        <p14:creationId xmlns:p14="http://schemas.microsoft.com/office/powerpoint/2010/main" val="4000202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C400E00-5D83-46E2-B18B-6027595511CC}" type="datetimeFigureOut">
              <a:rPr lang="zh-CN" altLang="en-US" smtClean="0"/>
              <a:t>2021/6/16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0288FD-FF8E-4205-8603-C8BB8BCBCB26}" type="slidenum">
              <a:rPr lang="zh-CN" altLang="en-US" smtClean="0"/>
              <a:t>‹#›</a:t>
            </a:fld>
            <a:endParaRPr lang="zh-CN" altLang="en-US"/>
          </a:p>
        </p:txBody>
      </p:sp>
    </p:spTree>
    <p:extLst>
      <p:ext uri="{BB962C8B-B14F-4D97-AF65-F5344CB8AC3E}">
        <p14:creationId xmlns:p14="http://schemas.microsoft.com/office/powerpoint/2010/main" val="1431143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C400E00-5D83-46E2-B18B-6027595511CC}" type="datetimeFigureOut">
              <a:rPr lang="zh-CN" altLang="en-US" smtClean="0"/>
              <a:t>2021/6/16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0288FD-FF8E-4205-8603-C8BB8BCBCB26}" type="slidenum">
              <a:rPr lang="zh-CN" altLang="en-US" smtClean="0"/>
              <a:t>‹#›</a:t>
            </a:fld>
            <a:endParaRPr lang="zh-CN" altLang="en-US"/>
          </a:p>
        </p:txBody>
      </p:sp>
    </p:spTree>
    <p:extLst>
      <p:ext uri="{BB962C8B-B14F-4D97-AF65-F5344CB8AC3E}">
        <p14:creationId xmlns:p14="http://schemas.microsoft.com/office/powerpoint/2010/main" val="2886203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C400E00-5D83-46E2-B18B-6027595511CC}" type="datetimeFigureOut">
              <a:rPr lang="zh-CN" altLang="en-US" smtClean="0"/>
              <a:t>2021/6/16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0288FD-FF8E-4205-8603-C8BB8BCBCB26}" type="slidenum">
              <a:rPr lang="zh-CN" altLang="en-US" smtClean="0"/>
              <a:t>‹#›</a:t>
            </a:fld>
            <a:endParaRPr lang="zh-CN" altLang="en-US"/>
          </a:p>
        </p:txBody>
      </p:sp>
    </p:spTree>
    <p:extLst>
      <p:ext uri="{BB962C8B-B14F-4D97-AF65-F5344CB8AC3E}">
        <p14:creationId xmlns:p14="http://schemas.microsoft.com/office/powerpoint/2010/main" val="268397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400E00-5D83-46E2-B18B-6027595511CC}" type="datetimeFigureOut">
              <a:rPr lang="zh-CN" altLang="en-US" smtClean="0"/>
              <a:t>2021/6/16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0288FD-FF8E-4205-8603-C8BB8BCBCB26}" type="slidenum">
              <a:rPr lang="zh-CN" altLang="en-US" smtClean="0"/>
              <a:t>‹#›</a:t>
            </a:fld>
            <a:endParaRPr lang="zh-CN" altLang="en-US"/>
          </a:p>
        </p:txBody>
      </p:sp>
    </p:spTree>
    <p:extLst>
      <p:ext uri="{BB962C8B-B14F-4D97-AF65-F5344CB8AC3E}">
        <p14:creationId xmlns:p14="http://schemas.microsoft.com/office/powerpoint/2010/main" val="2602064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C400E00-5D83-46E2-B18B-6027595511CC}" type="datetimeFigureOut">
              <a:rPr lang="zh-CN" altLang="en-US" smtClean="0"/>
              <a:t>2021/6/16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0288FD-FF8E-4205-8603-C8BB8BCBCB26}" type="slidenum">
              <a:rPr lang="zh-CN" altLang="en-US" smtClean="0"/>
              <a:t>‹#›</a:t>
            </a:fld>
            <a:endParaRPr lang="zh-CN" altLang="en-US"/>
          </a:p>
        </p:txBody>
      </p:sp>
    </p:spTree>
    <p:extLst>
      <p:ext uri="{BB962C8B-B14F-4D97-AF65-F5344CB8AC3E}">
        <p14:creationId xmlns:p14="http://schemas.microsoft.com/office/powerpoint/2010/main" val="3093247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C400E00-5D83-46E2-B18B-6027595511CC}" type="datetimeFigureOut">
              <a:rPr lang="zh-CN" altLang="en-US" smtClean="0"/>
              <a:t>2021/6/16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0288FD-FF8E-4205-8603-C8BB8BCBCB26}" type="slidenum">
              <a:rPr lang="zh-CN" altLang="en-US" smtClean="0"/>
              <a:t>‹#›</a:t>
            </a:fld>
            <a:endParaRPr lang="zh-CN" altLang="en-US"/>
          </a:p>
        </p:txBody>
      </p:sp>
    </p:spTree>
    <p:extLst>
      <p:ext uri="{BB962C8B-B14F-4D97-AF65-F5344CB8AC3E}">
        <p14:creationId xmlns:p14="http://schemas.microsoft.com/office/powerpoint/2010/main" val="325305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AEA"/>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00E00-5D83-46E2-B18B-6027595511CC}" type="datetimeFigureOut">
              <a:rPr lang="zh-CN" altLang="en-US" smtClean="0"/>
              <a:t>2021/6/16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288FD-FF8E-4205-8603-C8BB8BCBCB26}" type="slidenum">
              <a:rPr lang="zh-CN" altLang="en-US" smtClean="0"/>
              <a:t>‹#›</a:t>
            </a:fld>
            <a:endParaRPr lang="zh-CN" altLang="en-US"/>
          </a:p>
        </p:txBody>
      </p:sp>
    </p:spTree>
    <p:extLst>
      <p:ext uri="{BB962C8B-B14F-4D97-AF65-F5344CB8AC3E}">
        <p14:creationId xmlns:p14="http://schemas.microsoft.com/office/powerpoint/2010/main" val="1879543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youtu.be/QS_xGpb0ol0" TargetMode="External"/><Relationship Id="rId2" Type="http://schemas.openxmlformats.org/officeDocument/2006/relationships/hyperlink" Target="https://youtu.be/C9K2WnBgNUk"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ChangeArrowheads="1"/>
          </p:cNvSpPr>
          <p:nvPr/>
        </p:nvSpPr>
        <p:spPr bwMode="auto">
          <a:xfrm>
            <a:off x="2481174" y="1699535"/>
            <a:ext cx="7246275" cy="3628924"/>
          </a:xfrm>
          <a:prstGeom prst="rect">
            <a:avLst/>
          </a:prstGeom>
          <a:noFill/>
          <a:ln w="38100" cap="flat">
            <a:solidFill>
              <a:srgbClr val="3D735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3300"/>
              </a:solidFill>
            </a:endParaRPr>
          </a:p>
        </p:txBody>
      </p:sp>
      <p:sp>
        <p:nvSpPr>
          <p:cNvPr id="6" name="文本框 5"/>
          <p:cNvSpPr txBox="1"/>
          <p:nvPr/>
        </p:nvSpPr>
        <p:spPr>
          <a:xfrm>
            <a:off x="4878379" y="2081402"/>
            <a:ext cx="2445134" cy="938719"/>
          </a:xfrm>
          <a:prstGeom prst="rect">
            <a:avLst/>
          </a:prstGeom>
          <a:noFill/>
        </p:spPr>
        <p:txBody>
          <a:bodyPr wrap="square" rtlCol="0">
            <a:spAutoFit/>
          </a:bodyPr>
          <a:lstStyle/>
          <a:p>
            <a:r>
              <a:rPr lang="zh-TW" altLang="en-US" sz="5500" dirty="0">
                <a:solidFill>
                  <a:srgbClr val="003300"/>
                </a:solidFill>
                <a:latin typeface="微軟正黑體" panose="020B0604030504040204" pitchFamily="34" charset="-120"/>
                <a:ea typeface="微軟正黑體" panose="020B0604030504040204" pitchFamily="34" charset="-120"/>
              </a:rPr>
              <a:t>曬衣場</a:t>
            </a:r>
            <a:endParaRPr lang="zh-CN" altLang="en-US" sz="5500" dirty="0">
              <a:solidFill>
                <a:srgbClr val="003300"/>
              </a:solidFill>
              <a:latin typeface="微軟正黑體" panose="020B0604030504040204" pitchFamily="34" charset="-120"/>
              <a:ea typeface="微軟正黑體" panose="020B0604030504040204" pitchFamily="34" charset="-120"/>
            </a:endParaRPr>
          </a:p>
        </p:txBody>
      </p:sp>
      <p:cxnSp>
        <p:nvCxnSpPr>
          <p:cNvPr id="11" name="直接连接符 10"/>
          <p:cNvCxnSpPr/>
          <p:nvPr/>
        </p:nvCxnSpPr>
        <p:spPr>
          <a:xfrm>
            <a:off x="4136013" y="3020121"/>
            <a:ext cx="3936596" cy="0"/>
          </a:xfrm>
          <a:prstGeom prst="line">
            <a:avLst/>
          </a:prstGeom>
          <a:ln>
            <a:solidFill>
              <a:srgbClr val="3D7351"/>
            </a:solidFill>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4713944" y="3740542"/>
            <a:ext cx="2774000" cy="1200329"/>
          </a:xfrm>
          <a:prstGeom prst="rect">
            <a:avLst/>
          </a:prstGeom>
          <a:noFill/>
        </p:spPr>
        <p:txBody>
          <a:bodyPr wrap="square" rtlCol="0">
            <a:spAutoFit/>
          </a:bodyPr>
          <a:lstStyle/>
          <a:p>
            <a:pPr algn="ctr"/>
            <a:r>
              <a:rPr lang="zh-TW" altLang="en-US" sz="2400" dirty="0">
                <a:solidFill>
                  <a:srgbClr val="003300"/>
                </a:solidFill>
                <a:latin typeface="微軟正黑體" panose="020B0604030504040204" pitchFamily="34" charset="-120"/>
                <a:ea typeface="微軟正黑體" panose="020B0604030504040204" pitchFamily="34" charset="-120"/>
              </a:rPr>
              <a:t>資訊三乙  平祖安</a:t>
            </a:r>
            <a:endParaRPr lang="en-US" altLang="zh-TW" sz="2400" dirty="0">
              <a:solidFill>
                <a:srgbClr val="003300"/>
              </a:solidFill>
              <a:latin typeface="微軟正黑體" panose="020B0604030504040204" pitchFamily="34" charset="-120"/>
              <a:ea typeface="微軟正黑體" panose="020B0604030504040204" pitchFamily="34" charset="-120"/>
            </a:endParaRPr>
          </a:p>
          <a:p>
            <a:pPr algn="ctr"/>
            <a:r>
              <a:rPr lang="zh-TW" altLang="en-US" sz="2400" dirty="0">
                <a:solidFill>
                  <a:srgbClr val="003300"/>
                </a:solidFill>
                <a:latin typeface="微軟正黑體" panose="020B0604030504040204" pitchFamily="34" charset="-120"/>
                <a:ea typeface="微軟正黑體" panose="020B0604030504040204" pitchFamily="34" charset="-120"/>
              </a:rPr>
              <a:t>資訊三乙  李筱文</a:t>
            </a:r>
            <a:endParaRPr lang="en-US" altLang="zh-TW" sz="2400" dirty="0">
              <a:solidFill>
                <a:srgbClr val="003300"/>
              </a:solidFill>
              <a:latin typeface="微軟正黑體" panose="020B0604030504040204" pitchFamily="34" charset="-120"/>
              <a:ea typeface="微軟正黑體" panose="020B0604030504040204" pitchFamily="34" charset="-120"/>
            </a:endParaRPr>
          </a:p>
          <a:p>
            <a:pPr algn="ctr"/>
            <a:r>
              <a:rPr lang="zh-TW" altLang="en-US" sz="2400" dirty="0">
                <a:solidFill>
                  <a:srgbClr val="003300"/>
                </a:solidFill>
                <a:latin typeface="微軟正黑體" panose="020B0604030504040204" pitchFamily="34" charset="-120"/>
                <a:ea typeface="微軟正黑體" panose="020B0604030504040204" pitchFamily="34" charset="-120"/>
              </a:rPr>
              <a:t>資訊三乙  岳    靈</a:t>
            </a:r>
          </a:p>
        </p:txBody>
      </p:sp>
      <p:sp>
        <p:nvSpPr>
          <p:cNvPr id="7" name="文本框 5"/>
          <p:cNvSpPr txBox="1"/>
          <p:nvPr/>
        </p:nvSpPr>
        <p:spPr>
          <a:xfrm>
            <a:off x="5388502" y="3140378"/>
            <a:ext cx="1424885" cy="523220"/>
          </a:xfrm>
          <a:prstGeom prst="rect">
            <a:avLst/>
          </a:prstGeom>
          <a:noFill/>
        </p:spPr>
        <p:txBody>
          <a:bodyPr wrap="square" rtlCol="0">
            <a:spAutoFit/>
          </a:bodyPr>
          <a:lstStyle/>
          <a:p>
            <a:r>
              <a:rPr lang="zh-TW" altLang="en-US" sz="2800" dirty="0">
                <a:solidFill>
                  <a:srgbClr val="003300"/>
                </a:solidFill>
                <a:latin typeface="微軟正黑體" panose="020B0604030504040204" pitchFamily="34" charset="-120"/>
                <a:ea typeface="微軟正黑體" panose="020B0604030504040204" pitchFamily="34" charset="-120"/>
              </a:rPr>
              <a:t>第八組</a:t>
            </a:r>
            <a:endParaRPr lang="zh-CN" altLang="en-US" sz="2800" dirty="0">
              <a:solidFill>
                <a:srgbClr val="0033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46257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p:nvPr/>
        </p:nvSpPr>
        <p:spPr>
          <a:xfrm>
            <a:off x="630575" y="318946"/>
            <a:ext cx="6555835" cy="1446550"/>
          </a:xfrm>
          <a:prstGeom prst="rect">
            <a:avLst/>
          </a:prstGeom>
          <a:noFill/>
        </p:spPr>
        <p:txBody>
          <a:bodyPr wrap="square" rtlCol="0">
            <a:spAutoFit/>
          </a:bodyPr>
          <a:lstStyle/>
          <a:p>
            <a:r>
              <a:rPr lang="zh-TW" altLang="en-US" sz="4400" dirty="0">
                <a:solidFill>
                  <a:srgbClr val="003300"/>
                </a:solidFill>
                <a:latin typeface="微軟正黑體" panose="020B0604030504040204" pitchFamily="34" charset="-120"/>
                <a:ea typeface="微軟正黑體" panose="020B0604030504040204" pitchFamily="34" charset="-120"/>
              </a:rPr>
              <a:t>程式設計</a:t>
            </a:r>
            <a:r>
              <a:rPr lang="en-US" altLang="zh-TW" sz="4400" dirty="0">
                <a:solidFill>
                  <a:schemeClr val="accent2">
                    <a:lumMod val="60000"/>
                    <a:lumOff val="40000"/>
                  </a:schemeClr>
                </a:solidFill>
                <a:latin typeface="微軟正黑體" panose="020B0604030504040204" pitchFamily="34" charset="-120"/>
                <a:ea typeface="微軟正黑體" panose="020B0604030504040204" pitchFamily="34" charset="-120"/>
              </a:rPr>
              <a:t>-</a:t>
            </a:r>
            <a:r>
              <a:rPr lang="zh-TW" altLang="en-US" sz="4400" dirty="0">
                <a:solidFill>
                  <a:schemeClr val="accent2">
                    <a:lumMod val="60000"/>
                    <a:lumOff val="40000"/>
                  </a:schemeClr>
                </a:solidFill>
                <a:latin typeface="微軟正黑體" panose="020B0604030504040204" pitchFamily="34" charset="-120"/>
                <a:ea typeface="微軟正黑體" panose="020B0604030504040204" pitchFamily="34" charset="-120"/>
              </a:rPr>
              <a:t>判斷衣服乾濕</a:t>
            </a:r>
            <a:endParaRPr lang="zh-CN" altLang="en-US" sz="4400" dirty="0">
              <a:solidFill>
                <a:schemeClr val="accent2">
                  <a:lumMod val="60000"/>
                  <a:lumOff val="40000"/>
                </a:schemeClr>
              </a:solidFill>
              <a:latin typeface="微軟正黑體" panose="020B0604030504040204" pitchFamily="34" charset="-120"/>
              <a:ea typeface="微軟正黑體" panose="020B0604030504040204" pitchFamily="34" charset="-120"/>
            </a:endParaRPr>
          </a:p>
          <a:p>
            <a:endParaRPr lang="zh-CN" altLang="en-US" sz="4400" dirty="0">
              <a:solidFill>
                <a:srgbClr val="003300"/>
              </a:solidFill>
              <a:latin typeface="微軟正黑體" panose="020B0604030504040204" pitchFamily="34" charset="-120"/>
              <a:ea typeface="微軟正黑體" panose="020B0604030504040204" pitchFamily="34" charset="-120"/>
            </a:endParaRPr>
          </a:p>
        </p:txBody>
      </p:sp>
      <p:sp>
        <p:nvSpPr>
          <p:cNvPr id="2" name="文字方塊 1"/>
          <p:cNvSpPr txBox="1"/>
          <p:nvPr/>
        </p:nvSpPr>
        <p:spPr>
          <a:xfrm>
            <a:off x="718902" y="2247360"/>
            <a:ext cx="10896016" cy="3891193"/>
          </a:xfrm>
          <a:prstGeom prst="rect">
            <a:avLst/>
          </a:prstGeom>
          <a:noFill/>
        </p:spPr>
        <p:txBody>
          <a:bodyPr wrap="square" rtlCol="0">
            <a:spAutoFit/>
          </a:bodyPr>
          <a:lstStyle/>
          <a:p>
            <a:pPr>
              <a:lnSpc>
                <a:spcPct val="150000"/>
              </a:lnSpc>
            </a:pPr>
            <a:r>
              <a:rPr lang="en-US" altLang="zh-TW" sz="2800" dirty="0">
                <a:ea typeface="微軟正黑體" panose="020B0604030504040204" pitchFamily="34" charset="-120"/>
              </a:rPr>
              <a:t>if (</a:t>
            </a:r>
            <a:r>
              <a:rPr lang="en-US" altLang="zh-TW" sz="2800" dirty="0">
                <a:solidFill>
                  <a:schemeClr val="accent2">
                    <a:lumMod val="75000"/>
                  </a:schemeClr>
                </a:solidFill>
                <a:ea typeface="微軟正黑體" panose="020B0604030504040204" pitchFamily="34" charset="-120"/>
              </a:rPr>
              <a:t>humidity &lt;= </a:t>
            </a:r>
            <a:r>
              <a:rPr lang="en-US" altLang="zh-TW" sz="2800" dirty="0" err="1">
                <a:solidFill>
                  <a:schemeClr val="accent2">
                    <a:lumMod val="75000"/>
                  </a:schemeClr>
                </a:solidFill>
                <a:ea typeface="微軟正黑體" panose="020B0604030504040204" pitchFamily="34" charset="-120"/>
              </a:rPr>
              <a:t>environment_hum</a:t>
            </a:r>
            <a:r>
              <a:rPr lang="en-US" altLang="zh-TW" sz="2800" dirty="0">
                <a:solidFill>
                  <a:schemeClr val="accent2">
                    <a:lumMod val="75000"/>
                  </a:schemeClr>
                </a:solidFill>
                <a:ea typeface="微軟正黑體" panose="020B0604030504040204" pitchFamily="34" charset="-120"/>
              </a:rPr>
              <a:t> * 0.987 + 2.2</a:t>
            </a:r>
            <a:r>
              <a:rPr lang="en-US" altLang="zh-TW" sz="2800" dirty="0">
                <a:ea typeface="微軟正黑體" panose="020B0604030504040204" pitchFamily="34" charset="-120"/>
              </a:rPr>
              <a:t>) {</a:t>
            </a:r>
          </a:p>
          <a:p>
            <a:pPr>
              <a:lnSpc>
                <a:spcPct val="150000"/>
              </a:lnSpc>
            </a:pPr>
            <a:r>
              <a:rPr lang="en-US" altLang="zh-TW" sz="2800" dirty="0">
                <a:ea typeface="微軟正黑體" panose="020B0604030504040204" pitchFamily="34" charset="-120"/>
              </a:rPr>
              <a:t>	message = "</a:t>
            </a:r>
            <a:r>
              <a:rPr lang="zh-TW" altLang="en-US" sz="2800" dirty="0">
                <a:ea typeface="微軟正黑體" panose="020B0604030504040204" pitchFamily="34" charset="-120"/>
              </a:rPr>
              <a:t>該收衣服囉</a:t>
            </a:r>
            <a:r>
              <a:rPr lang="en-US" altLang="zh-TW" sz="2800" dirty="0">
                <a:ea typeface="微軟正黑體" panose="020B0604030504040204" pitchFamily="34" charset="-120"/>
              </a:rPr>
              <a:t>!";</a:t>
            </a:r>
          </a:p>
          <a:p>
            <a:pPr>
              <a:lnSpc>
                <a:spcPct val="150000"/>
              </a:lnSpc>
            </a:pPr>
            <a:r>
              <a:rPr lang="en-US" altLang="zh-TW" sz="2800" dirty="0">
                <a:ea typeface="微軟正黑體" panose="020B0604030504040204" pitchFamily="34" charset="-120"/>
              </a:rPr>
              <a:t>}</a:t>
            </a:r>
            <a:r>
              <a:rPr lang="zh-TW" altLang="en-US" sz="2800" dirty="0">
                <a:ea typeface="微軟正黑體" panose="020B0604030504040204" pitchFamily="34" charset="-120"/>
              </a:rPr>
              <a:t> </a:t>
            </a:r>
            <a:r>
              <a:rPr lang="en-US" altLang="zh-TW" sz="2800" dirty="0">
                <a:ea typeface="微軟正黑體" panose="020B0604030504040204" pitchFamily="34" charset="-120"/>
              </a:rPr>
              <a:t>else</a:t>
            </a:r>
            <a:r>
              <a:rPr lang="zh-TW" altLang="en-US" sz="2800" dirty="0">
                <a:ea typeface="微軟正黑體" panose="020B0604030504040204" pitchFamily="34" charset="-120"/>
              </a:rPr>
              <a:t> </a:t>
            </a:r>
            <a:r>
              <a:rPr lang="en-US" altLang="zh-TW" sz="2800" dirty="0">
                <a:ea typeface="微軟正黑體" panose="020B0604030504040204" pitchFamily="34" charset="-120"/>
              </a:rPr>
              <a:t>{</a:t>
            </a:r>
          </a:p>
          <a:p>
            <a:pPr>
              <a:lnSpc>
                <a:spcPct val="150000"/>
              </a:lnSpc>
            </a:pPr>
            <a:r>
              <a:rPr lang="en-US" altLang="zh-TW" sz="2800" dirty="0">
                <a:ea typeface="微軟正黑體" panose="020B0604030504040204" pitchFamily="34" charset="-120"/>
              </a:rPr>
              <a:t>	</a:t>
            </a:r>
            <a:r>
              <a:rPr lang="en-US" altLang="zh-TW" sz="2800" dirty="0" err="1">
                <a:ea typeface="微軟正黑體" panose="020B0604030504040204" pitchFamily="34" charset="-120"/>
              </a:rPr>
              <a:t>send_flag</a:t>
            </a:r>
            <a:r>
              <a:rPr lang="en-US" altLang="zh-TW" sz="2800" dirty="0">
                <a:ea typeface="微軟正黑體" panose="020B0604030504040204" pitchFamily="34" charset="-120"/>
              </a:rPr>
              <a:t> = 0;</a:t>
            </a:r>
          </a:p>
          <a:p>
            <a:pPr>
              <a:lnSpc>
                <a:spcPct val="150000"/>
              </a:lnSpc>
            </a:pPr>
            <a:r>
              <a:rPr lang="en-US" altLang="zh-TW" sz="2800" dirty="0">
                <a:ea typeface="微軟正黑體" panose="020B0604030504040204" pitchFamily="34" charset="-120"/>
              </a:rPr>
              <a:t>}</a:t>
            </a:r>
          </a:p>
          <a:p>
            <a:pPr>
              <a:lnSpc>
                <a:spcPct val="150000"/>
              </a:lnSpc>
            </a:pPr>
            <a:endParaRPr lang="en-US" altLang="zh-TW" sz="2800" dirty="0">
              <a:ea typeface="微軟正黑體" panose="020B0604030504040204" pitchFamily="34" charset="-120"/>
            </a:endParaRPr>
          </a:p>
        </p:txBody>
      </p:sp>
      <p:sp>
        <p:nvSpPr>
          <p:cNvPr id="7" name="文字方塊 6"/>
          <p:cNvSpPr txBox="1"/>
          <p:nvPr/>
        </p:nvSpPr>
        <p:spPr>
          <a:xfrm>
            <a:off x="2562407" y="1765496"/>
            <a:ext cx="3773510" cy="523220"/>
          </a:xfrm>
          <a:prstGeom prst="rect">
            <a:avLst/>
          </a:prstGeom>
          <a:noFill/>
        </p:spPr>
        <p:txBody>
          <a:bodyPr wrap="square" rtlCol="0">
            <a:spAutoFit/>
          </a:bodyPr>
          <a:lstStyle/>
          <a:p>
            <a:r>
              <a:rPr lang="zh-TW" altLang="en-US" sz="2800" dirty="0">
                <a:solidFill>
                  <a:schemeClr val="accent2">
                    <a:lumMod val="75000"/>
                  </a:schemeClr>
                </a:solidFill>
                <a:latin typeface="微軟正黑體" panose="020B0604030504040204" pitchFamily="34" charset="-120"/>
                <a:ea typeface="微軟正黑體" panose="020B0604030504040204" pitchFamily="34" charset="-120"/>
              </a:rPr>
              <a:t>根據資料分析的公式</a:t>
            </a:r>
          </a:p>
        </p:txBody>
      </p:sp>
      <p:sp>
        <p:nvSpPr>
          <p:cNvPr id="8" name="文字方塊 7"/>
          <p:cNvSpPr txBox="1"/>
          <p:nvPr/>
        </p:nvSpPr>
        <p:spPr>
          <a:xfrm>
            <a:off x="4964317" y="4192956"/>
            <a:ext cx="7352179" cy="954107"/>
          </a:xfrm>
          <a:prstGeom prst="rect">
            <a:avLst/>
          </a:prstGeom>
          <a:noFill/>
        </p:spPr>
        <p:txBody>
          <a:bodyPr wrap="square" rtlCol="0">
            <a:spAutoFit/>
          </a:bodyPr>
          <a:lstStyle/>
          <a:p>
            <a:r>
              <a:rPr lang="zh-TW" altLang="en-US" sz="2800" dirty="0">
                <a:solidFill>
                  <a:schemeClr val="accent2">
                    <a:lumMod val="75000"/>
                  </a:schemeClr>
                </a:solidFill>
                <a:latin typeface="微軟正黑體" panose="020B0604030504040204" pitchFamily="34" charset="-120"/>
                <a:ea typeface="微軟正黑體" panose="020B0604030504040204" pitchFamily="34" charset="-120"/>
              </a:rPr>
              <a:t>寄送訊息後</a:t>
            </a:r>
            <a:r>
              <a:rPr lang="en-US" altLang="zh-TW" sz="2800" dirty="0" err="1">
                <a:solidFill>
                  <a:schemeClr val="accent2">
                    <a:lumMod val="75000"/>
                  </a:schemeClr>
                </a:solidFill>
                <a:latin typeface="微軟正黑體" panose="020B0604030504040204" pitchFamily="34" charset="-120"/>
                <a:ea typeface="微軟正黑體" panose="020B0604030504040204" pitchFamily="34" charset="-120"/>
              </a:rPr>
              <a:t>send_flag</a:t>
            </a:r>
            <a:r>
              <a:rPr lang="en-US" altLang="zh-TW" sz="2800" dirty="0">
                <a:solidFill>
                  <a:schemeClr val="accent2">
                    <a:lumMod val="75000"/>
                  </a:schemeClr>
                </a:solidFill>
                <a:latin typeface="微軟正黑體" panose="020B0604030504040204" pitchFamily="34" charset="-120"/>
                <a:ea typeface="微軟正黑體" panose="020B0604030504040204" pitchFamily="34" charset="-120"/>
              </a:rPr>
              <a:t>=1</a:t>
            </a:r>
            <a:r>
              <a:rPr lang="zh-TW" altLang="en-US" sz="2800" dirty="0">
                <a:solidFill>
                  <a:schemeClr val="accent2">
                    <a:lumMod val="75000"/>
                  </a:schemeClr>
                </a:solidFill>
                <a:latin typeface="微軟正黑體" panose="020B0604030504040204" pitchFamily="34" charset="-120"/>
                <a:ea typeface="微軟正黑體" panose="020B0604030504040204" pitchFamily="34" charset="-120"/>
              </a:rPr>
              <a:t>，當衣服為濕</a:t>
            </a:r>
            <a:r>
              <a:rPr lang="en-US" altLang="zh-TW" sz="2800" dirty="0">
                <a:solidFill>
                  <a:schemeClr val="accent2">
                    <a:lumMod val="75000"/>
                  </a:schemeClr>
                </a:solidFill>
                <a:latin typeface="微軟正黑體" panose="020B0604030504040204" pitchFamily="34" charset="-120"/>
                <a:ea typeface="微軟正黑體" panose="020B0604030504040204" pitchFamily="34" charset="-120"/>
              </a:rPr>
              <a:t>=0</a:t>
            </a:r>
          </a:p>
          <a:p>
            <a:r>
              <a:rPr lang="zh-TW" altLang="en-US" sz="2800" dirty="0">
                <a:solidFill>
                  <a:schemeClr val="accent2">
                    <a:lumMod val="75000"/>
                  </a:schemeClr>
                </a:solidFill>
                <a:latin typeface="微軟正黑體" panose="020B0604030504040204" pitchFamily="34" charset="-120"/>
                <a:ea typeface="微軟正黑體" panose="020B0604030504040204" pitchFamily="34" charset="-120"/>
              </a:rPr>
              <a:t>避免重複發送訊息</a:t>
            </a:r>
          </a:p>
        </p:txBody>
      </p:sp>
      <p:cxnSp>
        <p:nvCxnSpPr>
          <p:cNvPr id="10" name="直接连接符 2"/>
          <p:cNvCxnSpPr/>
          <p:nvPr/>
        </p:nvCxnSpPr>
        <p:spPr>
          <a:xfrm>
            <a:off x="630576" y="1236431"/>
            <a:ext cx="11072668" cy="0"/>
          </a:xfrm>
          <a:prstGeom prst="line">
            <a:avLst/>
          </a:prstGeom>
          <a:ln w="28575">
            <a:solidFill>
              <a:srgbClr val="4C7E5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7727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p:nvPr/>
        </p:nvSpPr>
        <p:spPr>
          <a:xfrm>
            <a:off x="630575" y="318946"/>
            <a:ext cx="6555835" cy="769441"/>
          </a:xfrm>
          <a:prstGeom prst="rect">
            <a:avLst/>
          </a:prstGeom>
          <a:noFill/>
        </p:spPr>
        <p:txBody>
          <a:bodyPr wrap="square" rtlCol="0">
            <a:spAutoFit/>
          </a:bodyPr>
          <a:lstStyle/>
          <a:p>
            <a:r>
              <a:rPr lang="zh-TW" altLang="en-US" sz="4400" dirty="0">
                <a:solidFill>
                  <a:srgbClr val="003300"/>
                </a:solidFill>
                <a:latin typeface="微軟正黑體" panose="020B0604030504040204" pitchFamily="34" charset="-120"/>
                <a:ea typeface="微軟正黑體" panose="020B0604030504040204" pitchFamily="34" charset="-120"/>
              </a:rPr>
              <a:t>程式設計</a:t>
            </a:r>
            <a:r>
              <a:rPr lang="en-US" altLang="zh-TW" sz="4400" dirty="0">
                <a:solidFill>
                  <a:schemeClr val="accent2">
                    <a:lumMod val="60000"/>
                    <a:lumOff val="40000"/>
                  </a:schemeClr>
                </a:solidFill>
                <a:latin typeface="微軟正黑體" panose="020B0604030504040204" pitchFamily="34" charset="-120"/>
                <a:ea typeface="微軟正黑體" panose="020B0604030504040204" pitchFamily="34" charset="-120"/>
              </a:rPr>
              <a:t>-</a:t>
            </a:r>
            <a:r>
              <a:rPr lang="zh-TW" altLang="en-US" sz="4400" dirty="0">
                <a:solidFill>
                  <a:schemeClr val="accent2">
                    <a:lumMod val="60000"/>
                    <a:lumOff val="40000"/>
                  </a:schemeClr>
                </a:solidFill>
                <a:latin typeface="微軟正黑體" panose="020B0604030504040204" pitchFamily="34" charset="-120"/>
                <a:ea typeface="微軟正黑體" panose="020B0604030504040204" pitchFamily="34" charset="-120"/>
              </a:rPr>
              <a:t>判斷下雨</a:t>
            </a:r>
            <a:endParaRPr lang="zh-CN" altLang="en-US" sz="4400" dirty="0">
              <a:solidFill>
                <a:srgbClr val="003300"/>
              </a:solidFill>
              <a:latin typeface="微軟正黑體" panose="020B0604030504040204" pitchFamily="34" charset="-120"/>
              <a:ea typeface="微軟正黑體" panose="020B0604030504040204" pitchFamily="34" charset="-120"/>
            </a:endParaRPr>
          </a:p>
        </p:txBody>
      </p:sp>
      <p:sp>
        <p:nvSpPr>
          <p:cNvPr id="2" name="文字方塊 1"/>
          <p:cNvSpPr txBox="1"/>
          <p:nvPr/>
        </p:nvSpPr>
        <p:spPr>
          <a:xfrm>
            <a:off x="630575" y="1626575"/>
            <a:ext cx="10896016" cy="4616648"/>
          </a:xfrm>
          <a:prstGeom prst="rect">
            <a:avLst/>
          </a:prstGeom>
          <a:noFill/>
        </p:spPr>
        <p:txBody>
          <a:bodyPr wrap="square" rtlCol="0">
            <a:spAutoFit/>
          </a:bodyPr>
          <a:lstStyle/>
          <a:p>
            <a:pPr>
              <a:lnSpc>
                <a:spcPct val="150000"/>
              </a:lnSpc>
            </a:pPr>
            <a:r>
              <a:rPr lang="en-US" altLang="zh-TW" sz="2800" dirty="0" err="1">
                <a:ea typeface="微軟正黑體" panose="020B0604030504040204" pitchFamily="34" charset="-120"/>
              </a:rPr>
              <a:t>rainvalue</a:t>
            </a:r>
            <a:r>
              <a:rPr lang="en-US" altLang="zh-TW" sz="2800" dirty="0">
                <a:ea typeface="微軟正黑體" panose="020B0604030504040204" pitchFamily="34" charset="-120"/>
              </a:rPr>
              <a:t> = </a:t>
            </a:r>
            <a:r>
              <a:rPr lang="en-US" altLang="zh-TW" sz="2800" dirty="0" err="1">
                <a:ea typeface="微軟正黑體" panose="020B0604030504040204" pitchFamily="34" charset="-120"/>
              </a:rPr>
              <a:t>digitalRead</a:t>
            </a:r>
            <a:r>
              <a:rPr lang="en-US" altLang="zh-TW" sz="2800" dirty="0">
                <a:ea typeface="微軟正黑體" panose="020B0604030504040204" pitchFamily="34" charset="-120"/>
              </a:rPr>
              <a:t>(</a:t>
            </a:r>
            <a:r>
              <a:rPr lang="en-US" altLang="zh-TW" sz="2800" dirty="0" err="1">
                <a:ea typeface="微軟正黑體" panose="020B0604030504040204" pitchFamily="34" charset="-120"/>
              </a:rPr>
              <a:t>pinRain</a:t>
            </a:r>
            <a:r>
              <a:rPr lang="en-US" altLang="zh-TW" sz="2800" dirty="0">
                <a:ea typeface="微軟正黑體" panose="020B0604030504040204" pitchFamily="34" charset="-120"/>
              </a:rPr>
              <a:t>);</a:t>
            </a:r>
            <a:br>
              <a:rPr lang="en-US" altLang="zh-TW" sz="2800" dirty="0">
                <a:ea typeface="微軟正黑體" panose="020B0604030504040204" pitchFamily="34" charset="-120"/>
              </a:rPr>
            </a:br>
            <a:endParaRPr lang="en-US" altLang="zh-TW" sz="2800" dirty="0">
              <a:ea typeface="微軟正黑體" panose="020B0604030504040204" pitchFamily="34" charset="-120"/>
            </a:endParaRPr>
          </a:p>
          <a:p>
            <a:pPr>
              <a:lnSpc>
                <a:spcPct val="150000"/>
              </a:lnSpc>
            </a:pPr>
            <a:r>
              <a:rPr lang="en-US" altLang="zh-TW" sz="2800" dirty="0">
                <a:ea typeface="微軟正黑體" panose="020B0604030504040204" pitchFamily="34" charset="-120"/>
              </a:rPr>
              <a:t>if(</a:t>
            </a:r>
            <a:r>
              <a:rPr lang="en-US" altLang="zh-TW" sz="2800" dirty="0" err="1">
                <a:ea typeface="微軟正黑體" panose="020B0604030504040204" pitchFamily="34" charset="-120"/>
              </a:rPr>
              <a:t>rainvalue</a:t>
            </a:r>
            <a:r>
              <a:rPr lang="en-US" altLang="zh-TW" sz="2800" dirty="0">
                <a:ea typeface="微軟正黑體" panose="020B0604030504040204" pitchFamily="34" charset="-120"/>
              </a:rPr>
              <a:t> == 0)</a:t>
            </a:r>
            <a:r>
              <a:rPr lang="zh-TW" altLang="en-US" sz="2800" dirty="0">
                <a:ea typeface="微軟正黑體" panose="020B0604030504040204" pitchFamily="34" charset="-120"/>
              </a:rPr>
              <a:t> </a:t>
            </a:r>
            <a:r>
              <a:rPr lang="en-US" altLang="zh-TW" sz="2800" dirty="0">
                <a:ea typeface="微軟正黑體" panose="020B0604030504040204" pitchFamily="34" charset="-120"/>
              </a:rPr>
              <a:t>{</a:t>
            </a:r>
          </a:p>
          <a:p>
            <a:pPr>
              <a:lnSpc>
                <a:spcPct val="150000"/>
              </a:lnSpc>
            </a:pPr>
            <a:r>
              <a:rPr lang="zh-TW" altLang="en-US" sz="2800" dirty="0">
                <a:ea typeface="微軟正黑體" panose="020B0604030504040204" pitchFamily="34" charset="-120"/>
              </a:rPr>
              <a:t>    </a:t>
            </a:r>
            <a:r>
              <a:rPr lang="en-US" altLang="zh-TW" sz="2800" dirty="0">
                <a:ea typeface="微軟正黑體" panose="020B0604030504040204" pitchFamily="34" charset="-120"/>
              </a:rPr>
              <a:t>message = "</a:t>
            </a:r>
            <a:r>
              <a:rPr lang="zh-TW" altLang="en-US" sz="2800" dirty="0">
                <a:ea typeface="微軟正黑體" panose="020B0604030504040204" pitchFamily="34" charset="-120"/>
              </a:rPr>
              <a:t>下雨啦</a:t>
            </a:r>
            <a:r>
              <a:rPr lang="en-US" altLang="zh-TW" sz="2800" dirty="0">
                <a:ea typeface="微軟正黑體" panose="020B0604030504040204" pitchFamily="34" charset="-120"/>
              </a:rPr>
              <a:t>!"; </a:t>
            </a:r>
          </a:p>
          <a:p>
            <a:pPr>
              <a:lnSpc>
                <a:spcPct val="150000"/>
              </a:lnSpc>
            </a:pPr>
            <a:r>
              <a:rPr lang="en-US" altLang="zh-TW" sz="2800" dirty="0">
                <a:ea typeface="微軟正黑體" panose="020B0604030504040204" pitchFamily="34" charset="-120"/>
              </a:rPr>
              <a:t>}</a:t>
            </a:r>
            <a:r>
              <a:rPr lang="zh-TW" altLang="en-US" sz="2800" dirty="0">
                <a:ea typeface="微軟正黑體" panose="020B0604030504040204" pitchFamily="34" charset="-120"/>
              </a:rPr>
              <a:t> </a:t>
            </a:r>
            <a:r>
              <a:rPr lang="en-US" altLang="zh-TW" sz="2800" dirty="0">
                <a:ea typeface="微軟正黑體" panose="020B0604030504040204" pitchFamily="34" charset="-120"/>
              </a:rPr>
              <a:t>else {</a:t>
            </a:r>
          </a:p>
          <a:p>
            <a:pPr>
              <a:lnSpc>
                <a:spcPct val="150000"/>
              </a:lnSpc>
            </a:pPr>
            <a:r>
              <a:rPr lang="en-US" altLang="zh-TW" sz="2800" dirty="0">
                <a:ea typeface="微軟正黑體" panose="020B0604030504040204" pitchFamily="34" charset="-120"/>
              </a:rPr>
              <a:t>   </a:t>
            </a:r>
            <a:r>
              <a:rPr lang="zh-TW" altLang="en-US" sz="2800" dirty="0">
                <a:ea typeface="微軟正黑體" panose="020B0604030504040204" pitchFamily="34" charset="-120"/>
              </a:rPr>
              <a:t> </a:t>
            </a:r>
            <a:r>
              <a:rPr lang="en-US" altLang="zh-TW" sz="2800" dirty="0" err="1">
                <a:ea typeface="微軟正黑體" panose="020B0604030504040204" pitchFamily="34" charset="-120"/>
              </a:rPr>
              <a:t>send_flag</a:t>
            </a:r>
            <a:r>
              <a:rPr lang="en-US" altLang="zh-TW" sz="2800" dirty="0">
                <a:ea typeface="微軟正黑體" panose="020B0604030504040204" pitchFamily="34" charset="-120"/>
              </a:rPr>
              <a:t> = 0;</a:t>
            </a:r>
          </a:p>
          <a:p>
            <a:pPr>
              <a:lnSpc>
                <a:spcPct val="150000"/>
              </a:lnSpc>
            </a:pPr>
            <a:r>
              <a:rPr lang="en-US" altLang="zh-TW" sz="2800" dirty="0">
                <a:ea typeface="微軟正黑體" panose="020B0604030504040204" pitchFamily="34" charset="-120"/>
              </a:rPr>
              <a:t>}</a:t>
            </a:r>
          </a:p>
        </p:txBody>
      </p:sp>
      <p:cxnSp>
        <p:nvCxnSpPr>
          <p:cNvPr id="10" name="直接连接符 2"/>
          <p:cNvCxnSpPr/>
          <p:nvPr/>
        </p:nvCxnSpPr>
        <p:spPr>
          <a:xfrm>
            <a:off x="630576" y="1236431"/>
            <a:ext cx="11072668" cy="0"/>
          </a:xfrm>
          <a:prstGeom prst="line">
            <a:avLst/>
          </a:prstGeom>
          <a:ln w="28575">
            <a:solidFill>
              <a:srgbClr val="4C7E5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6256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p:nvPr/>
        </p:nvSpPr>
        <p:spPr>
          <a:xfrm>
            <a:off x="630576" y="318946"/>
            <a:ext cx="6182348" cy="769441"/>
          </a:xfrm>
          <a:prstGeom prst="rect">
            <a:avLst/>
          </a:prstGeom>
          <a:noFill/>
        </p:spPr>
        <p:txBody>
          <a:bodyPr wrap="square" rtlCol="0">
            <a:spAutoFit/>
          </a:bodyPr>
          <a:lstStyle/>
          <a:p>
            <a:r>
              <a:rPr lang="zh-TW" altLang="en-US" sz="4400" dirty="0">
                <a:solidFill>
                  <a:srgbClr val="003300"/>
                </a:solidFill>
                <a:latin typeface="微軟正黑體" panose="020B0604030504040204" pitchFamily="34" charset="-120"/>
                <a:ea typeface="微軟正黑體" panose="020B0604030504040204" pitchFamily="34" charset="-120"/>
              </a:rPr>
              <a:t>程式設計</a:t>
            </a:r>
            <a:r>
              <a:rPr lang="en-US" altLang="zh-TW" sz="4400" dirty="0">
                <a:solidFill>
                  <a:schemeClr val="accent2">
                    <a:lumMod val="60000"/>
                    <a:lumOff val="40000"/>
                  </a:schemeClr>
                </a:solidFill>
                <a:latin typeface="微軟正黑體" panose="020B0604030504040204" pitchFamily="34" charset="-120"/>
                <a:ea typeface="微軟正黑體" panose="020B0604030504040204" pitchFamily="34" charset="-120"/>
              </a:rPr>
              <a:t>-</a:t>
            </a:r>
            <a:r>
              <a:rPr lang="zh-TW" altLang="en-US" sz="4400" dirty="0">
                <a:solidFill>
                  <a:schemeClr val="accent2">
                    <a:lumMod val="60000"/>
                    <a:lumOff val="40000"/>
                  </a:schemeClr>
                </a:solidFill>
                <a:latin typeface="微軟正黑體" panose="020B0604030504040204" pitchFamily="34" charset="-120"/>
                <a:ea typeface="微軟正黑體" panose="020B0604030504040204" pitchFamily="34" charset="-120"/>
              </a:rPr>
              <a:t>發送訊息</a:t>
            </a:r>
            <a:endParaRPr lang="zh-CN" altLang="en-US" sz="4400" dirty="0">
              <a:solidFill>
                <a:srgbClr val="003300"/>
              </a:solidFill>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630575" y="1281446"/>
            <a:ext cx="10548286" cy="5262979"/>
          </a:xfrm>
          <a:prstGeom prst="rect">
            <a:avLst/>
          </a:prstGeom>
          <a:noFill/>
        </p:spPr>
        <p:txBody>
          <a:bodyPr wrap="square" rtlCol="0">
            <a:spAutoFit/>
          </a:bodyPr>
          <a:lstStyle/>
          <a:p>
            <a:pPr>
              <a:lnSpc>
                <a:spcPct val="150000"/>
              </a:lnSpc>
            </a:pPr>
            <a:r>
              <a:rPr lang="en-US" altLang="zh-TW" sz="2800" dirty="0"/>
              <a:t>String </a:t>
            </a:r>
            <a:r>
              <a:rPr lang="en-US" altLang="zh-TW" sz="2800" dirty="0" err="1"/>
              <a:t>url</a:t>
            </a:r>
            <a:r>
              <a:rPr lang="en-US" altLang="zh-TW" sz="2800" dirty="0"/>
              <a:t> = "/</a:t>
            </a:r>
            <a:r>
              <a:rPr lang="en-US" altLang="zh-TW" sz="2800" dirty="0" err="1"/>
              <a:t>api</a:t>
            </a:r>
            <a:r>
              <a:rPr lang="en-US" altLang="zh-TW" sz="2800" dirty="0"/>
              <a:t>/notify";</a:t>
            </a:r>
          </a:p>
          <a:p>
            <a:pPr>
              <a:lnSpc>
                <a:spcPct val="150000"/>
              </a:lnSpc>
            </a:pPr>
            <a:r>
              <a:rPr lang="en-US" altLang="zh-TW" sz="2800" dirty="0" err="1"/>
              <a:t>client.println</a:t>
            </a:r>
            <a:r>
              <a:rPr lang="en-US" altLang="zh-TW" sz="2800" dirty="0"/>
              <a:t>(</a:t>
            </a:r>
            <a:r>
              <a:rPr lang="en-US" altLang="zh-TW" sz="2800" dirty="0">
                <a:solidFill>
                  <a:schemeClr val="accent2">
                    <a:lumMod val="75000"/>
                  </a:schemeClr>
                </a:solidFill>
              </a:rPr>
              <a:t>"POST " + </a:t>
            </a:r>
            <a:r>
              <a:rPr lang="en-US" altLang="zh-TW" sz="2800" dirty="0" err="1">
                <a:solidFill>
                  <a:schemeClr val="accent2">
                    <a:lumMod val="75000"/>
                  </a:schemeClr>
                </a:solidFill>
              </a:rPr>
              <a:t>url</a:t>
            </a:r>
            <a:r>
              <a:rPr lang="en-US" altLang="zh-TW" sz="2800" dirty="0">
                <a:solidFill>
                  <a:schemeClr val="accent2">
                    <a:lumMod val="75000"/>
                  </a:schemeClr>
                </a:solidFill>
              </a:rPr>
              <a:t> + " HTTP/1.1"</a:t>
            </a:r>
            <a:r>
              <a:rPr lang="en-US" altLang="zh-TW" sz="2800" dirty="0"/>
              <a:t>);</a:t>
            </a:r>
          </a:p>
          <a:p>
            <a:pPr>
              <a:lnSpc>
                <a:spcPct val="150000"/>
              </a:lnSpc>
            </a:pPr>
            <a:r>
              <a:rPr lang="en-US" altLang="zh-TW" sz="2800" dirty="0" err="1"/>
              <a:t>client.print</a:t>
            </a:r>
            <a:r>
              <a:rPr lang="en-US" altLang="zh-TW" sz="2800" dirty="0"/>
              <a:t>("Host: "); </a:t>
            </a:r>
            <a:r>
              <a:rPr lang="en-US" altLang="zh-TW" sz="2800" dirty="0" err="1"/>
              <a:t>client.println</a:t>
            </a:r>
            <a:r>
              <a:rPr lang="en-US" altLang="zh-TW" sz="2800" dirty="0"/>
              <a:t>(</a:t>
            </a:r>
            <a:r>
              <a:rPr lang="en-US" altLang="zh-TW" sz="2800" dirty="0">
                <a:solidFill>
                  <a:schemeClr val="accent2">
                    <a:lumMod val="75000"/>
                  </a:schemeClr>
                </a:solidFill>
              </a:rPr>
              <a:t>host</a:t>
            </a:r>
            <a:r>
              <a:rPr lang="en-US" altLang="zh-TW" sz="2800" dirty="0"/>
              <a:t>);</a:t>
            </a:r>
          </a:p>
          <a:p>
            <a:pPr>
              <a:lnSpc>
                <a:spcPct val="150000"/>
              </a:lnSpc>
            </a:pPr>
            <a:r>
              <a:rPr lang="en-US" altLang="zh-TW" sz="2800" dirty="0" err="1"/>
              <a:t>client.print</a:t>
            </a:r>
            <a:r>
              <a:rPr lang="en-US" altLang="zh-TW" sz="2800" dirty="0"/>
              <a:t>(“Authorization: Bearer ”); </a:t>
            </a:r>
            <a:r>
              <a:rPr lang="zh-TW" altLang="en-US" sz="2800" dirty="0"/>
              <a:t> </a:t>
            </a:r>
            <a:r>
              <a:rPr lang="en-US" altLang="zh-TW" sz="2800" dirty="0" err="1"/>
              <a:t>client.println</a:t>
            </a:r>
            <a:r>
              <a:rPr lang="en-US" altLang="zh-TW" sz="2800" dirty="0"/>
              <a:t>(</a:t>
            </a:r>
            <a:r>
              <a:rPr lang="en-US" altLang="zh-TW" sz="2800" dirty="0" err="1">
                <a:solidFill>
                  <a:schemeClr val="accent2">
                    <a:lumMod val="75000"/>
                  </a:schemeClr>
                </a:solidFill>
              </a:rPr>
              <a:t>Linetoken</a:t>
            </a:r>
            <a:r>
              <a:rPr lang="en-US" altLang="zh-TW" sz="2800" dirty="0"/>
              <a:t>);</a:t>
            </a:r>
          </a:p>
          <a:p>
            <a:pPr>
              <a:lnSpc>
                <a:spcPct val="150000"/>
              </a:lnSpc>
            </a:pPr>
            <a:r>
              <a:rPr lang="en-US" altLang="zh-TW" sz="2800" dirty="0" err="1"/>
              <a:t>client.println</a:t>
            </a:r>
            <a:r>
              <a:rPr lang="en-US" altLang="zh-TW" sz="2800" dirty="0"/>
              <a:t>(“Content-Type: application/x-www-form-</a:t>
            </a:r>
            <a:r>
              <a:rPr lang="en-US" altLang="zh-TW" sz="2800" dirty="0" err="1"/>
              <a:t>urlencoded</a:t>
            </a:r>
            <a:r>
              <a:rPr lang="en-US" altLang="zh-TW" sz="2800" dirty="0"/>
              <a:t>”); </a:t>
            </a:r>
            <a:r>
              <a:rPr lang="en-US" altLang="zh-TW" sz="2800" dirty="0" err="1"/>
              <a:t>client.print</a:t>
            </a:r>
            <a:r>
              <a:rPr lang="en-US" altLang="zh-TW" sz="2800" dirty="0"/>
              <a:t>(“Content-Length: ”); </a:t>
            </a:r>
            <a:r>
              <a:rPr lang="zh-TW" altLang="en-US" sz="2800" dirty="0"/>
              <a:t> </a:t>
            </a:r>
            <a:r>
              <a:rPr lang="en-US" altLang="zh-TW" sz="2800" dirty="0" err="1"/>
              <a:t>client.println</a:t>
            </a:r>
            <a:r>
              <a:rPr lang="en-US" altLang="zh-TW" sz="2800" dirty="0"/>
              <a:t>( String((LEN + 8)) );</a:t>
            </a:r>
          </a:p>
          <a:p>
            <a:pPr>
              <a:lnSpc>
                <a:spcPct val="150000"/>
              </a:lnSpc>
            </a:pPr>
            <a:r>
              <a:rPr lang="en-US" altLang="zh-TW" sz="2800" dirty="0" err="1"/>
              <a:t>client.println</a:t>
            </a:r>
            <a:r>
              <a:rPr lang="en-US" altLang="zh-TW" sz="2800" dirty="0"/>
              <a:t>();</a:t>
            </a:r>
          </a:p>
          <a:p>
            <a:pPr>
              <a:lnSpc>
                <a:spcPct val="150000"/>
              </a:lnSpc>
            </a:pPr>
            <a:r>
              <a:rPr lang="en-US" altLang="zh-TW" sz="2800" dirty="0" err="1"/>
              <a:t>client.print</a:t>
            </a:r>
            <a:r>
              <a:rPr lang="en-US" altLang="zh-TW" sz="2800" dirty="0"/>
              <a:t>("message="); </a:t>
            </a:r>
            <a:r>
              <a:rPr lang="en-US" altLang="zh-TW" sz="2800" dirty="0" err="1"/>
              <a:t>client.println</a:t>
            </a:r>
            <a:r>
              <a:rPr lang="en-US" altLang="zh-TW" sz="2800" dirty="0"/>
              <a:t>(</a:t>
            </a:r>
            <a:r>
              <a:rPr lang="en-US" altLang="zh-TW" sz="2800" dirty="0">
                <a:solidFill>
                  <a:schemeClr val="accent2">
                    <a:lumMod val="75000"/>
                  </a:schemeClr>
                </a:solidFill>
              </a:rPr>
              <a:t>message</a:t>
            </a:r>
            <a:r>
              <a:rPr lang="en-US" altLang="zh-TW" sz="2800" dirty="0"/>
              <a:t>);</a:t>
            </a:r>
            <a:endParaRPr lang="zh-TW" altLang="en-US" sz="2800" dirty="0"/>
          </a:p>
        </p:txBody>
      </p:sp>
      <p:cxnSp>
        <p:nvCxnSpPr>
          <p:cNvPr id="8" name="直接连接符 2"/>
          <p:cNvCxnSpPr/>
          <p:nvPr/>
        </p:nvCxnSpPr>
        <p:spPr>
          <a:xfrm>
            <a:off x="630576" y="1236431"/>
            <a:ext cx="11072668" cy="0"/>
          </a:xfrm>
          <a:prstGeom prst="line">
            <a:avLst/>
          </a:prstGeom>
          <a:ln w="28575">
            <a:solidFill>
              <a:srgbClr val="4C7E5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440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4706602"/>
              </p:ext>
            </p:extLst>
          </p:nvPr>
        </p:nvGraphicFramePr>
        <p:xfrm>
          <a:off x="926802" y="2390524"/>
          <a:ext cx="10072784" cy="2777028"/>
        </p:xfrm>
        <a:graphic>
          <a:graphicData uri="http://schemas.openxmlformats.org/drawingml/2006/table">
            <a:tbl>
              <a:tblPr bandRow="1">
                <a:tableStyleId>{E8B1032C-EA38-4F05-BA0D-38AFFFC7BED3}</a:tableStyleId>
              </a:tblPr>
              <a:tblGrid>
                <a:gridCol w="5036392">
                  <a:extLst>
                    <a:ext uri="{9D8B030D-6E8A-4147-A177-3AD203B41FA5}">
                      <a16:colId xmlns:a16="http://schemas.microsoft.com/office/drawing/2014/main" val="1446355544"/>
                    </a:ext>
                  </a:extLst>
                </a:gridCol>
                <a:gridCol w="5036392">
                  <a:extLst>
                    <a:ext uri="{9D8B030D-6E8A-4147-A177-3AD203B41FA5}">
                      <a16:colId xmlns:a16="http://schemas.microsoft.com/office/drawing/2014/main" val="3531734343"/>
                    </a:ext>
                  </a:extLst>
                </a:gridCol>
              </a:tblGrid>
              <a:tr h="925676">
                <a:tc>
                  <a:txBody>
                    <a:bodyPr/>
                    <a:lstStyle/>
                    <a:p>
                      <a:pPr algn="ctr">
                        <a:lnSpc>
                          <a:spcPct val="200000"/>
                        </a:lnSpc>
                      </a:pPr>
                      <a:r>
                        <a:rPr lang="zh-TW" altLang="en-US" sz="2200" dirty="0">
                          <a:latin typeface="微軟正黑體" panose="020B0604030504040204" pitchFamily="34" charset="-120"/>
                          <a:ea typeface="微軟正黑體" panose="020B0604030504040204" pitchFamily="34" charset="-120"/>
                        </a:rPr>
                        <a:t>平祖安</a:t>
                      </a:r>
                      <a:endParaRPr lang="zh-TW" altLang="en-US" sz="2200" b="0" dirty="0">
                        <a:latin typeface="微軟正黑體" panose="020B0604030504040204" pitchFamily="34" charset="-120"/>
                        <a:ea typeface="微軟正黑體" panose="020B0604030504040204" pitchFamily="34" charset="-120"/>
                      </a:endParaRPr>
                    </a:p>
                  </a:txBody>
                  <a:tcPr marL="113319" marR="113319" marT="56659" marB="56659"/>
                </a:tc>
                <a:tc>
                  <a:txBody>
                    <a:bodyPr/>
                    <a:lstStyle/>
                    <a:p>
                      <a:pPr algn="ctr">
                        <a:lnSpc>
                          <a:spcPct val="200000"/>
                        </a:lnSpc>
                      </a:pPr>
                      <a:r>
                        <a:rPr lang="en-US" altLang="zh-TW" sz="1800" dirty="0">
                          <a:latin typeface="微軟正黑體" panose="020B0604030504040204" pitchFamily="34" charset="-120"/>
                          <a:ea typeface="微軟正黑體" panose="020B0604030504040204" pitchFamily="34" charset="-120"/>
                        </a:rPr>
                        <a:t>TE</a:t>
                      </a:r>
                      <a:r>
                        <a:rPr lang="zh-TW" altLang="en-US" sz="1800" dirty="0">
                          <a:latin typeface="微軟正黑體" panose="020B0604030504040204" pitchFamily="34" charset="-120"/>
                          <a:ea typeface="微軟正黑體" panose="020B0604030504040204" pitchFamily="34" charset="-120"/>
                        </a:rPr>
                        <a:t>、器材購買、建立資料模型、資料分析</a:t>
                      </a:r>
                      <a:endParaRPr lang="zh-TW" altLang="en-US" sz="1800" b="0" dirty="0">
                        <a:latin typeface="微軟正黑體" panose="020B0604030504040204" pitchFamily="34" charset="-120"/>
                        <a:ea typeface="微軟正黑體" panose="020B0604030504040204" pitchFamily="34" charset="-120"/>
                      </a:endParaRPr>
                    </a:p>
                  </a:txBody>
                  <a:tcPr marL="113319" marR="113319" marT="56659" marB="56659"/>
                </a:tc>
                <a:extLst>
                  <a:ext uri="{0D108BD9-81ED-4DB2-BD59-A6C34878D82A}">
                    <a16:rowId xmlns:a16="http://schemas.microsoft.com/office/drawing/2014/main" val="3437394087"/>
                  </a:ext>
                </a:extLst>
              </a:tr>
              <a:tr h="925676">
                <a:tc>
                  <a:txBody>
                    <a:bodyPr/>
                    <a:lstStyle/>
                    <a:p>
                      <a:pPr algn="ctr">
                        <a:lnSpc>
                          <a:spcPct val="200000"/>
                        </a:lnSpc>
                      </a:pPr>
                      <a:r>
                        <a:rPr lang="zh-TW" altLang="en-US" sz="2200" dirty="0">
                          <a:latin typeface="微軟正黑體" panose="020B0604030504040204" pitchFamily="34" charset="-120"/>
                          <a:ea typeface="微軟正黑體" panose="020B0604030504040204" pitchFamily="34" charset="-120"/>
                        </a:rPr>
                        <a:t>李筱文</a:t>
                      </a:r>
                      <a:endParaRPr lang="en-US" altLang="zh-TW" sz="2200" b="0" dirty="0">
                        <a:latin typeface="微軟正黑體" panose="020B0604030504040204" pitchFamily="34" charset="-120"/>
                        <a:ea typeface="微軟正黑體" panose="020B0604030504040204" pitchFamily="34" charset="-120"/>
                      </a:endParaRPr>
                    </a:p>
                  </a:txBody>
                  <a:tcPr marL="113319" marR="113319" marT="56659" marB="56659"/>
                </a:tc>
                <a:tc>
                  <a:txBody>
                    <a:bodyPr/>
                    <a:lstStyle/>
                    <a:p>
                      <a:pPr algn="ctr">
                        <a:lnSpc>
                          <a:spcPct val="200000"/>
                        </a:lnSpc>
                      </a:pPr>
                      <a:r>
                        <a:rPr lang="en-US" altLang="zh-TW" sz="1800" dirty="0">
                          <a:latin typeface="微軟正黑體" panose="020B0604030504040204" pitchFamily="34" charset="-120"/>
                          <a:ea typeface="微軟正黑體" panose="020B0604030504040204" pitchFamily="34" charset="-120"/>
                        </a:rPr>
                        <a:t>ESP32</a:t>
                      </a:r>
                      <a:r>
                        <a:rPr lang="zh-TW" altLang="en-US" sz="1800" dirty="0">
                          <a:latin typeface="微軟正黑體" panose="020B0604030504040204" pitchFamily="34" charset="-120"/>
                          <a:ea typeface="微軟正黑體" panose="020B0604030504040204" pitchFamily="34" charset="-120"/>
                        </a:rPr>
                        <a:t>連線、器材購買、外觀包裝</a:t>
                      </a:r>
                      <a:endParaRPr lang="zh-TW" altLang="en-US" sz="1800" b="0" dirty="0">
                        <a:latin typeface="微軟正黑體" panose="020B0604030504040204" pitchFamily="34" charset="-120"/>
                        <a:ea typeface="微軟正黑體" panose="020B0604030504040204" pitchFamily="34" charset="-120"/>
                      </a:endParaRPr>
                    </a:p>
                  </a:txBody>
                  <a:tcPr marL="113319" marR="113319" marT="56659" marB="56659"/>
                </a:tc>
                <a:extLst>
                  <a:ext uri="{0D108BD9-81ED-4DB2-BD59-A6C34878D82A}">
                    <a16:rowId xmlns:a16="http://schemas.microsoft.com/office/drawing/2014/main" val="2175699276"/>
                  </a:ext>
                </a:extLst>
              </a:tr>
              <a:tr h="925676">
                <a:tc>
                  <a:txBody>
                    <a:bodyPr/>
                    <a:lstStyle/>
                    <a:p>
                      <a:pPr algn="ctr">
                        <a:lnSpc>
                          <a:spcPct val="200000"/>
                        </a:lnSpc>
                      </a:pPr>
                      <a:r>
                        <a:rPr lang="zh-TW" altLang="en-US" sz="2200" dirty="0">
                          <a:latin typeface="微軟正黑體" panose="020B0604030504040204" pitchFamily="34" charset="-120"/>
                          <a:ea typeface="微軟正黑體" panose="020B0604030504040204" pitchFamily="34" charset="-120"/>
                        </a:rPr>
                        <a:t>岳靈</a:t>
                      </a:r>
                      <a:endParaRPr lang="zh-TW" altLang="en-US" sz="2200" b="0" dirty="0">
                        <a:latin typeface="微軟正黑體" panose="020B0604030504040204" pitchFamily="34" charset="-120"/>
                        <a:ea typeface="微軟正黑體" panose="020B0604030504040204" pitchFamily="34" charset="-120"/>
                      </a:endParaRPr>
                    </a:p>
                  </a:txBody>
                  <a:tcPr marL="113319" marR="113319" marT="56659" marB="56659"/>
                </a:tc>
                <a:tc>
                  <a:txBody>
                    <a:bodyPr/>
                    <a:lstStyle/>
                    <a:p>
                      <a:pPr algn="ctr">
                        <a:lnSpc>
                          <a:spcPct val="200000"/>
                        </a:lnSpc>
                      </a:pPr>
                      <a:r>
                        <a:rPr lang="zh-TW" altLang="en-US" sz="1800" dirty="0">
                          <a:latin typeface="微軟正黑體" panose="020B0604030504040204" pitchFamily="34" charset="-120"/>
                          <a:ea typeface="微軟正黑體" panose="020B0604030504040204" pitchFamily="34" charset="-120"/>
                        </a:rPr>
                        <a:t>資料蒐集、外觀包裝</a:t>
                      </a:r>
                      <a:endParaRPr lang="zh-TW" altLang="en-US" sz="1800" b="0" dirty="0">
                        <a:latin typeface="微軟正黑體" panose="020B0604030504040204" pitchFamily="34" charset="-120"/>
                        <a:ea typeface="微軟正黑體" panose="020B0604030504040204" pitchFamily="34" charset="-120"/>
                      </a:endParaRPr>
                    </a:p>
                  </a:txBody>
                  <a:tcPr marL="113319" marR="113319" marT="56659" marB="56659"/>
                </a:tc>
                <a:extLst>
                  <a:ext uri="{0D108BD9-81ED-4DB2-BD59-A6C34878D82A}">
                    <a16:rowId xmlns:a16="http://schemas.microsoft.com/office/drawing/2014/main" val="218463167"/>
                  </a:ext>
                </a:extLst>
              </a:tr>
            </a:tbl>
          </a:graphicData>
        </a:graphic>
      </p:graphicFrame>
      <p:sp>
        <p:nvSpPr>
          <p:cNvPr id="5" name="文本框 5"/>
          <p:cNvSpPr txBox="1"/>
          <p:nvPr/>
        </p:nvSpPr>
        <p:spPr>
          <a:xfrm>
            <a:off x="630576" y="318946"/>
            <a:ext cx="6182348" cy="769441"/>
          </a:xfrm>
          <a:prstGeom prst="rect">
            <a:avLst/>
          </a:prstGeom>
          <a:noFill/>
        </p:spPr>
        <p:txBody>
          <a:bodyPr wrap="square" rtlCol="0">
            <a:spAutoFit/>
          </a:bodyPr>
          <a:lstStyle/>
          <a:p>
            <a:r>
              <a:rPr lang="zh-TW" altLang="en-US" sz="4400" dirty="0">
                <a:solidFill>
                  <a:srgbClr val="003300"/>
                </a:solidFill>
                <a:latin typeface="微軟正黑體" panose="020B0604030504040204" pitchFamily="34" charset="-120"/>
                <a:ea typeface="微軟正黑體" panose="020B0604030504040204" pitchFamily="34" charset="-120"/>
              </a:rPr>
              <a:t>分工表</a:t>
            </a:r>
            <a:endParaRPr lang="zh-CN" altLang="en-US" sz="4400" dirty="0">
              <a:solidFill>
                <a:srgbClr val="003300"/>
              </a:solidFill>
              <a:latin typeface="微軟正黑體" panose="020B0604030504040204" pitchFamily="34" charset="-120"/>
              <a:ea typeface="微軟正黑體" panose="020B0604030504040204" pitchFamily="34" charset="-120"/>
            </a:endParaRPr>
          </a:p>
        </p:txBody>
      </p:sp>
      <p:cxnSp>
        <p:nvCxnSpPr>
          <p:cNvPr id="6" name="直接连接符 2"/>
          <p:cNvCxnSpPr/>
          <p:nvPr/>
        </p:nvCxnSpPr>
        <p:spPr>
          <a:xfrm>
            <a:off x="630576" y="1236431"/>
            <a:ext cx="11072668" cy="0"/>
          </a:xfrm>
          <a:prstGeom prst="line">
            <a:avLst/>
          </a:prstGeom>
          <a:ln w="28575">
            <a:solidFill>
              <a:srgbClr val="4C7E5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730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p:nvPr/>
        </p:nvSpPr>
        <p:spPr>
          <a:xfrm>
            <a:off x="630576" y="318946"/>
            <a:ext cx="6182348" cy="769441"/>
          </a:xfrm>
          <a:prstGeom prst="rect">
            <a:avLst/>
          </a:prstGeom>
          <a:noFill/>
        </p:spPr>
        <p:txBody>
          <a:bodyPr wrap="square" rtlCol="0">
            <a:spAutoFit/>
          </a:bodyPr>
          <a:lstStyle/>
          <a:p>
            <a:r>
              <a:rPr lang="zh-TW" altLang="en-US" sz="4400" dirty="0">
                <a:solidFill>
                  <a:srgbClr val="003300"/>
                </a:solidFill>
                <a:latin typeface="微軟正黑體" panose="020B0604030504040204" pitchFamily="34" charset="-120"/>
                <a:ea typeface="微軟正黑體" panose="020B0604030504040204" pitchFamily="34" charset="-120"/>
              </a:rPr>
              <a:t>成果展示</a:t>
            </a:r>
            <a:endParaRPr lang="zh-CN" altLang="en-US" sz="4400" dirty="0">
              <a:solidFill>
                <a:srgbClr val="003300"/>
              </a:solidFill>
              <a:latin typeface="微軟正黑體" panose="020B0604030504040204" pitchFamily="34" charset="-120"/>
              <a:ea typeface="微軟正黑體" panose="020B0604030504040204" pitchFamily="34" charset="-120"/>
            </a:endParaRPr>
          </a:p>
        </p:txBody>
      </p:sp>
      <p:cxnSp>
        <p:nvCxnSpPr>
          <p:cNvPr id="6" name="直接连接符 2"/>
          <p:cNvCxnSpPr/>
          <p:nvPr/>
        </p:nvCxnSpPr>
        <p:spPr>
          <a:xfrm>
            <a:off x="630576" y="1236431"/>
            <a:ext cx="11072668" cy="0"/>
          </a:xfrm>
          <a:prstGeom prst="line">
            <a:avLst/>
          </a:prstGeom>
          <a:ln w="28575">
            <a:solidFill>
              <a:srgbClr val="4C7E51"/>
            </a:solidFill>
            <a:prstDash val="lgDash"/>
          </a:ln>
        </p:spPr>
        <p:style>
          <a:lnRef idx="1">
            <a:schemeClr val="accent1"/>
          </a:lnRef>
          <a:fillRef idx="0">
            <a:schemeClr val="accent1"/>
          </a:fillRef>
          <a:effectRef idx="0">
            <a:schemeClr val="accent1"/>
          </a:effectRef>
          <a:fontRef idx="minor">
            <a:schemeClr val="tx1"/>
          </a:fontRef>
        </p:style>
      </p:cxnSp>
      <p:sp>
        <p:nvSpPr>
          <p:cNvPr id="3" name="文字方塊 2">
            <a:extLst>
              <a:ext uri="{FF2B5EF4-FFF2-40B4-BE49-F238E27FC236}">
                <a16:creationId xmlns:a16="http://schemas.microsoft.com/office/drawing/2014/main" id="{89FBCEE6-0268-494B-9F41-5B3525463977}"/>
              </a:ext>
            </a:extLst>
          </p:cNvPr>
          <p:cNvSpPr txBox="1"/>
          <p:nvPr/>
        </p:nvSpPr>
        <p:spPr>
          <a:xfrm>
            <a:off x="3721750" y="2459504"/>
            <a:ext cx="2749471" cy="1938992"/>
          </a:xfrm>
          <a:prstGeom prst="rect">
            <a:avLst/>
          </a:prstGeom>
          <a:noFill/>
        </p:spPr>
        <p:txBody>
          <a:bodyPr wrap="none" rtlCol="0">
            <a:spAutoFit/>
          </a:bodyPr>
          <a:lstStyle/>
          <a:p>
            <a:r>
              <a:rPr kumimoji="1" lang="zh-TW" altLang="en-US" sz="4000" dirty="0">
                <a:hlinkClick r:id="rId2"/>
              </a:rPr>
              <a:t>壓縮版</a:t>
            </a:r>
            <a:br>
              <a:rPr kumimoji="1" lang="en" altLang="zh-TW" sz="4000" dirty="0"/>
            </a:br>
            <a:br>
              <a:rPr kumimoji="1" lang="en" altLang="zh-TW" sz="4000" dirty="0"/>
            </a:br>
            <a:r>
              <a:rPr kumimoji="1" lang="zh-TW" altLang="en-US" sz="4000" dirty="0">
                <a:hlinkClick r:id="rId3"/>
              </a:rPr>
              <a:t>浪費時間版</a:t>
            </a:r>
            <a:endParaRPr kumimoji="1" lang="zh-TW" altLang="en-US" sz="4000" dirty="0"/>
          </a:p>
        </p:txBody>
      </p:sp>
    </p:spTree>
    <p:extLst>
      <p:ext uri="{BB962C8B-B14F-4D97-AF65-F5344CB8AC3E}">
        <p14:creationId xmlns:p14="http://schemas.microsoft.com/office/powerpoint/2010/main" val="800000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p:nvPr/>
        </p:nvSpPr>
        <p:spPr>
          <a:xfrm>
            <a:off x="630576" y="318946"/>
            <a:ext cx="6182348" cy="769441"/>
          </a:xfrm>
          <a:prstGeom prst="rect">
            <a:avLst/>
          </a:prstGeom>
          <a:noFill/>
        </p:spPr>
        <p:txBody>
          <a:bodyPr wrap="square" rtlCol="0">
            <a:spAutoFit/>
          </a:bodyPr>
          <a:lstStyle/>
          <a:p>
            <a:r>
              <a:rPr lang="zh-TW" altLang="en-US" sz="4400" dirty="0">
                <a:solidFill>
                  <a:srgbClr val="003300"/>
                </a:solidFill>
                <a:latin typeface="微軟正黑體" panose="020B0604030504040204" pitchFamily="34" charset="-120"/>
                <a:ea typeface="微軟正黑體" panose="020B0604030504040204" pitchFamily="34" charset="-120"/>
              </a:rPr>
              <a:t>心得分享</a:t>
            </a:r>
            <a:r>
              <a:rPr lang="en-US" altLang="zh-TW" sz="4400" dirty="0">
                <a:solidFill>
                  <a:schemeClr val="accent2">
                    <a:lumMod val="60000"/>
                    <a:lumOff val="40000"/>
                  </a:schemeClr>
                </a:solidFill>
                <a:latin typeface="微軟正黑體" panose="020B0604030504040204" pitchFamily="34" charset="-120"/>
                <a:ea typeface="微軟正黑體" panose="020B0604030504040204" pitchFamily="34" charset="-120"/>
              </a:rPr>
              <a:t>-</a:t>
            </a:r>
            <a:r>
              <a:rPr lang="zh-TW" altLang="en-US" sz="4400" dirty="0">
                <a:solidFill>
                  <a:schemeClr val="accent2">
                    <a:lumMod val="60000"/>
                    <a:lumOff val="40000"/>
                  </a:schemeClr>
                </a:solidFill>
                <a:latin typeface="微軟正黑體" panose="020B0604030504040204" pitchFamily="34" charset="-120"/>
                <a:ea typeface="微軟正黑體" panose="020B0604030504040204" pitchFamily="34" charset="-120"/>
              </a:rPr>
              <a:t>岳靈</a:t>
            </a:r>
            <a:endParaRPr lang="zh-CN" altLang="en-US" sz="4400" dirty="0">
              <a:solidFill>
                <a:srgbClr val="003300"/>
              </a:solidFill>
              <a:latin typeface="微軟正黑體" panose="020B0604030504040204" pitchFamily="34" charset="-120"/>
              <a:ea typeface="微軟正黑體" panose="020B0604030504040204" pitchFamily="34" charset="-120"/>
            </a:endParaRPr>
          </a:p>
        </p:txBody>
      </p:sp>
      <p:cxnSp>
        <p:nvCxnSpPr>
          <p:cNvPr id="6" name="直接连接符 2"/>
          <p:cNvCxnSpPr/>
          <p:nvPr/>
        </p:nvCxnSpPr>
        <p:spPr>
          <a:xfrm>
            <a:off x="630576" y="1236431"/>
            <a:ext cx="11072668" cy="0"/>
          </a:xfrm>
          <a:prstGeom prst="line">
            <a:avLst/>
          </a:prstGeom>
          <a:ln w="28575">
            <a:solidFill>
              <a:srgbClr val="4C7E51"/>
            </a:solidFill>
            <a:prstDash val="lgDash"/>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476847" y="1384476"/>
            <a:ext cx="11529753" cy="5262979"/>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經過整個學期的嵌入式課程，讓我發現了一個新大陸，不論是從一開始的只會照著投影片簡單接線，到之後合併越來越多的功能的實驗都很有趣。讓我覺得最印象深刻的莫過於期末專題，因為這不只是上課一下就能完成的實驗難度，更是決定我這門課生死的關鍵，除此之外又想在這其中加入並應用到已經學會的東西，綜合上述，使得這個專題既有趣又帶點挑戰。</a:t>
            </a:r>
          </a:p>
          <a:p>
            <a:r>
              <a:rPr lang="zh-TW" altLang="en-US" sz="2400" dirty="0">
                <a:latin typeface="微軟正黑體" panose="020B0604030504040204" pitchFamily="34" charset="-120"/>
                <a:ea typeface="微軟正黑體" panose="020B0604030504040204" pitchFamily="34" charset="-120"/>
              </a:rPr>
              <a:t>我主要負責資料的收集、包裝板子以及提供額外支援。對我來說最麻煩的是收集資料，因為我每天都必須早起、晚上睡前又要記得出門測量濕度。最考驗細心程度的就是幫</a:t>
            </a:r>
            <a:r>
              <a:rPr lang="en-US" altLang="zh-TW" sz="2400" dirty="0">
                <a:latin typeface="微軟正黑體" panose="020B0604030504040204" pitchFamily="34" charset="-120"/>
                <a:ea typeface="微軟正黑體" panose="020B0604030504040204" pitchFamily="34" charset="-120"/>
              </a:rPr>
              <a:t>esp32</a:t>
            </a:r>
            <a:r>
              <a:rPr lang="zh-TW" altLang="en-US" sz="2400" dirty="0">
                <a:latin typeface="微軟正黑體" panose="020B0604030504040204" pitchFamily="34" charset="-120"/>
                <a:ea typeface="微軟正黑體" panose="020B0604030504040204" pitchFamily="34" charset="-120"/>
              </a:rPr>
              <a:t>包裝，因為想做一個多切面的長方形寶石在衣架上只能自己買塑膠片自己裁，每個塑膠片在立體之前都要先在塑膠片上面輕輕割出痕跡再掰開它</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，經過複雜的步驟後才能完成半個模型，將</a:t>
            </a:r>
            <a:r>
              <a:rPr lang="en-US" altLang="zh-TW" sz="2400" dirty="0">
                <a:latin typeface="微軟正黑體" panose="020B0604030504040204" pitchFamily="34" charset="-120"/>
                <a:ea typeface="微軟正黑體" panose="020B0604030504040204" pitchFamily="34" charset="-120"/>
              </a:rPr>
              <a:t>2</a:t>
            </a:r>
            <a:r>
              <a:rPr lang="zh-TW" altLang="en-US" sz="2400" dirty="0">
                <a:latin typeface="微軟正黑體" panose="020B0604030504040204" pitchFamily="34" charset="-120"/>
                <a:ea typeface="微軟正黑體" panose="020B0604030504040204" pitchFamily="34" charset="-120"/>
              </a:rPr>
              <a:t>個模型合併才是最終的成品。</a:t>
            </a:r>
          </a:p>
          <a:p>
            <a:r>
              <a:rPr lang="zh-TW" altLang="en-US" sz="2400" dirty="0">
                <a:latin typeface="微軟正黑體" panose="020B0604030504040204" pitchFamily="34" charset="-120"/>
                <a:ea typeface="微軟正黑體" panose="020B0604030504040204" pitchFamily="34" charset="-120"/>
              </a:rPr>
              <a:t>專題分工真的很重要，每個人都有自己需要完成的部分才能合併，或是要先有誰的東西出來才能往下走</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等，像是我的資料收集要到一定程度後才能放進另一個組員的程式去，再接棒給下一個做連線的人，最後放上衣架包裝，所有人完成自己的部分才有最後的成品。</a:t>
            </a:r>
          </a:p>
        </p:txBody>
      </p:sp>
    </p:spTree>
    <p:extLst>
      <p:ext uri="{BB962C8B-B14F-4D97-AF65-F5344CB8AC3E}">
        <p14:creationId xmlns:p14="http://schemas.microsoft.com/office/powerpoint/2010/main" val="3412947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p:nvPr/>
        </p:nvSpPr>
        <p:spPr>
          <a:xfrm>
            <a:off x="630576" y="318946"/>
            <a:ext cx="6182348" cy="769441"/>
          </a:xfrm>
          <a:prstGeom prst="rect">
            <a:avLst/>
          </a:prstGeom>
          <a:noFill/>
        </p:spPr>
        <p:txBody>
          <a:bodyPr wrap="square" rtlCol="0">
            <a:spAutoFit/>
          </a:bodyPr>
          <a:lstStyle/>
          <a:p>
            <a:r>
              <a:rPr lang="zh-TW" altLang="en-US" sz="4400" dirty="0">
                <a:solidFill>
                  <a:srgbClr val="003300"/>
                </a:solidFill>
                <a:latin typeface="微軟正黑體" panose="020B0604030504040204" pitchFamily="34" charset="-120"/>
                <a:ea typeface="微軟正黑體" panose="020B0604030504040204" pitchFamily="34" charset="-120"/>
              </a:rPr>
              <a:t>心得分享</a:t>
            </a:r>
            <a:r>
              <a:rPr lang="en-US" altLang="zh-TW" sz="4400" dirty="0">
                <a:solidFill>
                  <a:schemeClr val="accent2">
                    <a:lumMod val="60000"/>
                    <a:lumOff val="40000"/>
                  </a:schemeClr>
                </a:solidFill>
                <a:latin typeface="微軟正黑體" panose="020B0604030504040204" pitchFamily="34" charset="-120"/>
                <a:ea typeface="微軟正黑體" panose="020B0604030504040204" pitchFamily="34" charset="-120"/>
              </a:rPr>
              <a:t>-</a:t>
            </a:r>
            <a:r>
              <a:rPr lang="zh-TW" altLang="en-US" sz="4400" dirty="0">
                <a:solidFill>
                  <a:schemeClr val="accent2">
                    <a:lumMod val="60000"/>
                    <a:lumOff val="40000"/>
                  </a:schemeClr>
                </a:solidFill>
                <a:latin typeface="微軟正黑體" panose="020B0604030504040204" pitchFamily="34" charset="-120"/>
                <a:ea typeface="微軟正黑體" panose="020B0604030504040204" pitchFamily="34" charset="-120"/>
              </a:rPr>
              <a:t>李筱文</a:t>
            </a:r>
            <a:endParaRPr lang="zh-CN" altLang="en-US" sz="4400" dirty="0">
              <a:solidFill>
                <a:srgbClr val="003300"/>
              </a:solidFill>
              <a:latin typeface="微軟正黑體" panose="020B0604030504040204" pitchFamily="34" charset="-120"/>
              <a:ea typeface="微軟正黑體" panose="020B0604030504040204" pitchFamily="34" charset="-120"/>
            </a:endParaRPr>
          </a:p>
        </p:txBody>
      </p:sp>
      <p:cxnSp>
        <p:nvCxnSpPr>
          <p:cNvPr id="6" name="直接连接符 2"/>
          <p:cNvCxnSpPr/>
          <p:nvPr/>
        </p:nvCxnSpPr>
        <p:spPr>
          <a:xfrm>
            <a:off x="630576" y="1236431"/>
            <a:ext cx="11072668" cy="0"/>
          </a:xfrm>
          <a:prstGeom prst="line">
            <a:avLst/>
          </a:prstGeom>
          <a:ln w="28575">
            <a:solidFill>
              <a:srgbClr val="4C7E51"/>
            </a:solidFill>
            <a:prstDash val="lgDash"/>
          </a:ln>
        </p:spPr>
        <p:style>
          <a:lnRef idx="1">
            <a:schemeClr val="accent1"/>
          </a:lnRef>
          <a:fillRef idx="0">
            <a:schemeClr val="accent1"/>
          </a:fillRef>
          <a:effectRef idx="0">
            <a:schemeClr val="accent1"/>
          </a:effectRef>
          <a:fontRef idx="minor">
            <a:schemeClr val="tx1"/>
          </a:fontRef>
        </p:style>
      </p:cxnSp>
      <p:sp>
        <p:nvSpPr>
          <p:cNvPr id="2" name="文字方塊 1"/>
          <p:cNvSpPr txBox="1"/>
          <p:nvPr/>
        </p:nvSpPr>
        <p:spPr>
          <a:xfrm>
            <a:off x="630576" y="1587732"/>
            <a:ext cx="10982304" cy="2677656"/>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這次專題中，我覺得最困難的在於，如何讓</a:t>
            </a:r>
            <a:r>
              <a:rPr lang="en-US" altLang="zh-TW" sz="2400" dirty="0">
                <a:latin typeface="微軟正黑體" panose="020B0604030504040204" pitchFamily="34" charset="-120"/>
                <a:ea typeface="微軟正黑體" panose="020B0604030504040204" pitchFamily="34" charset="-120"/>
              </a:rPr>
              <a:t>ESP32</a:t>
            </a:r>
            <a:r>
              <a:rPr lang="zh-TW" altLang="en-US" sz="2400" dirty="0">
                <a:latin typeface="微軟正黑體" panose="020B0604030504040204" pitchFamily="34" charset="-120"/>
                <a:ea typeface="微軟正黑體" panose="020B0604030504040204" pitchFamily="34" charset="-120"/>
              </a:rPr>
              <a:t>傳送訊息到另一個</a:t>
            </a:r>
            <a:r>
              <a:rPr lang="en-US" altLang="zh-TW" sz="2400" dirty="0">
                <a:latin typeface="微軟正黑體" panose="020B0604030504040204" pitchFamily="34" charset="-120"/>
                <a:ea typeface="微軟正黑體" panose="020B0604030504040204" pitchFamily="34" charset="-120"/>
              </a:rPr>
              <a:t>ESP32</a:t>
            </a:r>
            <a:r>
              <a:rPr lang="zh-TW" altLang="en-US" sz="2400" dirty="0">
                <a:latin typeface="微軟正黑體" panose="020B0604030504040204" pitchFamily="34" charset="-120"/>
                <a:ea typeface="微軟正黑體" panose="020B0604030504040204" pitchFamily="34" charset="-120"/>
              </a:rPr>
              <a:t>，實驗課有練習到的部分是利用</a:t>
            </a:r>
            <a:r>
              <a:rPr lang="en-US" altLang="zh-TW" sz="2400" dirty="0">
                <a:latin typeface="微軟正黑體" panose="020B0604030504040204" pitchFamily="34" charset="-120"/>
                <a:ea typeface="微軟正黑體" panose="020B0604030504040204" pitchFamily="34" charset="-120"/>
              </a:rPr>
              <a:t>ESP8266</a:t>
            </a:r>
            <a:r>
              <a:rPr lang="zh-TW" altLang="en-US" sz="2400" dirty="0">
                <a:latin typeface="微軟正黑體" panose="020B0604030504040204" pitchFamily="34" charset="-120"/>
                <a:ea typeface="微軟正黑體" panose="020B0604030504040204" pitchFamily="34" charset="-120"/>
              </a:rPr>
              <a:t>送訊息到網頁。而</a:t>
            </a:r>
            <a:r>
              <a:rPr lang="en-US" altLang="zh-TW" sz="2400" dirty="0">
                <a:latin typeface="微軟正黑體" panose="020B0604030504040204" pitchFamily="34" charset="-120"/>
                <a:ea typeface="微軟正黑體" panose="020B0604030504040204" pitchFamily="34" charset="-120"/>
              </a:rPr>
              <a:t>ESP32</a:t>
            </a:r>
            <a:r>
              <a:rPr lang="zh-TW" altLang="en-US" sz="2400" dirty="0">
                <a:latin typeface="微軟正黑體" panose="020B0604030504040204" pitchFamily="34" charset="-120"/>
                <a:ea typeface="微軟正黑體" panose="020B0604030504040204" pitchFamily="34" charset="-120"/>
              </a:rPr>
              <a:t>之間的連線就要自己找資料了。而且在</a:t>
            </a:r>
            <a:r>
              <a:rPr lang="en-US" altLang="zh-TW" sz="2400" dirty="0">
                <a:latin typeface="微軟正黑體" panose="020B0604030504040204" pitchFamily="34" charset="-120"/>
                <a:ea typeface="微軟正黑體" panose="020B0604030504040204" pitchFamily="34" charset="-120"/>
              </a:rPr>
              <a:t>ESP32</a:t>
            </a:r>
            <a:r>
              <a:rPr lang="zh-TW" altLang="en-US" sz="2400" dirty="0">
                <a:latin typeface="微軟正黑體" panose="020B0604030504040204" pitchFamily="34" charset="-120"/>
                <a:ea typeface="微軟正黑體" panose="020B0604030504040204" pitchFamily="34" charset="-120"/>
              </a:rPr>
              <a:t>的溝通上，有多種方式，可以用藍芽、網頁，最後決定用較簡易的</a:t>
            </a:r>
            <a:r>
              <a:rPr lang="en-US" altLang="zh-TW" sz="2400" dirty="0">
                <a:latin typeface="微軟正黑體" panose="020B0604030504040204" pitchFamily="34" charset="-120"/>
                <a:ea typeface="微軟正黑體" panose="020B0604030504040204" pitchFamily="34" charset="-120"/>
              </a:rPr>
              <a:t>TCP</a:t>
            </a:r>
            <a:r>
              <a:rPr lang="zh-TW" altLang="en-US" sz="2400" dirty="0">
                <a:latin typeface="微軟正黑體" panose="020B0604030504040204" pitchFamily="34" charset="-120"/>
                <a:ea typeface="微軟正黑體" panose="020B0604030504040204" pitchFamily="34" charset="-120"/>
              </a:rPr>
              <a:t>連線傳送。</a:t>
            </a:r>
            <a:endParaRPr lang="en-US" altLang="zh-TW" sz="2400" dirty="0">
              <a:latin typeface="微軟正黑體" panose="020B0604030504040204" pitchFamily="34" charset="-120"/>
              <a:ea typeface="微軟正黑體" panose="020B0604030504040204" pitchFamily="34" charset="-120"/>
            </a:endParaRPr>
          </a:p>
          <a:p>
            <a:r>
              <a:rPr lang="zh-TW" altLang="en-US" sz="2400" dirty="0">
                <a:latin typeface="微軟正黑體" panose="020B0604030504040204" pitchFamily="34" charset="-120"/>
                <a:ea typeface="微軟正黑體" panose="020B0604030504040204" pitchFamily="34" charset="-120"/>
              </a:rPr>
              <a:t>寫完專題以後，發現如果想做嵌入式系統相關，需要很多耐心，還有參考別人的經驗很重要。例如，我曾經在測試時，發現溫溼度感測器讀不到。後來查到，在連上</a:t>
            </a:r>
            <a:r>
              <a:rPr lang="en-US" altLang="zh-TW" sz="2400" dirty="0" err="1">
                <a:latin typeface="微軟正黑體" panose="020B0604030504040204" pitchFamily="34" charset="-120"/>
                <a:ea typeface="微軟正黑體" panose="020B0604030504040204" pitchFamily="34" charset="-120"/>
              </a:rPr>
              <a:t>wifi</a:t>
            </a:r>
            <a:r>
              <a:rPr lang="zh-TW" altLang="en-US" sz="2400" dirty="0">
                <a:latin typeface="微軟正黑體" panose="020B0604030504040204" pitchFamily="34" charset="-120"/>
                <a:ea typeface="微軟正黑體" panose="020B0604030504040204" pitchFamily="34" charset="-120"/>
              </a:rPr>
              <a:t>後，某些接腳是不能用的。</a:t>
            </a:r>
            <a:endParaRPr lang="en-US" altLang="zh-TW"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06965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630576" y="1587731"/>
            <a:ext cx="10857613" cy="2308324"/>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一開始，老師將問題</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下雨前的溼度如何區隔</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我們使用了機器學習的方式處理資料，而完成了這次專題的判定部分，而當中令人最為難忘的，莫過於資料蒐集的數據與我們所預測的大大不同，嘗試了許多資料獲取的方式，還有各種極端的數字要如何處理，最終將衣服濕度與環境濕度的關係式建立起來。比較不幸的，本次專題還有小小的不足，因為寒流剛好來襲，但那也不過幾天，所以我們發現資料還不是十分完整。</a:t>
            </a:r>
          </a:p>
        </p:txBody>
      </p:sp>
      <p:sp>
        <p:nvSpPr>
          <p:cNvPr id="5" name="文本框 5"/>
          <p:cNvSpPr txBox="1"/>
          <p:nvPr/>
        </p:nvSpPr>
        <p:spPr>
          <a:xfrm>
            <a:off x="630576" y="318946"/>
            <a:ext cx="6182348" cy="769441"/>
          </a:xfrm>
          <a:prstGeom prst="rect">
            <a:avLst/>
          </a:prstGeom>
          <a:noFill/>
        </p:spPr>
        <p:txBody>
          <a:bodyPr wrap="square" rtlCol="0">
            <a:spAutoFit/>
          </a:bodyPr>
          <a:lstStyle/>
          <a:p>
            <a:r>
              <a:rPr lang="zh-TW" altLang="en-US" sz="4400" dirty="0">
                <a:solidFill>
                  <a:srgbClr val="003300"/>
                </a:solidFill>
                <a:latin typeface="微軟正黑體" panose="020B0604030504040204" pitchFamily="34" charset="-120"/>
                <a:ea typeface="微軟正黑體" panose="020B0604030504040204" pitchFamily="34" charset="-120"/>
              </a:rPr>
              <a:t>心得分享</a:t>
            </a:r>
            <a:r>
              <a:rPr lang="en-US" altLang="zh-TW" sz="4400" dirty="0">
                <a:solidFill>
                  <a:schemeClr val="accent2">
                    <a:lumMod val="60000"/>
                    <a:lumOff val="40000"/>
                  </a:schemeClr>
                </a:solidFill>
                <a:latin typeface="微軟正黑體" panose="020B0604030504040204" pitchFamily="34" charset="-120"/>
                <a:ea typeface="微軟正黑體" panose="020B0604030504040204" pitchFamily="34" charset="-120"/>
              </a:rPr>
              <a:t>-</a:t>
            </a:r>
            <a:r>
              <a:rPr lang="zh-TW" altLang="en-US" sz="4400" dirty="0">
                <a:solidFill>
                  <a:schemeClr val="accent2">
                    <a:lumMod val="60000"/>
                    <a:lumOff val="40000"/>
                  </a:schemeClr>
                </a:solidFill>
                <a:latin typeface="微軟正黑體" panose="020B0604030504040204" pitchFamily="34" charset="-120"/>
                <a:ea typeface="微軟正黑體" panose="020B0604030504040204" pitchFamily="34" charset="-120"/>
              </a:rPr>
              <a:t>平祖安</a:t>
            </a:r>
            <a:endParaRPr lang="zh-CN" altLang="en-US" sz="4400" dirty="0">
              <a:solidFill>
                <a:srgbClr val="003300"/>
              </a:solidFill>
              <a:latin typeface="微軟正黑體" panose="020B0604030504040204" pitchFamily="34" charset="-120"/>
              <a:ea typeface="微軟正黑體" panose="020B0604030504040204" pitchFamily="34" charset="-120"/>
            </a:endParaRPr>
          </a:p>
        </p:txBody>
      </p:sp>
      <p:cxnSp>
        <p:nvCxnSpPr>
          <p:cNvPr id="6" name="直接连接符 2"/>
          <p:cNvCxnSpPr/>
          <p:nvPr/>
        </p:nvCxnSpPr>
        <p:spPr>
          <a:xfrm>
            <a:off x="630576" y="1236431"/>
            <a:ext cx="11072668" cy="0"/>
          </a:xfrm>
          <a:prstGeom prst="line">
            <a:avLst/>
          </a:prstGeom>
          <a:ln w="28575">
            <a:solidFill>
              <a:srgbClr val="4C7E5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8950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5"/>
          <p:cNvSpPr txBox="1"/>
          <p:nvPr/>
        </p:nvSpPr>
        <p:spPr>
          <a:xfrm>
            <a:off x="630576" y="318946"/>
            <a:ext cx="3059108" cy="769441"/>
          </a:xfrm>
          <a:prstGeom prst="rect">
            <a:avLst/>
          </a:prstGeom>
          <a:noFill/>
        </p:spPr>
        <p:txBody>
          <a:bodyPr wrap="square" rtlCol="0">
            <a:spAutoFit/>
          </a:bodyPr>
          <a:lstStyle/>
          <a:p>
            <a:r>
              <a:rPr lang="zh-TW" altLang="en-US" sz="4400" dirty="0">
                <a:solidFill>
                  <a:srgbClr val="003300"/>
                </a:solidFill>
                <a:latin typeface="微軟正黑體" panose="020B0604030504040204" pitchFamily="34" charset="-120"/>
                <a:ea typeface="微軟正黑體" panose="020B0604030504040204" pitchFamily="34" charset="-120"/>
              </a:rPr>
              <a:t>動機</a:t>
            </a:r>
            <a:r>
              <a:rPr lang="en-US" altLang="zh-TW" sz="4400" dirty="0">
                <a:solidFill>
                  <a:srgbClr val="003300"/>
                </a:solidFill>
                <a:latin typeface="微軟正黑體" panose="020B0604030504040204" pitchFamily="34" charset="-120"/>
                <a:ea typeface="微軟正黑體" panose="020B0604030504040204" pitchFamily="34" charset="-120"/>
              </a:rPr>
              <a:t>&amp;</a:t>
            </a:r>
            <a:r>
              <a:rPr lang="zh-TW" altLang="en-US" sz="4400" dirty="0">
                <a:solidFill>
                  <a:srgbClr val="003300"/>
                </a:solidFill>
                <a:latin typeface="微軟正黑體" panose="020B0604030504040204" pitchFamily="34" charset="-120"/>
                <a:ea typeface="微軟正黑體" panose="020B0604030504040204" pitchFamily="34" charset="-120"/>
              </a:rPr>
              <a:t>目的</a:t>
            </a:r>
            <a:endParaRPr lang="zh-CN" altLang="en-US" sz="4400" dirty="0">
              <a:solidFill>
                <a:srgbClr val="003300"/>
              </a:solidFill>
              <a:latin typeface="微軟正黑體" panose="020B0604030504040204" pitchFamily="34" charset="-120"/>
              <a:ea typeface="微軟正黑體" panose="020B0604030504040204" pitchFamily="34" charset="-120"/>
            </a:endParaRPr>
          </a:p>
        </p:txBody>
      </p:sp>
      <p:sp>
        <p:nvSpPr>
          <p:cNvPr id="3" name="文字方塊 2"/>
          <p:cNvSpPr txBox="1"/>
          <p:nvPr/>
        </p:nvSpPr>
        <p:spPr>
          <a:xfrm>
            <a:off x="1065520" y="2333561"/>
            <a:ext cx="10202778" cy="3539430"/>
          </a:xfrm>
          <a:prstGeom prst="rect">
            <a:avLst/>
          </a:prstGeom>
          <a:noFill/>
        </p:spPr>
        <p:txBody>
          <a:bodyPr wrap="square" rtlCol="0">
            <a:spAutoFit/>
          </a:bodyPr>
          <a:lstStyle/>
          <a:p>
            <a:r>
              <a:rPr lang="zh-TW" altLang="en-US" sz="3200" dirty="0">
                <a:solidFill>
                  <a:srgbClr val="003300"/>
                </a:solidFill>
                <a:latin typeface="微軟正黑體" panose="020B0604030504040204" pitchFamily="34" charset="-120"/>
                <a:ea typeface="微軟正黑體" panose="020B0604030504040204" pitchFamily="34" charset="-120"/>
              </a:rPr>
              <a:t>因家中曬衣場在頂樓，可能發生上樓收衣服時，衣服未乾白跑一趟，或是未注意到下雨，衣服被打濕。</a:t>
            </a:r>
            <a:endParaRPr lang="en-US" altLang="zh-TW" sz="3200" dirty="0">
              <a:solidFill>
                <a:srgbClr val="003300"/>
              </a:solidFill>
              <a:latin typeface="微軟正黑體" panose="020B0604030504040204" pitchFamily="34" charset="-120"/>
              <a:ea typeface="微軟正黑體" panose="020B0604030504040204" pitchFamily="34" charset="-120"/>
            </a:endParaRPr>
          </a:p>
          <a:p>
            <a:endParaRPr lang="en-US" altLang="zh-TW" sz="3200" dirty="0">
              <a:solidFill>
                <a:srgbClr val="003300"/>
              </a:solidFill>
              <a:latin typeface="微軟正黑體" panose="020B0604030504040204" pitchFamily="34" charset="-120"/>
              <a:ea typeface="微軟正黑體" panose="020B0604030504040204" pitchFamily="34" charset="-120"/>
            </a:endParaRPr>
          </a:p>
          <a:p>
            <a:r>
              <a:rPr lang="zh-TW" altLang="en-US" sz="3200" dirty="0">
                <a:solidFill>
                  <a:srgbClr val="003300"/>
                </a:solidFill>
                <a:latin typeface="微軟正黑體" panose="020B0604030504040204" pitchFamily="34" charset="-120"/>
                <a:ea typeface="微軟正黑體" panose="020B0604030504040204" pitchFamily="34" charset="-120"/>
              </a:rPr>
              <a:t>考慮到現代人生活忙碌，為提升收衣服的效率，我們想讓使用者不用親自上樓，也能知道衣服曬乾了沒，以及偵測降雨，當衣服曬乾或是下雨時透過</a:t>
            </a:r>
            <a:r>
              <a:rPr lang="en-US" altLang="zh-TW" sz="3200" dirty="0">
                <a:solidFill>
                  <a:srgbClr val="003300"/>
                </a:solidFill>
                <a:latin typeface="微軟正黑體" panose="020B0604030504040204" pitchFamily="34" charset="-120"/>
                <a:ea typeface="微軟正黑體" panose="020B0604030504040204" pitchFamily="34" charset="-120"/>
              </a:rPr>
              <a:t>Line</a:t>
            </a:r>
            <a:r>
              <a:rPr lang="zh-TW" altLang="en-US" sz="3200" dirty="0">
                <a:solidFill>
                  <a:srgbClr val="003300"/>
                </a:solidFill>
                <a:latin typeface="微軟正黑體" panose="020B0604030504040204" pitchFamily="34" charset="-120"/>
                <a:ea typeface="微軟正黑體" panose="020B0604030504040204" pitchFamily="34" charset="-120"/>
              </a:rPr>
              <a:t>的訊息提醒使用者該收衣服了。</a:t>
            </a:r>
          </a:p>
        </p:txBody>
      </p:sp>
      <p:cxnSp>
        <p:nvCxnSpPr>
          <p:cNvPr id="6" name="直接连接符 2"/>
          <p:cNvCxnSpPr/>
          <p:nvPr/>
        </p:nvCxnSpPr>
        <p:spPr>
          <a:xfrm>
            <a:off x="630576" y="1236431"/>
            <a:ext cx="11072668" cy="0"/>
          </a:xfrm>
          <a:prstGeom prst="line">
            <a:avLst/>
          </a:prstGeom>
          <a:ln w="28575">
            <a:solidFill>
              <a:srgbClr val="4C7E5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907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p:cNvSpPr txBox="1"/>
          <p:nvPr/>
        </p:nvSpPr>
        <p:spPr>
          <a:xfrm>
            <a:off x="994611" y="4543982"/>
            <a:ext cx="10202778" cy="646331"/>
          </a:xfrm>
          <a:prstGeom prst="rect">
            <a:avLst/>
          </a:prstGeom>
          <a:noFill/>
        </p:spPr>
        <p:txBody>
          <a:bodyPr wrap="square" rtlCol="0">
            <a:spAutoFit/>
          </a:bodyPr>
          <a:lstStyle/>
          <a:p>
            <a:r>
              <a:rPr lang="en-US" altLang="zh-TW" sz="3600" dirty="0">
                <a:solidFill>
                  <a:srgbClr val="003300"/>
                </a:solidFill>
                <a:latin typeface="微軟正黑體" panose="020B0604030504040204" pitchFamily="34" charset="-120"/>
                <a:ea typeface="微軟正黑體" panose="020B0604030504040204" pitchFamily="34" charset="-120"/>
              </a:rPr>
              <a:t>3.</a:t>
            </a:r>
            <a:r>
              <a:rPr lang="zh-TW" altLang="en-US" sz="3600" dirty="0">
                <a:solidFill>
                  <a:srgbClr val="003300"/>
                </a:solidFill>
                <a:latin typeface="微軟正黑體" panose="020B0604030504040204" pitchFamily="34" charset="-120"/>
                <a:ea typeface="微軟正黑體" panose="020B0604030504040204" pitchFamily="34" charset="-120"/>
              </a:rPr>
              <a:t> 透過</a:t>
            </a:r>
            <a:r>
              <a:rPr lang="en-US" altLang="zh-TW" sz="3600" dirty="0">
                <a:solidFill>
                  <a:srgbClr val="003300"/>
                </a:solidFill>
                <a:latin typeface="微軟正黑體" panose="020B0604030504040204" pitchFamily="34" charset="-120"/>
                <a:ea typeface="微軟正黑體" panose="020B0604030504040204" pitchFamily="34" charset="-120"/>
              </a:rPr>
              <a:t>line-notify</a:t>
            </a:r>
            <a:r>
              <a:rPr lang="zh-TW" altLang="en-US" sz="3600" dirty="0">
                <a:solidFill>
                  <a:srgbClr val="003300"/>
                </a:solidFill>
                <a:latin typeface="微軟正黑體" panose="020B0604030504040204" pitchFamily="34" charset="-120"/>
                <a:ea typeface="微軟正黑體" panose="020B0604030504040204" pitchFamily="34" charset="-120"/>
              </a:rPr>
              <a:t>傳送訊息給使用者 </a:t>
            </a:r>
          </a:p>
        </p:txBody>
      </p:sp>
      <p:sp>
        <p:nvSpPr>
          <p:cNvPr id="5" name="文字方塊 4"/>
          <p:cNvSpPr txBox="1"/>
          <p:nvPr/>
        </p:nvSpPr>
        <p:spPr>
          <a:xfrm>
            <a:off x="994611" y="3413014"/>
            <a:ext cx="10202778" cy="646331"/>
          </a:xfrm>
          <a:prstGeom prst="rect">
            <a:avLst/>
          </a:prstGeom>
          <a:noFill/>
        </p:spPr>
        <p:txBody>
          <a:bodyPr wrap="square" rtlCol="0">
            <a:spAutoFit/>
          </a:bodyPr>
          <a:lstStyle/>
          <a:p>
            <a:r>
              <a:rPr lang="en-US" altLang="zh-TW" sz="3600" dirty="0">
                <a:solidFill>
                  <a:srgbClr val="003300"/>
                </a:solidFill>
                <a:latin typeface="微軟正黑體" panose="020B0604030504040204" pitchFamily="34" charset="-120"/>
                <a:ea typeface="微軟正黑體" panose="020B0604030504040204" pitchFamily="34" charset="-120"/>
              </a:rPr>
              <a:t>2.</a:t>
            </a:r>
            <a:r>
              <a:rPr lang="zh-TW" altLang="en-US" sz="3600" dirty="0">
                <a:solidFill>
                  <a:srgbClr val="003300"/>
                </a:solidFill>
                <a:latin typeface="微軟正黑體" panose="020B0604030504040204" pitchFamily="34" charset="-120"/>
                <a:ea typeface="微軟正黑體" panose="020B0604030504040204" pitchFamily="34" charset="-120"/>
              </a:rPr>
              <a:t> 確認衣服是否曬乾</a:t>
            </a:r>
          </a:p>
        </p:txBody>
      </p:sp>
      <p:sp>
        <p:nvSpPr>
          <p:cNvPr id="31" name="文本框 5"/>
          <p:cNvSpPr txBox="1"/>
          <p:nvPr/>
        </p:nvSpPr>
        <p:spPr>
          <a:xfrm>
            <a:off x="630576" y="318946"/>
            <a:ext cx="3059108" cy="769441"/>
          </a:xfrm>
          <a:prstGeom prst="rect">
            <a:avLst/>
          </a:prstGeom>
          <a:noFill/>
        </p:spPr>
        <p:txBody>
          <a:bodyPr wrap="square" rtlCol="0">
            <a:spAutoFit/>
          </a:bodyPr>
          <a:lstStyle/>
          <a:p>
            <a:r>
              <a:rPr lang="zh-TW" altLang="en-US" sz="4400" dirty="0">
                <a:solidFill>
                  <a:srgbClr val="003300"/>
                </a:solidFill>
                <a:latin typeface="微軟正黑體" panose="020B0604030504040204" pitchFamily="34" charset="-120"/>
                <a:ea typeface="微軟正黑體" panose="020B0604030504040204" pitchFamily="34" charset="-120"/>
              </a:rPr>
              <a:t>功能</a:t>
            </a:r>
            <a:endParaRPr lang="zh-CN" altLang="en-US" sz="4400" dirty="0">
              <a:solidFill>
                <a:srgbClr val="003300"/>
              </a:solidFill>
              <a:latin typeface="微軟正黑體" panose="020B0604030504040204" pitchFamily="34" charset="-120"/>
              <a:ea typeface="微軟正黑體" panose="020B0604030504040204" pitchFamily="34" charset="-120"/>
            </a:endParaRPr>
          </a:p>
        </p:txBody>
      </p:sp>
      <p:sp>
        <p:nvSpPr>
          <p:cNvPr id="3" name="文字方塊 2"/>
          <p:cNvSpPr txBox="1"/>
          <p:nvPr/>
        </p:nvSpPr>
        <p:spPr>
          <a:xfrm>
            <a:off x="994611" y="2282046"/>
            <a:ext cx="2560135" cy="646331"/>
          </a:xfrm>
          <a:prstGeom prst="rect">
            <a:avLst/>
          </a:prstGeom>
          <a:noFill/>
        </p:spPr>
        <p:txBody>
          <a:bodyPr wrap="square" rtlCol="0">
            <a:spAutoFit/>
          </a:bodyPr>
          <a:lstStyle/>
          <a:p>
            <a:r>
              <a:rPr lang="en-US" altLang="zh-TW" sz="3600" dirty="0">
                <a:solidFill>
                  <a:srgbClr val="003300"/>
                </a:solidFill>
                <a:latin typeface="微軟正黑體" panose="020B0604030504040204" pitchFamily="34" charset="-120"/>
                <a:ea typeface="微軟正黑體" panose="020B0604030504040204" pitchFamily="34" charset="-120"/>
              </a:rPr>
              <a:t>1.</a:t>
            </a:r>
            <a:r>
              <a:rPr lang="zh-TW" altLang="en-US" sz="3600" dirty="0">
                <a:solidFill>
                  <a:srgbClr val="003300"/>
                </a:solidFill>
                <a:latin typeface="微軟正黑體" panose="020B0604030504040204" pitchFamily="34" charset="-120"/>
                <a:ea typeface="微軟正黑體" panose="020B0604030504040204" pitchFamily="34" charset="-120"/>
              </a:rPr>
              <a:t> 偵測降雨 </a:t>
            </a:r>
          </a:p>
        </p:txBody>
      </p:sp>
      <p:sp>
        <p:nvSpPr>
          <p:cNvPr id="8" name="Freeform 43"/>
          <p:cNvSpPr>
            <a:spLocks noChangeArrowheads="1"/>
          </p:cNvSpPr>
          <p:nvPr/>
        </p:nvSpPr>
        <p:spPr bwMode="auto">
          <a:xfrm>
            <a:off x="8507466" y="4609907"/>
            <a:ext cx="502654" cy="514480"/>
          </a:xfrm>
          <a:custGeom>
            <a:avLst/>
            <a:gdLst>
              <a:gd name="T0" fmla="*/ 0 w 373"/>
              <a:gd name="T1" fmla="*/ 0 h 382"/>
              <a:gd name="T2" fmla="*/ 0 w 373"/>
              <a:gd name="T3" fmla="*/ 0 h 382"/>
              <a:gd name="T4" fmla="*/ 0 w 373"/>
              <a:gd name="T5" fmla="*/ 62 h 382"/>
              <a:gd name="T6" fmla="*/ 319 w 373"/>
              <a:gd name="T7" fmla="*/ 381 h 382"/>
              <a:gd name="T8" fmla="*/ 372 w 373"/>
              <a:gd name="T9" fmla="*/ 381 h 382"/>
              <a:gd name="T10" fmla="*/ 0 w 373"/>
              <a:gd name="T11" fmla="*/ 0 h 382"/>
              <a:gd name="T12" fmla="*/ 0 w 373"/>
              <a:gd name="T13" fmla="*/ 115 h 382"/>
              <a:gd name="T14" fmla="*/ 0 w 373"/>
              <a:gd name="T15" fmla="*/ 115 h 382"/>
              <a:gd name="T16" fmla="*/ 0 w 373"/>
              <a:gd name="T17" fmla="*/ 177 h 382"/>
              <a:gd name="T18" fmla="*/ 196 w 373"/>
              <a:gd name="T19" fmla="*/ 381 h 382"/>
              <a:gd name="T20" fmla="*/ 258 w 373"/>
              <a:gd name="T21" fmla="*/ 381 h 382"/>
              <a:gd name="T22" fmla="*/ 0 w 373"/>
              <a:gd name="T23" fmla="*/ 115 h 382"/>
              <a:gd name="T24" fmla="*/ 54 w 373"/>
              <a:gd name="T25" fmla="*/ 266 h 382"/>
              <a:gd name="T26" fmla="*/ 54 w 373"/>
              <a:gd name="T27" fmla="*/ 266 h 382"/>
              <a:gd name="T28" fmla="*/ 0 w 373"/>
              <a:gd name="T29" fmla="*/ 319 h 382"/>
              <a:gd name="T30" fmla="*/ 54 w 373"/>
              <a:gd name="T31" fmla="*/ 381 h 382"/>
              <a:gd name="T32" fmla="*/ 107 w 373"/>
              <a:gd name="T33" fmla="*/ 319 h 382"/>
              <a:gd name="T34" fmla="*/ 54 w 373"/>
              <a:gd name="T35" fmla="*/ 26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3" h="382">
                <a:moveTo>
                  <a:pt x="0" y="0"/>
                </a:moveTo>
                <a:lnTo>
                  <a:pt x="0" y="0"/>
                </a:lnTo>
                <a:cubicBezTo>
                  <a:pt x="0" y="62"/>
                  <a:pt x="0" y="62"/>
                  <a:pt x="0" y="62"/>
                </a:cubicBezTo>
                <a:cubicBezTo>
                  <a:pt x="178" y="62"/>
                  <a:pt x="319" y="204"/>
                  <a:pt x="319" y="381"/>
                </a:cubicBezTo>
                <a:cubicBezTo>
                  <a:pt x="372" y="381"/>
                  <a:pt x="372" y="381"/>
                  <a:pt x="372" y="381"/>
                </a:cubicBezTo>
                <a:cubicBezTo>
                  <a:pt x="372" y="168"/>
                  <a:pt x="205" y="0"/>
                  <a:pt x="0" y="0"/>
                </a:cubicBezTo>
                <a:close/>
                <a:moveTo>
                  <a:pt x="0" y="115"/>
                </a:moveTo>
                <a:lnTo>
                  <a:pt x="0" y="115"/>
                </a:lnTo>
                <a:cubicBezTo>
                  <a:pt x="0" y="177"/>
                  <a:pt x="0" y="177"/>
                  <a:pt x="0" y="177"/>
                </a:cubicBezTo>
                <a:cubicBezTo>
                  <a:pt x="107" y="177"/>
                  <a:pt x="196" y="266"/>
                  <a:pt x="196" y="381"/>
                </a:cubicBezTo>
                <a:cubicBezTo>
                  <a:pt x="258" y="381"/>
                  <a:pt x="258" y="381"/>
                  <a:pt x="258" y="381"/>
                </a:cubicBezTo>
                <a:cubicBezTo>
                  <a:pt x="258" y="230"/>
                  <a:pt x="142" y="115"/>
                  <a:pt x="0" y="115"/>
                </a:cubicBezTo>
                <a:close/>
                <a:moveTo>
                  <a:pt x="54" y="266"/>
                </a:moveTo>
                <a:lnTo>
                  <a:pt x="54" y="266"/>
                </a:lnTo>
                <a:cubicBezTo>
                  <a:pt x="27" y="266"/>
                  <a:pt x="0" y="293"/>
                  <a:pt x="0" y="319"/>
                </a:cubicBezTo>
                <a:cubicBezTo>
                  <a:pt x="0" y="355"/>
                  <a:pt x="27" y="381"/>
                  <a:pt x="54" y="381"/>
                </a:cubicBezTo>
                <a:cubicBezTo>
                  <a:pt x="89" y="381"/>
                  <a:pt x="107" y="355"/>
                  <a:pt x="107" y="319"/>
                </a:cubicBezTo>
                <a:cubicBezTo>
                  <a:pt x="107" y="293"/>
                  <a:pt x="89" y="266"/>
                  <a:pt x="54" y="266"/>
                </a:cubicBezTo>
                <a:close/>
              </a:path>
            </a:pathLst>
          </a:custGeom>
          <a:noFill/>
          <a:ln w="28575">
            <a:solidFill>
              <a:srgbClr val="3D7351"/>
            </a:solidFill>
          </a:ln>
          <a:effectLst/>
        </p:spPr>
        <p:txBody>
          <a:bodyPr wrap="none" anchor="ctr"/>
          <a:lstStyle/>
          <a:p>
            <a:pPr defTabSz="535256" eaLnBrk="1" fontAlgn="auto" hangingPunct="1">
              <a:spcBef>
                <a:spcPts val="0"/>
              </a:spcBef>
              <a:spcAft>
                <a:spcPts val="0"/>
              </a:spcAft>
            </a:pPr>
            <a:endParaRPr kumimoji="0" lang="en-US" sz="2107">
              <a:solidFill>
                <a:srgbClr val="3D7351"/>
              </a:solidFill>
              <a:latin typeface="Calibri"/>
              <a:ea typeface="+mn-ea"/>
            </a:endParaRPr>
          </a:p>
        </p:txBody>
      </p:sp>
      <p:cxnSp>
        <p:nvCxnSpPr>
          <p:cNvPr id="15" name="直接连接符 2"/>
          <p:cNvCxnSpPr/>
          <p:nvPr/>
        </p:nvCxnSpPr>
        <p:spPr>
          <a:xfrm>
            <a:off x="630576" y="1236431"/>
            <a:ext cx="11072668" cy="0"/>
          </a:xfrm>
          <a:prstGeom prst="line">
            <a:avLst/>
          </a:prstGeom>
          <a:ln w="28575">
            <a:solidFill>
              <a:srgbClr val="4C7E51"/>
            </a:solidFill>
            <a:prstDash val="lgDash"/>
          </a:ln>
        </p:spPr>
        <p:style>
          <a:lnRef idx="1">
            <a:schemeClr val="accent1"/>
          </a:lnRef>
          <a:fillRef idx="0">
            <a:schemeClr val="accent1"/>
          </a:fillRef>
          <a:effectRef idx="0">
            <a:schemeClr val="accent1"/>
          </a:effectRef>
          <a:fontRef idx="minor">
            <a:schemeClr val="tx1"/>
          </a:fontRef>
        </p:style>
      </p:cxnSp>
      <p:sp>
        <p:nvSpPr>
          <p:cNvPr id="13" name="Freeform 23"/>
          <p:cNvSpPr>
            <a:spLocks/>
          </p:cNvSpPr>
          <p:nvPr/>
        </p:nvSpPr>
        <p:spPr bwMode="auto">
          <a:xfrm>
            <a:off x="3554746" y="2382732"/>
            <a:ext cx="269875" cy="414337"/>
          </a:xfrm>
          <a:custGeom>
            <a:avLst/>
            <a:gdLst>
              <a:gd name="T0" fmla="*/ 60 w 120"/>
              <a:gd name="T1" fmla="*/ 0 h 184"/>
              <a:gd name="T2" fmla="*/ 7 w 120"/>
              <a:gd name="T3" fmla="*/ 96 h 184"/>
              <a:gd name="T4" fmla="*/ 0 w 120"/>
              <a:gd name="T5" fmla="*/ 124 h 184"/>
              <a:gd name="T6" fmla="*/ 60 w 120"/>
              <a:gd name="T7" fmla="*/ 184 h 184"/>
              <a:gd name="T8" fmla="*/ 120 w 120"/>
              <a:gd name="T9" fmla="*/ 124 h 184"/>
              <a:gd name="T10" fmla="*/ 113 w 120"/>
              <a:gd name="T11" fmla="*/ 96 h 184"/>
              <a:gd name="T12" fmla="*/ 60 w 120"/>
              <a:gd name="T13" fmla="*/ 0 h 184"/>
            </a:gdLst>
            <a:ahLst/>
            <a:cxnLst>
              <a:cxn ang="0">
                <a:pos x="T0" y="T1"/>
              </a:cxn>
              <a:cxn ang="0">
                <a:pos x="T2" y="T3"/>
              </a:cxn>
              <a:cxn ang="0">
                <a:pos x="T4" y="T5"/>
              </a:cxn>
              <a:cxn ang="0">
                <a:pos x="T6" y="T7"/>
              </a:cxn>
              <a:cxn ang="0">
                <a:pos x="T8" y="T9"/>
              </a:cxn>
              <a:cxn ang="0">
                <a:pos x="T10" y="T11"/>
              </a:cxn>
              <a:cxn ang="0">
                <a:pos x="T12" y="T13"/>
              </a:cxn>
            </a:cxnLst>
            <a:rect l="0" t="0" r="r" b="b"/>
            <a:pathLst>
              <a:path w="120" h="184">
                <a:moveTo>
                  <a:pt x="60" y="0"/>
                </a:moveTo>
                <a:cubicBezTo>
                  <a:pt x="7" y="96"/>
                  <a:pt x="7" y="96"/>
                  <a:pt x="7" y="96"/>
                </a:cubicBezTo>
                <a:cubicBezTo>
                  <a:pt x="3" y="104"/>
                  <a:pt x="0" y="114"/>
                  <a:pt x="0" y="124"/>
                </a:cubicBezTo>
                <a:cubicBezTo>
                  <a:pt x="0" y="157"/>
                  <a:pt x="27" y="184"/>
                  <a:pt x="60" y="184"/>
                </a:cubicBezTo>
                <a:cubicBezTo>
                  <a:pt x="93" y="184"/>
                  <a:pt x="120" y="157"/>
                  <a:pt x="120" y="124"/>
                </a:cubicBezTo>
                <a:cubicBezTo>
                  <a:pt x="120" y="114"/>
                  <a:pt x="118" y="104"/>
                  <a:pt x="113" y="96"/>
                </a:cubicBezTo>
                <a:lnTo>
                  <a:pt x="60" y="0"/>
                </a:lnTo>
                <a:close/>
              </a:path>
            </a:pathLst>
          </a:custGeom>
          <a:noFill/>
          <a:ln w="30163" cap="rnd">
            <a:solidFill>
              <a:srgbClr val="3D7351"/>
            </a:solidFill>
            <a:prstDash val="solid"/>
            <a:round/>
            <a:headEnd/>
            <a:tailE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kumimoji="0" lang="zh-CN" altLang="en-US" sz="1581">
              <a:solidFill>
                <a:srgbClr val="3D7351"/>
              </a:solidFill>
              <a:latin typeface="Calibri" panose="020F0502020204030204"/>
            </a:endParaRPr>
          </a:p>
        </p:txBody>
      </p:sp>
      <p:sp>
        <p:nvSpPr>
          <p:cNvPr id="14" name="Freeform 213"/>
          <p:cNvSpPr>
            <a:spLocks/>
          </p:cNvSpPr>
          <p:nvPr/>
        </p:nvSpPr>
        <p:spPr bwMode="auto">
          <a:xfrm>
            <a:off x="5421060" y="3483078"/>
            <a:ext cx="475581" cy="475581"/>
          </a:xfrm>
          <a:custGeom>
            <a:avLst/>
            <a:gdLst>
              <a:gd name="T0" fmla="*/ 96 w 288"/>
              <a:gd name="T1" fmla="*/ 0 h 288"/>
              <a:gd name="T2" fmla="*/ 144 w 288"/>
              <a:gd name="T3" fmla="*/ 40 h 288"/>
              <a:gd name="T4" fmla="*/ 192 w 288"/>
              <a:gd name="T5" fmla="*/ 0 h 288"/>
              <a:gd name="T6" fmla="*/ 288 w 288"/>
              <a:gd name="T7" fmla="*/ 36 h 288"/>
              <a:gd name="T8" fmla="*/ 288 w 288"/>
              <a:gd name="T9" fmla="*/ 108 h 288"/>
              <a:gd name="T10" fmla="*/ 224 w 288"/>
              <a:gd name="T11" fmla="*/ 90 h 288"/>
              <a:gd name="T12" fmla="*/ 224 w 288"/>
              <a:gd name="T13" fmla="*/ 288 h 288"/>
              <a:gd name="T14" fmla="*/ 64 w 288"/>
              <a:gd name="T15" fmla="*/ 288 h 288"/>
              <a:gd name="T16" fmla="*/ 64 w 288"/>
              <a:gd name="T17" fmla="*/ 90 h 288"/>
              <a:gd name="T18" fmla="*/ 0 w 288"/>
              <a:gd name="T19" fmla="*/ 108 h 288"/>
              <a:gd name="T20" fmla="*/ 0 w 288"/>
              <a:gd name="T21" fmla="*/ 36 h 288"/>
              <a:gd name="T22" fmla="*/ 96 w 288"/>
              <a:gd name="T23"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288">
                <a:moveTo>
                  <a:pt x="96" y="0"/>
                </a:moveTo>
                <a:cubicBezTo>
                  <a:pt x="96" y="0"/>
                  <a:pt x="109" y="40"/>
                  <a:pt x="144" y="40"/>
                </a:cubicBezTo>
                <a:cubicBezTo>
                  <a:pt x="179" y="40"/>
                  <a:pt x="192" y="0"/>
                  <a:pt x="192" y="0"/>
                </a:cubicBezTo>
                <a:cubicBezTo>
                  <a:pt x="288" y="36"/>
                  <a:pt x="288" y="36"/>
                  <a:pt x="288" y="36"/>
                </a:cubicBezTo>
                <a:cubicBezTo>
                  <a:pt x="288" y="108"/>
                  <a:pt x="288" y="108"/>
                  <a:pt x="288" y="108"/>
                </a:cubicBezTo>
                <a:cubicBezTo>
                  <a:pt x="224" y="90"/>
                  <a:pt x="224" y="90"/>
                  <a:pt x="224" y="90"/>
                </a:cubicBezTo>
                <a:cubicBezTo>
                  <a:pt x="224" y="288"/>
                  <a:pt x="224" y="288"/>
                  <a:pt x="224" y="288"/>
                </a:cubicBezTo>
                <a:cubicBezTo>
                  <a:pt x="64" y="288"/>
                  <a:pt x="64" y="288"/>
                  <a:pt x="64" y="288"/>
                </a:cubicBezTo>
                <a:cubicBezTo>
                  <a:pt x="64" y="90"/>
                  <a:pt x="64" y="90"/>
                  <a:pt x="64" y="90"/>
                </a:cubicBezTo>
                <a:cubicBezTo>
                  <a:pt x="0" y="108"/>
                  <a:pt x="0" y="108"/>
                  <a:pt x="0" y="108"/>
                </a:cubicBezTo>
                <a:cubicBezTo>
                  <a:pt x="0" y="36"/>
                  <a:pt x="0" y="36"/>
                  <a:pt x="0" y="36"/>
                </a:cubicBezTo>
                <a:lnTo>
                  <a:pt x="96" y="0"/>
                </a:lnTo>
                <a:close/>
              </a:path>
            </a:pathLst>
          </a:custGeom>
          <a:noFill/>
          <a:ln w="28575">
            <a:solidFill>
              <a:srgbClr val="3D7351"/>
            </a:solidFill>
            <a:round/>
            <a:headEnd/>
            <a:tailEnd/>
          </a:ln>
        </p:spPr>
        <p:txBody>
          <a:bodyPr vert="horz" wrap="square" lIns="91440" tIns="45720" rIns="91440" bIns="45720" numCol="1" anchor="t" anchorCtr="0" compatLnSpc="1">
            <a:prstTxWarp prst="textNoShape">
              <a:avLst/>
            </a:prstTxWarp>
          </a:bodyPr>
          <a:lstStyle/>
          <a:p>
            <a:endParaRPr lang="zh-CN" altLang="en-US" b="1">
              <a:solidFill>
                <a:srgbClr val="3D7351"/>
              </a:solidFill>
            </a:endParaRPr>
          </a:p>
        </p:txBody>
      </p:sp>
    </p:spTree>
    <p:extLst>
      <p:ext uri="{BB962C8B-B14F-4D97-AF65-F5344CB8AC3E}">
        <p14:creationId xmlns:p14="http://schemas.microsoft.com/office/powerpoint/2010/main" val="691354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群組 56"/>
          <p:cNvGrpSpPr/>
          <p:nvPr/>
        </p:nvGrpSpPr>
        <p:grpSpPr>
          <a:xfrm>
            <a:off x="293258" y="4763786"/>
            <a:ext cx="3191764" cy="1850117"/>
            <a:chOff x="1104576" y="2352675"/>
            <a:chExt cx="2128570" cy="1385195"/>
          </a:xfrm>
        </p:grpSpPr>
        <p:grpSp>
          <p:nvGrpSpPr>
            <p:cNvPr id="51" name="群組 50"/>
            <p:cNvGrpSpPr/>
            <p:nvPr/>
          </p:nvGrpSpPr>
          <p:grpSpPr>
            <a:xfrm>
              <a:off x="1951373" y="2352675"/>
              <a:ext cx="434976" cy="669281"/>
              <a:chOff x="1951373" y="2352675"/>
              <a:chExt cx="434976" cy="669281"/>
            </a:xfrm>
          </p:grpSpPr>
          <p:sp>
            <p:nvSpPr>
              <p:cNvPr id="43" name="弧形 42"/>
              <p:cNvSpPr/>
              <p:nvPr/>
            </p:nvSpPr>
            <p:spPr>
              <a:xfrm>
                <a:off x="1951373" y="2352675"/>
                <a:ext cx="434976" cy="406535"/>
              </a:xfrm>
              <a:prstGeom prst="arc">
                <a:avLst>
                  <a:gd name="adj1" fmla="val 10708851"/>
                  <a:gd name="adj2" fmla="val 5873073"/>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47" name="直線接點 46"/>
              <p:cNvCxnSpPr/>
              <p:nvPr/>
            </p:nvCxnSpPr>
            <p:spPr>
              <a:xfrm>
                <a:off x="2168861" y="2733675"/>
                <a:ext cx="0" cy="28828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
          <p:nvSpPr>
            <p:cNvPr id="56" name="手繪多邊形 55"/>
            <p:cNvSpPr/>
            <p:nvPr/>
          </p:nvSpPr>
          <p:spPr>
            <a:xfrm>
              <a:off x="1104576" y="3021956"/>
              <a:ext cx="2128570" cy="715914"/>
            </a:xfrm>
            <a:custGeom>
              <a:avLst/>
              <a:gdLst>
                <a:gd name="connsiteX0" fmla="*/ 1032435 w 2082960"/>
                <a:gd name="connsiteY0" fmla="*/ 123 h 770009"/>
                <a:gd name="connsiteX1" fmla="*/ 22785 w 2082960"/>
                <a:gd name="connsiteY1" fmla="*/ 652586 h 770009"/>
                <a:gd name="connsiteX2" fmla="*/ 2061135 w 2082960"/>
                <a:gd name="connsiteY2" fmla="*/ 709736 h 770009"/>
                <a:gd name="connsiteX3" fmla="*/ 1032435 w 2082960"/>
                <a:gd name="connsiteY3" fmla="*/ 123 h 770009"/>
              </a:gdLst>
              <a:ahLst/>
              <a:cxnLst>
                <a:cxn ang="0">
                  <a:pos x="connsiteX0" y="connsiteY0"/>
                </a:cxn>
                <a:cxn ang="0">
                  <a:pos x="connsiteX1" y="connsiteY1"/>
                </a:cxn>
                <a:cxn ang="0">
                  <a:pos x="connsiteX2" y="connsiteY2"/>
                </a:cxn>
                <a:cxn ang="0">
                  <a:pos x="connsiteX3" y="connsiteY3"/>
                </a:cxn>
              </a:cxnLst>
              <a:rect l="l" t="t" r="r" b="b"/>
              <a:pathLst>
                <a:path w="2082960" h="770009">
                  <a:moveTo>
                    <a:pt x="1032435" y="123"/>
                  </a:moveTo>
                  <a:cubicBezTo>
                    <a:pt x="692710" y="-9402"/>
                    <a:pt x="-148665" y="534317"/>
                    <a:pt x="22785" y="652586"/>
                  </a:cubicBezTo>
                  <a:cubicBezTo>
                    <a:pt x="194235" y="770855"/>
                    <a:pt x="1892066" y="816892"/>
                    <a:pt x="2061135" y="709736"/>
                  </a:cubicBezTo>
                  <a:cubicBezTo>
                    <a:pt x="2230204" y="602580"/>
                    <a:pt x="1372160" y="9648"/>
                    <a:pt x="1032435" y="123"/>
                  </a:cubicBezTo>
                  <a:close/>
                </a:path>
              </a:pathLst>
            </a:custGeom>
            <a:noFill/>
            <a:ln w="571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1" name="群組 20"/>
          <p:cNvGrpSpPr/>
          <p:nvPr/>
        </p:nvGrpSpPr>
        <p:grpSpPr>
          <a:xfrm>
            <a:off x="10551437" y="2833726"/>
            <a:ext cx="1074822" cy="1871386"/>
            <a:chOff x="7443536" y="2228851"/>
            <a:chExt cx="1074822" cy="1871386"/>
          </a:xfrm>
        </p:grpSpPr>
        <p:sp>
          <p:nvSpPr>
            <p:cNvPr id="9" name="圓角矩形 8"/>
            <p:cNvSpPr/>
            <p:nvPr/>
          </p:nvSpPr>
          <p:spPr>
            <a:xfrm>
              <a:off x="7443537" y="2228851"/>
              <a:ext cx="1074821" cy="1871386"/>
            </a:xfrm>
            <a:prstGeom prst="round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 name="直線接點 15"/>
            <p:cNvCxnSpPr/>
            <p:nvPr/>
          </p:nvCxnSpPr>
          <p:spPr>
            <a:xfrm>
              <a:off x="7443536" y="2590800"/>
              <a:ext cx="1074821"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a:off x="7443536" y="3714750"/>
              <a:ext cx="1074821"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8" name="橢圓 17"/>
            <p:cNvSpPr/>
            <p:nvPr/>
          </p:nvSpPr>
          <p:spPr>
            <a:xfrm>
              <a:off x="7892337" y="3830694"/>
              <a:ext cx="177217" cy="177217"/>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圓角矩形 18"/>
            <p:cNvSpPr/>
            <p:nvPr/>
          </p:nvSpPr>
          <p:spPr>
            <a:xfrm>
              <a:off x="7704217" y="2347130"/>
              <a:ext cx="553455" cy="123799"/>
            </a:xfrm>
            <a:prstGeom prst="roundRect">
              <a:avLst>
                <a:gd name="adj" fmla="val 50000"/>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42" name="群組 41"/>
          <p:cNvGrpSpPr/>
          <p:nvPr/>
        </p:nvGrpSpPr>
        <p:grpSpPr>
          <a:xfrm>
            <a:off x="159096" y="1637067"/>
            <a:ext cx="1596247" cy="1462299"/>
            <a:chOff x="1197742" y="1814012"/>
            <a:chExt cx="2021919" cy="1835025"/>
          </a:xfrm>
        </p:grpSpPr>
        <p:pic>
          <p:nvPicPr>
            <p:cNvPr id="2" name="圖片 1"/>
            <p:cNvPicPr>
              <a:picLocks noChangeAspect="1"/>
            </p:cNvPicPr>
            <p:nvPr/>
          </p:nvPicPr>
          <p:blipFill>
            <a:blip r:embed="rId2"/>
            <a:stretch>
              <a:fillRect/>
            </a:stretch>
          </p:blipFill>
          <p:spPr>
            <a:xfrm>
              <a:off x="1298095" y="1814012"/>
              <a:ext cx="1693329" cy="1386414"/>
            </a:xfrm>
            <a:prstGeom prst="rect">
              <a:avLst/>
            </a:prstGeom>
          </p:spPr>
        </p:pic>
        <p:sp>
          <p:nvSpPr>
            <p:cNvPr id="22" name="文字方塊 21"/>
            <p:cNvSpPr txBox="1"/>
            <p:nvPr/>
          </p:nvSpPr>
          <p:spPr>
            <a:xfrm>
              <a:off x="1197742" y="3185566"/>
              <a:ext cx="2021919" cy="463471"/>
            </a:xfrm>
            <a:prstGeom prst="rect">
              <a:avLst/>
            </a:prstGeom>
            <a:noFill/>
          </p:spPr>
          <p:txBody>
            <a:bodyPr wrap="square" rtlCol="0">
              <a:spAutoFit/>
            </a:bodyPr>
            <a:lstStyle/>
            <a:p>
              <a:r>
                <a:rPr lang="zh-TW" altLang="en-US" dirty="0">
                  <a:latin typeface="微軟正黑體" panose="020B0604030504040204" pitchFamily="34" charset="-120"/>
                  <a:ea typeface="微軟正黑體" panose="020B0604030504040204" pitchFamily="34" charset="-120"/>
                </a:rPr>
                <a:t>雨水偵測模組</a:t>
              </a:r>
            </a:p>
          </p:txBody>
        </p:sp>
      </p:grpSp>
      <p:cxnSp>
        <p:nvCxnSpPr>
          <p:cNvPr id="126" name="直線單箭頭接點 125"/>
          <p:cNvCxnSpPr>
            <a:stCxn id="119" idx="3"/>
          </p:cNvCxnSpPr>
          <p:nvPr/>
        </p:nvCxnSpPr>
        <p:spPr>
          <a:xfrm flipV="1">
            <a:off x="2611905" y="4152393"/>
            <a:ext cx="3979148" cy="1256280"/>
          </a:xfrm>
          <a:prstGeom prst="straightConnector1">
            <a:avLst/>
          </a:prstGeom>
          <a:ln w="57150">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41" name="群組 40"/>
          <p:cNvGrpSpPr/>
          <p:nvPr/>
        </p:nvGrpSpPr>
        <p:grpSpPr>
          <a:xfrm>
            <a:off x="346817" y="3082756"/>
            <a:ext cx="1878619" cy="1168042"/>
            <a:chOff x="1200346" y="4451368"/>
            <a:chExt cx="2727373" cy="1823808"/>
          </a:xfrm>
        </p:grpSpPr>
        <p:pic>
          <p:nvPicPr>
            <p:cNvPr id="4" name="圖片 3"/>
            <p:cNvPicPr>
              <a:picLocks noChangeAspect="1"/>
            </p:cNvPicPr>
            <p:nvPr/>
          </p:nvPicPr>
          <p:blipFill>
            <a:blip r:embed="rId3"/>
            <a:stretch>
              <a:fillRect/>
            </a:stretch>
          </p:blipFill>
          <p:spPr>
            <a:xfrm>
              <a:off x="1484482" y="4451368"/>
              <a:ext cx="1391858" cy="1189874"/>
            </a:xfrm>
            <a:prstGeom prst="rect">
              <a:avLst/>
            </a:prstGeom>
          </p:spPr>
        </p:pic>
        <p:sp>
          <p:nvSpPr>
            <p:cNvPr id="25" name="文字方塊 24"/>
            <p:cNvSpPr txBox="1"/>
            <p:nvPr/>
          </p:nvSpPr>
          <p:spPr>
            <a:xfrm>
              <a:off x="1200346" y="5698493"/>
              <a:ext cx="2727373" cy="576683"/>
            </a:xfrm>
            <a:prstGeom prst="rect">
              <a:avLst/>
            </a:prstGeom>
            <a:noFill/>
          </p:spPr>
          <p:txBody>
            <a:bodyPr wrap="square" rtlCol="0">
              <a:spAutoFit/>
            </a:bodyPr>
            <a:lstStyle/>
            <a:p>
              <a:r>
                <a:rPr lang="zh-TW" altLang="en-US" dirty="0">
                  <a:latin typeface="微軟正黑體" panose="020B0604030504040204" pitchFamily="34" charset="-120"/>
                  <a:ea typeface="微軟正黑體" panose="020B0604030504040204" pitchFamily="34" charset="-120"/>
                </a:rPr>
                <a:t>溫溼度感測器</a:t>
              </a:r>
            </a:p>
          </p:txBody>
        </p:sp>
      </p:grpSp>
      <p:grpSp>
        <p:nvGrpSpPr>
          <p:cNvPr id="36" name="群組 35"/>
          <p:cNvGrpSpPr/>
          <p:nvPr/>
        </p:nvGrpSpPr>
        <p:grpSpPr>
          <a:xfrm>
            <a:off x="9595387" y="1833504"/>
            <a:ext cx="1404851" cy="827814"/>
            <a:chOff x="8548087" y="2938000"/>
            <a:chExt cx="1404851" cy="827814"/>
          </a:xfrm>
        </p:grpSpPr>
        <p:sp>
          <p:nvSpPr>
            <p:cNvPr id="32" name="橢圓形圖說文字 31"/>
            <p:cNvSpPr/>
            <p:nvPr/>
          </p:nvSpPr>
          <p:spPr>
            <a:xfrm>
              <a:off x="8548087" y="2938000"/>
              <a:ext cx="1404851" cy="827814"/>
            </a:xfrm>
            <a:prstGeom prst="wedgeEllipseCallout">
              <a:avLst>
                <a:gd name="adj1" fmla="val 34789"/>
                <a:gd name="adj2" fmla="val 61496"/>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3" name="文字方塊 32"/>
            <p:cNvSpPr txBox="1"/>
            <p:nvPr/>
          </p:nvSpPr>
          <p:spPr>
            <a:xfrm>
              <a:off x="8739771" y="3167241"/>
              <a:ext cx="1103062" cy="400110"/>
            </a:xfrm>
            <a:prstGeom prst="rect">
              <a:avLst/>
            </a:prstGeom>
            <a:noFill/>
          </p:spPr>
          <p:txBody>
            <a:bodyPr wrap="square" rtlCol="0">
              <a:spAutoFit/>
            </a:bodyPr>
            <a:lstStyle/>
            <a:p>
              <a:r>
                <a:rPr lang="zh-TW" altLang="en-US" sz="2000" dirty="0">
                  <a:latin typeface="微軟正黑體" panose="020B0604030504040204" pitchFamily="34" charset="-120"/>
                  <a:ea typeface="微軟正黑體" panose="020B0604030504040204" pitchFamily="34" charset="-120"/>
                </a:rPr>
                <a:t>下雨了</a:t>
              </a:r>
              <a:r>
                <a:rPr lang="en-US" altLang="zh-TW" sz="2000" dirty="0">
                  <a:latin typeface="微軟正黑體" panose="020B0604030504040204" pitchFamily="34" charset="-120"/>
                  <a:ea typeface="微軟正黑體" panose="020B0604030504040204" pitchFamily="34" charset="-120"/>
                </a:rPr>
                <a:t>!</a:t>
              </a:r>
              <a:endParaRPr lang="zh-TW" altLang="en-US" sz="2000" dirty="0">
                <a:latin typeface="微軟正黑體" panose="020B0604030504040204" pitchFamily="34" charset="-120"/>
                <a:ea typeface="微軟正黑體" panose="020B0604030504040204" pitchFamily="34" charset="-120"/>
              </a:endParaRPr>
            </a:p>
          </p:txBody>
        </p:sp>
      </p:grpSp>
      <p:grpSp>
        <p:nvGrpSpPr>
          <p:cNvPr id="37" name="群組 36"/>
          <p:cNvGrpSpPr/>
          <p:nvPr/>
        </p:nvGrpSpPr>
        <p:grpSpPr>
          <a:xfrm>
            <a:off x="9540909" y="4980181"/>
            <a:ext cx="1816646" cy="812869"/>
            <a:chOff x="8393358" y="4233084"/>
            <a:chExt cx="1816646" cy="812869"/>
          </a:xfrm>
        </p:grpSpPr>
        <p:sp>
          <p:nvSpPr>
            <p:cNvPr id="76" name="橢圓形圖說文字 75"/>
            <p:cNvSpPr/>
            <p:nvPr/>
          </p:nvSpPr>
          <p:spPr>
            <a:xfrm>
              <a:off x="8393358" y="4233084"/>
              <a:ext cx="1806211" cy="812869"/>
            </a:xfrm>
            <a:prstGeom prst="wedgeEllipseCallout">
              <a:avLst>
                <a:gd name="adj1" fmla="val 19865"/>
                <a:gd name="adj2" fmla="val -7021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78" name="文字方塊 77"/>
            <p:cNvSpPr txBox="1"/>
            <p:nvPr/>
          </p:nvSpPr>
          <p:spPr>
            <a:xfrm>
              <a:off x="8393358" y="4447515"/>
              <a:ext cx="1816646" cy="400110"/>
            </a:xfrm>
            <a:prstGeom prst="rect">
              <a:avLst/>
            </a:prstGeom>
            <a:noFill/>
          </p:spPr>
          <p:txBody>
            <a:bodyPr wrap="square" rtlCol="0">
              <a:spAutoFit/>
            </a:bodyPr>
            <a:lstStyle/>
            <a:p>
              <a:r>
                <a:rPr lang="zh-TW" altLang="en-US" sz="2000" dirty="0">
                  <a:latin typeface="微軟正黑體" panose="020B0604030504040204" pitchFamily="34" charset="-120"/>
                  <a:ea typeface="微軟正黑體" panose="020B0604030504040204" pitchFamily="34" charset="-120"/>
                </a:rPr>
                <a:t>可以收衣服了</a:t>
              </a:r>
              <a:r>
                <a:rPr lang="en-US" altLang="zh-TW" sz="2000" dirty="0">
                  <a:latin typeface="微軟正黑體" panose="020B0604030504040204" pitchFamily="34" charset="-120"/>
                  <a:ea typeface="微軟正黑體" panose="020B0604030504040204" pitchFamily="34" charset="-120"/>
                </a:rPr>
                <a:t>!</a:t>
              </a:r>
              <a:endParaRPr lang="zh-TW" altLang="en-US" sz="2000" dirty="0">
                <a:latin typeface="微軟正黑體" panose="020B0604030504040204" pitchFamily="34" charset="-120"/>
                <a:ea typeface="微軟正黑體" panose="020B0604030504040204" pitchFamily="34" charset="-120"/>
              </a:endParaRPr>
            </a:p>
          </p:txBody>
        </p:sp>
      </p:grpSp>
      <p:cxnSp>
        <p:nvCxnSpPr>
          <p:cNvPr id="72" name="直線單箭頭接點 71"/>
          <p:cNvCxnSpPr>
            <a:endCxn id="124" idx="1"/>
          </p:cNvCxnSpPr>
          <p:nvPr/>
        </p:nvCxnSpPr>
        <p:spPr>
          <a:xfrm>
            <a:off x="1766841" y="2247411"/>
            <a:ext cx="1372867" cy="1134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p:nvPr/>
        </p:nvCxnSpPr>
        <p:spPr>
          <a:xfrm flipV="1">
            <a:off x="1696319" y="2658692"/>
            <a:ext cx="1550657" cy="8718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p:nvPr/>
        </p:nvCxnSpPr>
        <p:spPr>
          <a:xfrm flipH="1">
            <a:off x="2452817" y="2947364"/>
            <a:ext cx="1052138" cy="2128141"/>
          </a:xfrm>
          <a:prstGeom prst="straightConnector1">
            <a:avLst/>
          </a:prstGeom>
          <a:ln w="57150">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a:off x="4331436" y="2593455"/>
            <a:ext cx="2313973" cy="731959"/>
          </a:xfrm>
          <a:prstGeom prst="straightConnector1">
            <a:avLst/>
          </a:prstGeom>
          <a:ln w="57150">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4" name="圓角矩形 83"/>
          <p:cNvSpPr/>
          <p:nvPr/>
        </p:nvSpPr>
        <p:spPr>
          <a:xfrm>
            <a:off x="6755514" y="3123986"/>
            <a:ext cx="2409438" cy="129086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TW" sz="2800" dirty="0"/>
              <a:t>LINE notify </a:t>
            </a:r>
            <a:r>
              <a:rPr lang="en-US" altLang="zh-TW" sz="2800" dirty="0" err="1"/>
              <a:t>api</a:t>
            </a:r>
            <a:endParaRPr lang="zh-TW" altLang="en-US" sz="2800" dirty="0"/>
          </a:p>
        </p:txBody>
      </p:sp>
      <p:cxnSp>
        <p:nvCxnSpPr>
          <p:cNvPr id="114" name="直線單箭頭接點 113"/>
          <p:cNvCxnSpPr>
            <a:stCxn id="84" idx="3"/>
            <a:endCxn id="9" idx="1"/>
          </p:cNvCxnSpPr>
          <p:nvPr/>
        </p:nvCxnSpPr>
        <p:spPr>
          <a:xfrm>
            <a:off x="9164952" y="3769419"/>
            <a:ext cx="1386486" cy="0"/>
          </a:xfrm>
          <a:prstGeom prst="straightConnector1">
            <a:avLst/>
          </a:prstGeom>
          <a:ln w="57150">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19" name="圖片 118"/>
          <p:cNvPicPr>
            <a:picLocks noChangeAspect="1"/>
          </p:cNvPicPr>
          <p:nvPr/>
        </p:nvPicPr>
        <p:blipFill>
          <a:blip r:embed="rId4"/>
          <a:stretch>
            <a:fillRect/>
          </a:stretch>
        </p:blipFill>
        <p:spPr>
          <a:xfrm>
            <a:off x="1270521" y="4935765"/>
            <a:ext cx="1341384" cy="945815"/>
          </a:xfrm>
          <a:prstGeom prst="rect">
            <a:avLst/>
          </a:prstGeom>
        </p:spPr>
      </p:pic>
      <p:grpSp>
        <p:nvGrpSpPr>
          <p:cNvPr id="104" name="群組 103"/>
          <p:cNvGrpSpPr/>
          <p:nvPr/>
        </p:nvGrpSpPr>
        <p:grpSpPr>
          <a:xfrm>
            <a:off x="2930176" y="1422770"/>
            <a:ext cx="2188939" cy="1410956"/>
            <a:chOff x="3089592" y="448661"/>
            <a:chExt cx="2188939" cy="1410956"/>
          </a:xfrm>
        </p:grpSpPr>
        <p:sp>
          <p:nvSpPr>
            <p:cNvPr id="60" name="文字方塊 59"/>
            <p:cNvSpPr txBox="1"/>
            <p:nvPr/>
          </p:nvSpPr>
          <p:spPr>
            <a:xfrm>
              <a:off x="3089592" y="448661"/>
              <a:ext cx="2188939" cy="369332"/>
            </a:xfrm>
            <a:prstGeom prst="rect">
              <a:avLst/>
            </a:prstGeom>
            <a:noFill/>
          </p:spPr>
          <p:txBody>
            <a:bodyPr wrap="square" rtlCol="0">
              <a:spAutoFit/>
            </a:bodyPr>
            <a:lstStyle/>
            <a:p>
              <a:r>
                <a:rPr lang="en-US" altLang="zh-TW" dirty="0">
                  <a:latin typeface="微軟正黑體" panose="020B0604030504040204" pitchFamily="34" charset="-120"/>
                  <a:ea typeface="微軟正黑體" panose="020B0604030504040204" pitchFamily="34" charset="-120"/>
                </a:rPr>
                <a:t>ESP32</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DEVKIT V1</a:t>
              </a:r>
            </a:p>
          </p:txBody>
        </p:sp>
        <p:pic>
          <p:nvPicPr>
            <p:cNvPr id="124" name="圖片 123"/>
            <p:cNvPicPr>
              <a:picLocks noChangeAspect="1"/>
            </p:cNvPicPr>
            <p:nvPr/>
          </p:nvPicPr>
          <p:blipFill>
            <a:blip r:embed="rId4"/>
            <a:stretch>
              <a:fillRect/>
            </a:stretch>
          </p:blipFill>
          <p:spPr>
            <a:xfrm>
              <a:off x="3299124" y="913802"/>
              <a:ext cx="1341384" cy="945815"/>
            </a:xfrm>
            <a:prstGeom prst="rect">
              <a:avLst/>
            </a:prstGeom>
          </p:spPr>
        </p:pic>
      </p:grpSp>
      <p:pic>
        <p:nvPicPr>
          <p:cNvPr id="127" name="圖片 126"/>
          <p:cNvPicPr>
            <a:picLocks noChangeAspect="1"/>
          </p:cNvPicPr>
          <p:nvPr/>
        </p:nvPicPr>
        <p:blipFill>
          <a:blip r:embed="rId3"/>
          <a:stretch>
            <a:fillRect/>
          </a:stretch>
        </p:blipFill>
        <p:spPr>
          <a:xfrm>
            <a:off x="1485621" y="6179453"/>
            <a:ext cx="958714" cy="762044"/>
          </a:xfrm>
          <a:prstGeom prst="rect">
            <a:avLst/>
          </a:prstGeom>
        </p:spPr>
      </p:pic>
      <p:cxnSp>
        <p:nvCxnSpPr>
          <p:cNvPr id="136" name="直線單箭頭接點 135"/>
          <p:cNvCxnSpPr>
            <a:stCxn id="127" idx="0"/>
            <a:endCxn id="119" idx="2"/>
          </p:cNvCxnSpPr>
          <p:nvPr/>
        </p:nvCxnSpPr>
        <p:spPr>
          <a:xfrm flipH="1" flipV="1">
            <a:off x="1941213" y="5881580"/>
            <a:ext cx="23765" cy="2978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4" name="文字方塊 153"/>
          <p:cNvSpPr txBox="1"/>
          <p:nvPr/>
        </p:nvSpPr>
        <p:spPr>
          <a:xfrm>
            <a:off x="5141055" y="2342038"/>
            <a:ext cx="2243453" cy="369332"/>
          </a:xfrm>
          <a:prstGeom prst="rect">
            <a:avLst/>
          </a:prstGeom>
          <a:noFill/>
        </p:spPr>
        <p:txBody>
          <a:bodyPr wrap="square" rtlCol="0">
            <a:spAutoFit/>
          </a:bodyPr>
          <a:lstStyle/>
          <a:p>
            <a:r>
              <a:rPr lang="zh-TW" altLang="en-US" dirty="0">
                <a:latin typeface="微軟正黑體" panose="020B0604030504040204" pitchFamily="34" charset="-120"/>
                <a:ea typeface="微軟正黑體" panose="020B0604030504040204" pitchFamily="34" charset="-120"/>
              </a:rPr>
              <a:t>偵測到下雨進行通知</a:t>
            </a:r>
            <a:endParaRPr lang="en-US" altLang="zh-TW" dirty="0">
              <a:latin typeface="微軟正黑體" panose="020B0604030504040204" pitchFamily="34" charset="-120"/>
              <a:ea typeface="微軟正黑體" panose="020B0604030504040204" pitchFamily="34" charset="-120"/>
            </a:endParaRPr>
          </a:p>
        </p:txBody>
      </p:sp>
      <p:sp>
        <p:nvSpPr>
          <p:cNvPr id="155" name="文字方塊 154"/>
          <p:cNvSpPr txBox="1"/>
          <p:nvPr/>
        </p:nvSpPr>
        <p:spPr>
          <a:xfrm>
            <a:off x="4275738" y="4953746"/>
            <a:ext cx="2011947" cy="369332"/>
          </a:xfrm>
          <a:prstGeom prst="rect">
            <a:avLst/>
          </a:prstGeom>
          <a:noFill/>
        </p:spPr>
        <p:txBody>
          <a:bodyPr wrap="square" rtlCol="0">
            <a:spAutoFit/>
          </a:bodyPr>
          <a:lstStyle/>
          <a:p>
            <a:r>
              <a:rPr lang="zh-TW" altLang="en-US" dirty="0">
                <a:latin typeface="微軟正黑體" panose="020B0604030504040204" pitchFamily="34" charset="-120"/>
                <a:ea typeface="微軟正黑體" panose="020B0604030504040204" pitchFamily="34" charset="-120"/>
              </a:rPr>
              <a:t>衣服乾了進行通知</a:t>
            </a:r>
            <a:endParaRPr lang="en-US" altLang="zh-TW" dirty="0">
              <a:latin typeface="微軟正黑體" panose="020B0604030504040204" pitchFamily="34" charset="-120"/>
              <a:ea typeface="微軟正黑體" panose="020B0604030504040204" pitchFamily="34" charset="-120"/>
            </a:endParaRPr>
          </a:p>
        </p:txBody>
      </p:sp>
      <p:sp>
        <p:nvSpPr>
          <p:cNvPr id="156" name="文字方塊 155"/>
          <p:cNvSpPr txBox="1"/>
          <p:nvPr/>
        </p:nvSpPr>
        <p:spPr>
          <a:xfrm>
            <a:off x="3246976" y="3558757"/>
            <a:ext cx="2011947" cy="369332"/>
          </a:xfrm>
          <a:prstGeom prst="rect">
            <a:avLst/>
          </a:prstGeom>
          <a:noFill/>
        </p:spPr>
        <p:txBody>
          <a:bodyPr wrap="square" rtlCol="0">
            <a:spAutoFit/>
          </a:bodyPr>
          <a:lstStyle/>
          <a:p>
            <a:r>
              <a:rPr lang="zh-TW" altLang="en-US" dirty="0">
                <a:latin typeface="微軟正黑體" panose="020B0604030504040204" pitchFamily="34" charset="-120"/>
                <a:ea typeface="微軟正黑體" panose="020B0604030504040204" pitchFamily="34" charset="-120"/>
              </a:rPr>
              <a:t>傳送環境濕度</a:t>
            </a:r>
            <a:endParaRPr lang="en-US" altLang="zh-TW" dirty="0">
              <a:latin typeface="微軟正黑體" panose="020B0604030504040204" pitchFamily="34" charset="-120"/>
              <a:ea typeface="微軟正黑體" panose="020B0604030504040204" pitchFamily="34" charset="-120"/>
            </a:endParaRPr>
          </a:p>
        </p:txBody>
      </p:sp>
      <p:sp>
        <p:nvSpPr>
          <p:cNvPr id="52" name="文本框 5"/>
          <p:cNvSpPr txBox="1"/>
          <p:nvPr/>
        </p:nvSpPr>
        <p:spPr>
          <a:xfrm>
            <a:off x="630576" y="318946"/>
            <a:ext cx="3059108" cy="769441"/>
          </a:xfrm>
          <a:prstGeom prst="rect">
            <a:avLst/>
          </a:prstGeom>
          <a:noFill/>
        </p:spPr>
        <p:txBody>
          <a:bodyPr wrap="square" rtlCol="0">
            <a:spAutoFit/>
          </a:bodyPr>
          <a:lstStyle/>
          <a:p>
            <a:r>
              <a:rPr lang="zh-TW" altLang="en-US" sz="4400" dirty="0">
                <a:solidFill>
                  <a:srgbClr val="003300"/>
                </a:solidFill>
                <a:latin typeface="微軟正黑體" panose="020B0604030504040204" pitchFamily="34" charset="-120"/>
                <a:ea typeface="微軟正黑體" panose="020B0604030504040204" pitchFamily="34" charset="-120"/>
              </a:rPr>
              <a:t>系統架構</a:t>
            </a:r>
            <a:endParaRPr lang="zh-CN" altLang="en-US" sz="4400" dirty="0">
              <a:solidFill>
                <a:srgbClr val="003300"/>
              </a:solidFill>
              <a:latin typeface="微軟正黑體" panose="020B0604030504040204" pitchFamily="34" charset="-120"/>
              <a:ea typeface="微軟正黑體" panose="020B0604030504040204" pitchFamily="34" charset="-120"/>
            </a:endParaRPr>
          </a:p>
        </p:txBody>
      </p:sp>
      <p:cxnSp>
        <p:nvCxnSpPr>
          <p:cNvPr id="53" name="直接连接符 2"/>
          <p:cNvCxnSpPr/>
          <p:nvPr/>
        </p:nvCxnSpPr>
        <p:spPr>
          <a:xfrm>
            <a:off x="630576" y="1236431"/>
            <a:ext cx="11072668" cy="0"/>
          </a:xfrm>
          <a:prstGeom prst="line">
            <a:avLst/>
          </a:prstGeom>
          <a:ln w="28575">
            <a:solidFill>
              <a:srgbClr val="4C7E5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730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6244547" y="2215337"/>
            <a:ext cx="5458697" cy="4094023"/>
          </a:xfrm>
          <a:prstGeom prst="rect">
            <a:avLst/>
          </a:prstGeom>
        </p:spPr>
      </p:pic>
      <p:sp>
        <p:nvSpPr>
          <p:cNvPr id="5" name="文本框 5"/>
          <p:cNvSpPr txBox="1"/>
          <p:nvPr/>
        </p:nvSpPr>
        <p:spPr>
          <a:xfrm>
            <a:off x="630576" y="318946"/>
            <a:ext cx="3059108" cy="769441"/>
          </a:xfrm>
          <a:prstGeom prst="rect">
            <a:avLst/>
          </a:prstGeom>
          <a:noFill/>
        </p:spPr>
        <p:txBody>
          <a:bodyPr wrap="square" rtlCol="0">
            <a:spAutoFit/>
          </a:bodyPr>
          <a:lstStyle/>
          <a:p>
            <a:r>
              <a:rPr lang="zh-TW" altLang="en-US" sz="4400" dirty="0">
                <a:solidFill>
                  <a:srgbClr val="003300"/>
                </a:solidFill>
                <a:latin typeface="微軟正黑體" panose="020B0604030504040204" pitchFamily="34" charset="-120"/>
                <a:ea typeface="微軟正黑體" panose="020B0604030504040204" pitchFamily="34" charset="-120"/>
              </a:rPr>
              <a:t>資料分析</a:t>
            </a:r>
            <a:endParaRPr lang="zh-CN" altLang="en-US" sz="4400" dirty="0">
              <a:solidFill>
                <a:srgbClr val="003300"/>
              </a:solidFill>
              <a:latin typeface="微軟正黑體" panose="020B0604030504040204" pitchFamily="34" charset="-120"/>
              <a:ea typeface="微軟正黑體" panose="020B0604030504040204" pitchFamily="34" charset="-120"/>
            </a:endParaRPr>
          </a:p>
        </p:txBody>
      </p:sp>
      <p:cxnSp>
        <p:nvCxnSpPr>
          <p:cNvPr id="6" name="直接连接符 2"/>
          <p:cNvCxnSpPr/>
          <p:nvPr/>
        </p:nvCxnSpPr>
        <p:spPr>
          <a:xfrm>
            <a:off x="630576" y="1236431"/>
            <a:ext cx="11072668" cy="0"/>
          </a:xfrm>
          <a:prstGeom prst="line">
            <a:avLst/>
          </a:prstGeom>
          <a:ln w="28575">
            <a:solidFill>
              <a:srgbClr val="4C7E51"/>
            </a:solidFill>
            <a:prstDash val="lgDash"/>
          </a:ln>
        </p:spPr>
        <p:style>
          <a:lnRef idx="1">
            <a:schemeClr val="accent1"/>
          </a:lnRef>
          <a:fillRef idx="0">
            <a:schemeClr val="accent1"/>
          </a:fillRef>
          <a:effectRef idx="0">
            <a:schemeClr val="accent1"/>
          </a:effectRef>
          <a:fontRef idx="minor">
            <a:schemeClr val="tx1"/>
          </a:fontRef>
        </p:style>
      </p:cxnSp>
      <p:pic>
        <p:nvPicPr>
          <p:cNvPr id="7" name="圖片 6"/>
          <p:cNvPicPr>
            <a:picLocks noChangeAspect="1"/>
          </p:cNvPicPr>
          <p:nvPr/>
        </p:nvPicPr>
        <p:blipFill>
          <a:blip r:embed="rId3"/>
          <a:stretch>
            <a:fillRect/>
          </a:stretch>
        </p:blipFill>
        <p:spPr>
          <a:xfrm>
            <a:off x="360213" y="2215337"/>
            <a:ext cx="5412719" cy="4059540"/>
          </a:xfrm>
          <a:prstGeom prst="rect">
            <a:avLst/>
          </a:prstGeom>
        </p:spPr>
      </p:pic>
    </p:spTree>
    <p:extLst>
      <p:ext uri="{BB962C8B-B14F-4D97-AF65-F5344CB8AC3E}">
        <p14:creationId xmlns:p14="http://schemas.microsoft.com/office/powerpoint/2010/main" val="247388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p:nvPr/>
        </p:nvSpPr>
        <p:spPr>
          <a:xfrm>
            <a:off x="630576" y="318946"/>
            <a:ext cx="3059108" cy="769441"/>
          </a:xfrm>
          <a:prstGeom prst="rect">
            <a:avLst/>
          </a:prstGeom>
          <a:noFill/>
        </p:spPr>
        <p:txBody>
          <a:bodyPr wrap="square" rtlCol="0">
            <a:spAutoFit/>
          </a:bodyPr>
          <a:lstStyle/>
          <a:p>
            <a:r>
              <a:rPr lang="zh-TW" altLang="en-US" sz="4400" dirty="0">
                <a:solidFill>
                  <a:srgbClr val="003300"/>
                </a:solidFill>
                <a:latin typeface="微軟正黑體" panose="020B0604030504040204" pitchFamily="34" charset="-120"/>
                <a:ea typeface="微軟正黑體" panose="020B0604030504040204" pitchFamily="34" charset="-120"/>
              </a:rPr>
              <a:t>程式設計</a:t>
            </a:r>
            <a:endParaRPr lang="zh-CN" altLang="en-US" sz="4400" dirty="0">
              <a:solidFill>
                <a:srgbClr val="003300"/>
              </a:solidFill>
              <a:latin typeface="微軟正黑體" panose="020B0604030504040204" pitchFamily="34" charset="-120"/>
              <a:ea typeface="微軟正黑體" panose="020B0604030504040204" pitchFamily="34" charset="-120"/>
            </a:endParaRPr>
          </a:p>
        </p:txBody>
      </p:sp>
      <p:sp>
        <p:nvSpPr>
          <p:cNvPr id="2" name="文字方塊 1"/>
          <p:cNvSpPr txBox="1"/>
          <p:nvPr/>
        </p:nvSpPr>
        <p:spPr>
          <a:xfrm>
            <a:off x="668723" y="1448871"/>
            <a:ext cx="10806352" cy="5509200"/>
          </a:xfrm>
          <a:prstGeom prst="rect">
            <a:avLst/>
          </a:prstGeom>
          <a:noFill/>
        </p:spPr>
        <p:txBody>
          <a:bodyPr wrap="square" rtlCol="0">
            <a:spAutoFit/>
          </a:bodyPr>
          <a:lstStyle/>
          <a:p>
            <a:r>
              <a:rPr lang="en-US" altLang="zh-TW" sz="3200" dirty="0"/>
              <a:t>#include  &lt;</a:t>
            </a:r>
            <a:r>
              <a:rPr lang="en-US" altLang="zh-TW" sz="3200" dirty="0" err="1"/>
              <a:t>WiFi.h</a:t>
            </a:r>
            <a:r>
              <a:rPr lang="en-US" altLang="zh-TW" sz="3200" dirty="0"/>
              <a:t>&gt;</a:t>
            </a:r>
            <a:br>
              <a:rPr lang="en-US" altLang="zh-TW" sz="3200" dirty="0"/>
            </a:br>
            <a:r>
              <a:rPr lang="en-US" altLang="zh-TW" sz="3200" dirty="0"/>
              <a:t>#include  &lt;</a:t>
            </a:r>
            <a:r>
              <a:rPr lang="en-US" altLang="zh-TW" sz="3200" dirty="0" err="1"/>
              <a:t>WiFiClientSecure.h</a:t>
            </a:r>
            <a:r>
              <a:rPr lang="en-US" altLang="zh-TW" sz="3200" dirty="0"/>
              <a:t>&gt;</a:t>
            </a:r>
            <a:br>
              <a:rPr lang="en-US" altLang="zh-TW" sz="3200" dirty="0"/>
            </a:br>
            <a:r>
              <a:rPr lang="en-US" altLang="zh-TW" sz="3200" dirty="0"/>
              <a:t>#include  &lt;</a:t>
            </a:r>
            <a:r>
              <a:rPr lang="en-US" altLang="zh-TW" sz="3200" dirty="0" err="1"/>
              <a:t>SimpleDHT.h</a:t>
            </a:r>
            <a:r>
              <a:rPr lang="en-US" altLang="zh-TW" sz="3200" dirty="0"/>
              <a:t>&gt;</a:t>
            </a:r>
          </a:p>
          <a:p>
            <a:endParaRPr lang="en-US" altLang="zh-TW" sz="3200" dirty="0"/>
          </a:p>
          <a:p>
            <a:r>
              <a:rPr lang="en-US" altLang="zh-TW" sz="3200" dirty="0"/>
              <a:t>char SSID[] = “iPhone“;</a:t>
            </a:r>
          </a:p>
          <a:p>
            <a:r>
              <a:rPr lang="en-US" altLang="zh-TW" sz="3200" dirty="0"/>
              <a:t>char PASSWORD[] = “password";</a:t>
            </a:r>
          </a:p>
          <a:p>
            <a:endParaRPr lang="en-US" altLang="zh-TW" sz="3200" dirty="0"/>
          </a:p>
          <a:p>
            <a:r>
              <a:rPr lang="en-US" altLang="zh-TW" sz="3200" dirty="0" err="1"/>
              <a:t>WiFiClientSecure</a:t>
            </a:r>
            <a:r>
              <a:rPr lang="en-US" altLang="zh-TW" sz="3200" dirty="0"/>
              <a:t> client;</a:t>
            </a:r>
          </a:p>
          <a:p>
            <a:r>
              <a:rPr lang="en-US" altLang="zh-TW" sz="3200" dirty="0"/>
              <a:t>char host[] = "</a:t>
            </a:r>
            <a:r>
              <a:rPr lang="en-US" altLang="zh-TW" sz="3200" dirty="0">
                <a:solidFill>
                  <a:schemeClr val="accent2">
                    <a:lumMod val="75000"/>
                  </a:schemeClr>
                </a:solidFill>
              </a:rPr>
              <a:t>notify-api.line.me</a:t>
            </a:r>
            <a:r>
              <a:rPr lang="en-US" altLang="zh-TW" sz="3200" dirty="0"/>
              <a:t>";</a:t>
            </a:r>
          </a:p>
          <a:p>
            <a:r>
              <a:rPr lang="en-US" altLang="zh-TW" sz="3200" dirty="0"/>
              <a:t>String </a:t>
            </a:r>
            <a:r>
              <a:rPr lang="en-US" altLang="zh-TW" sz="3200" dirty="0" err="1"/>
              <a:t>Linetoken</a:t>
            </a:r>
            <a:r>
              <a:rPr lang="en-US" altLang="zh-TW" sz="3200" dirty="0"/>
              <a:t> = “</a:t>
            </a:r>
            <a:r>
              <a:rPr lang="en-US" altLang="zh-TW" sz="3200" dirty="0">
                <a:solidFill>
                  <a:schemeClr val="accent2">
                    <a:lumMod val="75000"/>
                  </a:schemeClr>
                </a:solidFill>
              </a:rPr>
              <a:t>LINETOKEN</a:t>
            </a:r>
            <a:r>
              <a:rPr lang="en-US" altLang="zh-TW" sz="3200" dirty="0"/>
              <a:t>";</a:t>
            </a:r>
          </a:p>
          <a:p>
            <a:endParaRPr lang="zh-TW" altLang="en-US" sz="3200" dirty="0"/>
          </a:p>
        </p:txBody>
      </p:sp>
      <p:sp>
        <p:nvSpPr>
          <p:cNvPr id="3" name="文字方塊 2"/>
          <p:cNvSpPr txBox="1"/>
          <p:nvPr/>
        </p:nvSpPr>
        <p:spPr>
          <a:xfrm>
            <a:off x="6799555" y="3698641"/>
            <a:ext cx="3773510" cy="523220"/>
          </a:xfrm>
          <a:prstGeom prst="rect">
            <a:avLst/>
          </a:prstGeom>
          <a:noFill/>
        </p:spPr>
        <p:txBody>
          <a:bodyPr wrap="square" rtlCol="0">
            <a:spAutoFit/>
          </a:bodyPr>
          <a:lstStyle/>
          <a:p>
            <a:r>
              <a:rPr lang="en-US" altLang="zh-TW" sz="2800" dirty="0" err="1">
                <a:solidFill>
                  <a:schemeClr val="accent2">
                    <a:lumMod val="75000"/>
                  </a:schemeClr>
                </a:solidFill>
                <a:latin typeface="微軟正黑體" panose="020B0604030504040204" pitchFamily="34" charset="-120"/>
                <a:ea typeface="微軟正黑體" panose="020B0604030504040204" pitchFamily="34" charset="-120"/>
              </a:rPr>
              <a:t>Wifi</a:t>
            </a:r>
            <a:r>
              <a:rPr lang="zh-TW" altLang="en-US" sz="2800" dirty="0">
                <a:solidFill>
                  <a:schemeClr val="accent2">
                    <a:lumMod val="75000"/>
                  </a:schemeClr>
                </a:solidFill>
                <a:latin typeface="微軟正黑體" panose="020B0604030504040204" pitchFamily="34" charset="-120"/>
                <a:ea typeface="微軟正黑體" panose="020B0604030504040204" pitchFamily="34" charset="-120"/>
              </a:rPr>
              <a:t>的名稱與密碼</a:t>
            </a:r>
          </a:p>
        </p:txBody>
      </p:sp>
      <p:sp>
        <p:nvSpPr>
          <p:cNvPr id="4" name="圓角矩形 3"/>
          <p:cNvSpPr/>
          <p:nvPr/>
        </p:nvSpPr>
        <p:spPr>
          <a:xfrm>
            <a:off x="630575" y="3329187"/>
            <a:ext cx="6040192" cy="1262129"/>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接连接符 2"/>
          <p:cNvCxnSpPr/>
          <p:nvPr/>
        </p:nvCxnSpPr>
        <p:spPr>
          <a:xfrm>
            <a:off x="630576" y="1236431"/>
            <a:ext cx="11072668" cy="0"/>
          </a:xfrm>
          <a:prstGeom prst="line">
            <a:avLst/>
          </a:prstGeom>
          <a:ln w="28575">
            <a:solidFill>
              <a:srgbClr val="4C7E5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1570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p:nvPr/>
        </p:nvSpPr>
        <p:spPr>
          <a:xfrm>
            <a:off x="630575" y="318946"/>
            <a:ext cx="8333121" cy="769441"/>
          </a:xfrm>
          <a:prstGeom prst="rect">
            <a:avLst/>
          </a:prstGeom>
          <a:noFill/>
        </p:spPr>
        <p:txBody>
          <a:bodyPr wrap="square" rtlCol="0">
            <a:spAutoFit/>
          </a:bodyPr>
          <a:lstStyle/>
          <a:p>
            <a:r>
              <a:rPr lang="zh-TW" altLang="en-US" sz="4400" dirty="0">
                <a:solidFill>
                  <a:srgbClr val="003300"/>
                </a:solidFill>
                <a:latin typeface="微軟正黑體" panose="020B0604030504040204" pitchFamily="34" charset="-120"/>
                <a:ea typeface="微軟正黑體" panose="020B0604030504040204" pitchFamily="34" charset="-120"/>
              </a:rPr>
              <a:t>程式設計</a:t>
            </a:r>
            <a:r>
              <a:rPr lang="en-US" altLang="zh-TW" sz="4400" dirty="0">
                <a:solidFill>
                  <a:schemeClr val="accent2">
                    <a:lumMod val="60000"/>
                    <a:lumOff val="40000"/>
                  </a:schemeClr>
                </a:solidFill>
                <a:latin typeface="微軟正黑體" panose="020B0604030504040204" pitchFamily="34" charset="-120"/>
                <a:ea typeface="微軟正黑體" panose="020B0604030504040204" pitchFamily="34" charset="-120"/>
              </a:rPr>
              <a:t>-</a:t>
            </a:r>
            <a:r>
              <a:rPr lang="zh-TW" altLang="en-US" sz="4400" dirty="0">
                <a:solidFill>
                  <a:schemeClr val="accent2">
                    <a:lumMod val="60000"/>
                    <a:lumOff val="40000"/>
                  </a:schemeClr>
                </a:solidFill>
                <a:latin typeface="微軟正黑體" panose="020B0604030504040204" pitchFamily="34" charset="-120"/>
                <a:ea typeface="微軟正黑體" panose="020B0604030504040204" pitchFamily="34" charset="-120"/>
              </a:rPr>
              <a:t>接收環境溫度</a:t>
            </a:r>
            <a:r>
              <a:rPr lang="en-US" altLang="zh-TW" sz="4400" dirty="0">
                <a:solidFill>
                  <a:schemeClr val="accent2">
                    <a:lumMod val="60000"/>
                    <a:lumOff val="40000"/>
                  </a:schemeClr>
                </a:solidFill>
                <a:latin typeface="微軟正黑體" panose="020B0604030504040204" pitchFamily="34" charset="-120"/>
                <a:ea typeface="微軟正黑體" panose="020B0604030504040204" pitchFamily="34" charset="-120"/>
              </a:rPr>
              <a:t>(server)</a:t>
            </a:r>
            <a:endParaRPr lang="zh-CN" altLang="en-US" sz="4400" dirty="0">
              <a:solidFill>
                <a:schemeClr val="accent2">
                  <a:lumMod val="60000"/>
                  <a:lumOff val="40000"/>
                </a:schemeClr>
              </a:solidFill>
              <a:latin typeface="微軟正黑體" panose="020B0604030504040204" pitchFamily="34" charset="-120"/>
              <a:ea typeface="微軟正黑體" panose="020B0604030504040204" pitchFamily="34" charset="-120"/>
            </a:endParaRPr>
          </a:p>
        </p:txBody>
      </p:sp>
      <p:sp>
        <p:nvSpPr>
          <p:cNvPr id="2" name="文字方塊 1"/>
          <p:cNvSpPr txBox="1"/>
          <p:nvPr/>
        </p:nvSpPr>
        <p:spPr>
          <a:xfrm>
            <a:off x="630575" y="2215226"/>
            <a:ext cx="9904342" cy="3970318"/>
          </a:xfrm>
          <a:prstGeom prst="rect">
            <a:avLst/>
          </a:prstGeom>
          <a:noFill/>
        </p:spPr>
        <p:txBody>
          <a:bodyPr wrap="square" rtlCol="0">
            <a:spAutoFit/>
          </a:bodyPr>
          <a:lstStyle/>
          <a:p>
            <a:pPr>
              <a:lnSpc>
                <a:spcPct val="150000"/>
              </a:lnSpc>
            </a:pPr>
            <a:r>
              <a:rPr lang="en-US" altLang="zh-TW" sz="2800" dirty="0" err="1"/>
              <a:t>WiFiServer</a:t>
            </a:r>
            <a:r>
              <a:rPr lang="en-US" altLang="zh-TW" sz="2800" dirty="0"/>
              <a:t> server(8088);</a:t>
            </a:r>
          </a:p>
          <a:p>
            <a:pPr>
              <a:lnSpc>
                <a:spcPct val="150000"/>
              </a:lnSpc>
            </a:pPr>
            <a:r>
              <a:rPr lang="en-US" altLang="zh-TW" sz="2800" dirty="0" err="1"/>
              <a:t>server.begin</a:t>
            </a:r>
            <a:r>
              <a:rPr lang="en-US" altLang="zh-TW" sz="2800" dirty="0"/>
              <a:t>();</a:t>
            </a:r>
          </a:p>
          <a:p>
            <a:pPr>
              <a:lnSpc>
                <a:spcPct val="150000"/>
              </a:lnSpc>
            </a:pPr>
            <a:endParaRPr lang="en-US" altLang="zh-TW" sz="2800" dirty="0"/>
          </a:p>
          <a:p>
            <a:pPr>
              <a:lnSpc>
                <a:spcPct val="150000"/>
              </a:lnSpc>
            </a:pPr>
            <a:r>
              <a:rPr lang="en-US" altLang="zh-TW" sz="2800" dirty="0" err="1"/>
              <a:t>WiFiClient</a:t>
            </a:r>
            <a:r>
              <a:rPr lang="en-US" altLang="zh-TW" sz="2800" dirty="0"/>
              <a:t> </a:t>
            </a:r>
            <a:r>
              <a:rPr lang="en-US" altLang="zh-TW" sz="2800" dirty="0">
                <a:solidFill>
                  <a:schemeClr val="accent2">
                    <a:lumMod val="75000"/>
                  </a:schemeClr>
                </a:solidFill>
              </a:rPr>
              <a:t>environment </a:t>
            </a:r>
            <a:r>
              <a:rPr lang="en-US" altLang="zh-TW" sz="2800" dirty="0"/>
              <a:t>= </a:t>
            </a:r>
            <a:r>
              <a:rPr lang="en-US" altLang="zh-TW" sz="2800" dirty="0" err="1">
                <a:solidFill>
                  <a:schemeClr val="accent2">
                    <a:lumMod val="75000"/>
                  </a:schemeClr>
                </a:solidFill>
              </a:rPr>
              <a:t>server.available</a:t>
            </a:r>
            <a:r>
              <a:rPr lang="en-US" altLang="zh-TW" sz="2800" dirty="0">
                <a:solidFill>
                  <a:schemeClr val="accent2">
                    <a:lumMod val="75000"/>
                  </a:schemeClr>
                </a:solidFill>
              </a:rPr>
              <a:t>(</a:t>
            </a:r>
            <a:r>
              <a:rPr lang="zh-TW" altLang="en-US" sz="2800" dirty="0">
                <a:solidFill>
                  <a:schemeClr val="accent2">
                    <a:lumMod val="75000"/>
                  </a:schemeClr>
                </a:solidFill>
              </a:rPr>
              <a:t> </a:t>
            </a:r>
            <a:r>
              <a:rPr lang="en-US" altLang="zh-TW" sz="2800" dirty="0">
                <a:solidFill>
                  <a:schemeClr val="accent2">
                    <a:lumMod val="75000"/>
                  </a:schemeClr>
                </a:solidFill>
              </a:rPr>
              <a:t>)</a:t>
            </a:r>
            <a:r>
              <a:rPr lang="en-US" altLang="zh-TW" sz="2800" dirty="0"/>
              <a:t>;</a:t>
            </a:r>
          </a:p>
          <a:p>
            <a:pPr>
              <a:lnSpc>
                <a:spcPct val="150000"/>
              </a:lnSpc>
            </a:pPr>
            <a:r>
              <a:rPr lang="en-US" altLang="zh-TW" sz="2800" dirty="0" err="1"/>
              <a:t>int</a:t>
            </a:r>
            <a:r>
              <a:rPr lang="en-US" altLang="zh-TW" sz="2800" dirty="0"/>
              <a:t> data[30];</a:t>
            </a:r>
          </a:p>
          <a:p>
            <a:pPr>
              <a:lnSpc>
                <a:spcPct val="150000"/>
              </a:lnSpc>
            </a:pPr>
            <a:endParaRPr lang="en-US" altLang="zh-TW" sz="2800" dirty="0"/>
          </a:p>
        </p:txBody>
      </p:sp>
      <p:cxnSp>
        <p:nvCxnSpPr>
          <p:cNvPr id="8" name="直接连接符 2"/>
          <p:cNvCxnSpPr/>
          <p:nvPr/>
        </p:nvCxnSpPr>
        <p:spPr>
          <a:xfrm>
            <a:off x="630576" y="1236431"/>
            <a:ext cx="11072668" cy="0"/>
          </a:xfrm>
          <a:prstGeom prst="line">
            <a:avLst/>
          </a:prstGeom>
          <a:ln w="28575">
            <a:solidFill>
              <a:srgbClr val="4C7E5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800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p:nvPr/>
        </p:nvSpPr>
        <p:spPr>
          <a:xfrm>
            <a:off x="630575" y="318946"/>
            <a:ext cx="8114180" cy="769441"/>
          </a:xfrm>
          <a:prstGeom prst="rect">
            <a:avLst/>
          </a:prstGeom>
          <a:noFill/>
        </p:spPr>
        <p:txBody>
          <a:bodyPr wrap="square" rtlCol="0">
            <a:spAutoFit/>
          </a:bodyPr>
          <a:lstStyle/>
          <a:p>
            <a:r>
              <a:rPr lang="zh-TW" altLang="en-US" sz="4400" dirty="0">
                <a:solidFill>
                  <a:srgbClr val="003300"/>
                </a:solidFill>
                <a:latin typeface="微軟正黑體" panose="020B0604030504040204" pitchFamily="34" charset="-120"/>
                <a:ea typeface="微軟正黑體" panose="020B0604030504040204" pitchFamily="34" charset="-120"/>
              </a:rPr>
              <a:t>程式設計</a:t>
            </a:r>
            <a:r>
              <a:rPr lang="en-US" altLang="zh-TW" sz="4400" dirty="0">
                <a:solidFill>
                  <a:schemeClr val="accent2">
                    <a:lumMod val="60000"/>
                    <a:lumOff val="40000"/>
                  </a:schemeClr>
                </a:solidFill>
                <a:latin typeface="微軟正黑體" panose="020B0604030504040204" pitchFamily="34" charset="-120"/>
                <a:ea typeface="微軟正黑體" panose="020B0604030504040204" pitchFamily="34" charset="-120"/>
              </a:rPr>
              <a:t>-</a:t>
            </a:r>
            <a:r>
              <a:rPr lang="zh-TW" altLang="en-US" sz="4400" dirty="0">
                <a:solidFill>
                  <a:schemeClr val="accent2">
                    <a:lumMod val="60000"/>
                    <a:lumOff val="40000"/>
                  </a:schemeClr>
                </a:solidFill>
                <a:latin typeface="微軟正黑體" panose="020B0604030504040204" pitchFamily="34" charset="-120"/>
                <a:ea typeface="微軟正黑體" panose="020B0604030504040204" pitchFamily="34" charset="-120"/>
              </a:rPr>
              <a:t>接收環境溫度</a:t>
            </a:r>
            <a:r>
              <a:rPr lang="en-US" altLang="zh-TW" sz="4400" dirty="0">
                <a:solidFill>
                  <a:schemeClr val="accent2">
                    <a:lumMod val="60000"/>
                    <a:lumOff val="40000"/>
                  </a:schemeClr>
                </a:solidFill>
                <a:latin typeface="微軟正黑體" panose="020B0604030504040204" pitchFamily="34" charset="-120"/>
                <a:ea typeface="微軟正黑體" panose="020B0604030504040204" pitchFamily="34" charset="-120"/>
              </a:rPr>
              <a:t>(server)</a:t>
            </a:r>
            <a:endParaRPr lang="zh-CN" altLang="en-US" sz="4400" dirty="0">
              <a:solidFill>
                <a:schemeClr val="accent2">
                  <a:lumMod val="60000"/>
                  <a:lumOff val="40000"/>
                </a:schemeClr>
              </a:solidFill>
              <a:latin typeface="微軟正黑體" panose="020B0604030504040204" pitchFamily="34" charset="-120"/>
              <a:ea typeface="微軟正黑體" panose="020B0604030504040204" pitchFamily="34" charset="-120"/>
            </a:endParaRPr>
          </a:p>
        </p:txBody>
      </p:sp>
      <p:sp>
        <p:nvSpPr>
          <p:cNvPr id="2" name="文字方塊 1"/>
          <p:cNvSpPr txBox="1"/>
          <p:nvPr/>
        </p:nvSpPr>
        <p:spPr>
          <a:xfrm>
            <a:off x="630575" y="1595021"/>
            <a:ext cx="9904342" cy="5262979"/>
          </a:xfrm>
          <a:prstGeom prst="rect">
            <a:avLst/>
          </a:prstGeom>
          <a:noFill/>
        </p:spPr>
        <p:txBody>
          <a:bodyPr wrap="square" rtlCol="0">
            <a:spAutoFit/>
          </a:bodyPr>
          <a:lstStyle/>
          <a:p>
            <a:r>
              <a:rPr lang="en-US" altLang="zh-TW" sz="2800" dirty="0"/>
              <a:t>while ( </a:t>
            </a:r>
            <a:r>
              <a:rPr lang="en-US" altLang="zh-TW" sz="2800" dirty="0" err="1">
                <a:solidFill>
                  <a:schemeClr val="accent2">
                    <a:lumMod val="75000"/>
                  </a:schemeClr>
                </a:solidFill>
              </a:rPr>
              <a:t>environment.connected</a:t>
            </a:r>
            <a:r>
              <a:rPr lang="en-US" altLang="zh-TW" sz="2800" dirty="0">
                <a:solidFill>
                  <a:schemeClr val="accent2">
                    <a:lumMod val="75000"/>
                  </a:schemeClr>
                </a:solidFill>
              </a:rPr>
              <a:t>( ) </a:t>
            </a:r>
            <a:r>
              <a:rPr lang="en-US" altLang="zh-TW" sz="2800" dirty="0"/>
              <a:t>) {</a:t>
            </a:r>
          </a:p>
          <a:p>
            <a:r>
              <a:rPr lang="en-US" altLang="zh-TW" sz="2800" dirty="0"/>
              <a:t>    if ( </a:t>
            </a:r>
            <a:r>
              <a:rPr lang="en-US" altLang="zh-TW" sz="2800" dirty="0" err="1">
                <a:solidFill>
                  <a:schemeClr val="accent2">
                    <a:lumMod val="75000"/>
                  </a:schemeClr>
                </a:solidFill>
              </a:rPr>
              <a:t>environment.available</a:t>
            </a:r>
            <a:r>
              <a:rPr lang="en-US" altLang="zh-TW" sz="2800" dirty="0">
                <a:solidFill>
                  <a:schemeClr val="accent2">
                    <a:lumMod val="75000"/>
                  </a:schemeClr>
                </a:solidFill>
              </a:rPr>
              <a:t>( ) </a:t>
            </a:r>
            <a:r>
              <a:rPr lang="en-US" altLang="zh-TW" sz="2800" dirty="0"/>
              <a:t>) {</a:t>
            </a:r>
          </a:p>
          <a:p>
            <a:r>
              <a:rPr lang="en-US" altLang="zh-TW" sz="2800" dirty="0"/>
              <a:t>        </a:t>
            </a:r>
            <a:r>
              <a:rPr lang="en-US" altLang="zh-TW" sz="2800" dirty="0" err="1"/>
              <a:t>int</a:t>
            </a:r>
            <a:r>
              <a:rPr lang="en-US" altLang="zh-TW" sz="2800" dirty="0"/>
              <a:t> </a:t>
            </a:r>
            <a:r>
              <a:rPr lang="en-US" altLang="zh-TW" sz="2800" dirty="0" err="1"/>
              <a:t>len</a:t>
            </a:r>
            <a:r>
              <a:rPr lang="en-US" altLang="zh-TW" sz="2800" dirty="0"/>
              <a:t> = </a:t>
            </a:r>
            <a:r>
              <a:rPr lang="en-US" altLang="zh-TW" sz="2800" dirty="0" err="1">
                <a:solidFill>
                  <a:schemeClr val="accent2">
                    <a:lumMod val="75000"/>
                  </a:schemeClr>
                </a:solidFill>
              </a:rPr>
              <a:t>environment.read</a:t>
            </a:r>
            <a:r>
              <a:rPr lang="en-US" altLang="zh-TW" sz="2800" dirty="0"/>
              <a:t>(data, 30);</a:t>
            </a:r>
          </a:p>
          <a:p>
            <a:r>
              <a:rPr lang="en-US" altLang="zh-TW" sz="2800" dirty="0"/>
              <a:t>        if(</a:t>
            </a:r>
            <a:r>
              <a:rPr lang="en-US" altLang="zh-TW" sz="2800" dirty="0" err="1"/>
              <a:t>len</a:t>
            </a:r>
            <a:r>
              <a:rPr lang="en-US" altLang="zh-TW" sz="2800" dirty="0"/>
              <a:t> &lt; 30) {</a:t>
            </a:r>
          </a:p>
          <a:p>
            <a:r>
              <a:rPr lang="en-US" altLang="zh-TW" sz="2800" dirty="0"/>
              <a:t>            data[</a:t>
            </a:r>
            <a:r>
              <a:rPr lang="en-US" altLang="zh-TW" sz="2800" dirty="0" err="1"/>
              <a:t>len</a:t>
            </a:r>
            <a:r>
              <a:rPr lang="en-US" altLang="zh-TW" sz="2800" dirty="0"/>
              <a:t>] = '\0';</a:t>
            </a:r>
          </a:p>
          <a:p>
            <a:r>
              <a:rPr lang="en-US" altLang="zh-TW" sz="2800" dirty="0"/>
              <a:t>        } else {</a:t>
            </a:r>
          </a:p>
          <a:p>
            <a:r>
              <a:rPr lang="en-US" altLang="zh-TW" sz="2800" dirty="0"/>
              <a:t>            data[30] = '\0';</a:t>
            </a:r>
          </a:p>
          <a:p>
            <a:r>
              <a:rPr lang="en-US" altLang="zh-TW" sz="2800" dirty="0"/>
              <a:t>        }</a:t>
            </a:r>
          </a:p>
          <a:p>
            <a:r>
              <a:rPr lang="en-US" altLang="zh-TW" sz="2800" dirty="0"/>
              <a:t>        </a:t>
            </a:r>
            <a:r>
              <a:rPr lang="en-US" altLang="zh-TW" sz="2800" dirty="0" err="1">
                <a:solidFill>
                  <a:schemeClr val="accent2">
                    <a:lumMod val="75000"/>
                  </a:schemeClr>
                </a:solidFill>
              </a:rPr>
              <a:t>environment_hum</a:t>
            </a:r>
            <a:r>
              <a:rPr lang="en-US" altLang="zh-TW" sz="2800" dirty="0"/>
              <a:t> += ((data[0]-48)*10)</a:t>
            </a:r>
          </a:p>
          <a:p>
            <a:r>
              <a:rPr lang="en-US" altLang="zh-TW" sz="2800" dirty="0"/>
              <a:t>        </a:t>
            </a:r>
            <a:r>
              <a:rPr lang="en-US" altLang="zh-TW" sz="2800" dirty="0" err="1">
                <a:solidFill>
                  <a:schemeClr val="accent2">
                    <a:lumMod val="75000"/>
                  </a:schemeClr>
                </a:solidFill>
              </a:rPr>
              <a:t>environment_hum</a:t>
            </a:r>
            <a:r>
              <a:rPr lang="en-US" altLang="zh-TW" sz="2800" dirty="0"/>
              <a:t> += (data[1]-48);</a:t>
            </a:r>
          </a:p>
          <a:p>
            <a:r>
              <a:rPr lang="en-US" altLang="zh-TW" sz="2800" dirty="0"/>
              <a:t>   }</a:t>
            </a:r>
          </a:p>
          <a:p>
            <a:r>
              <a:rPr lang="en-US" altLang="zh-TW" sz="2800" dirty="0"/>
              <a:t>}</a:t>
            </a:r>
          </a:p>
        </p:txBody>
      </p:sp>
      <p:cxnSp>
        <p:nvCxnSpPr>
          <p:cNvPr id="10" name="直接连接符 2"/>
          <p:cNvCxnSpPr/>
          <p:nvPr/>
        </p:nvCxnSpPr>
        <p:spPr>
          <a:xfrm>
            <a:off x="630576" y="1236431"/>
            <a:ext cx="11072668" cy="0"/>
          </a:xfrm>
          <a:prstGeom prst="line">
            <a:avLst/>
          </a:prstGeom>
          <a:ln w="28575">
            <a:solidFill>
              <a:srgbClr val="4C7E5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081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p:nvPr/>
        </p:nvSpPr>
        <p:spPr>
          <a:xfrm>
            <a:off x="630575" y="318946"/>
            <a:ext cx="7972512" cy="769441"/>
          </a:xfrm>
          <a:prstGeom prst="rect">
            <a:avLst/>
          </a:prstGeom>
          <a:noFill/>
        </p:spPr>
        <p:txBody>
          <a:bodyPr wrap="square" rtlCol="0">
            <a:spAutoFit/>
          </a:bodyPr>
          <a:lstStyle/>
          <a:p>
            <a:r>
              <a:rPr lang="zh-TW" altLang="en-US" sz="4400" dirty="0">
                <a:solidFill>
                  <a:srgbClr val="003300"/>
                </a:solidFill>
                <a:latin typeface="微軟正黑體" panose="020B0604030504040204" pitchFamily="34" charset="-120"/>
                <a:ea typeface="微軟正黑體" panose="020B0604030504040204" pitchFamily="34" charset="-120"/>
              </a:rPr>
              <a:t>程式設計</a:t>
            </a:r>
            <a:r>
              <a:rPr lang="en-US" altLang="zh-TW" sz="4400" dirty="0">
                <a:solidFill>
                  <a:schemeClr val="accent2">
                    <a:lumMod val="60000"/>
                    <a:lumOff val="40000"/>
                  </a:schemeClr>
                </a:solidFill>
                <a:latin typeface="微軟正黑體" panose="020B0604030504040204" pitchFamily="34" charset="-120"/>
                <a:ea typeface="微軟正黑體" panose="020B0604030504040204" pitchFamily="34" charset="-120"/>
              </a:rPr>
              <a:t>-</a:t>
            </a:r>
            <a:r>
              <a:rPr lang="zh-TW" altLang="en-US" sz="4400" dirty="0">
                <a:solidFill>
                  <a:schemeClr val="accent2">
                    <a:lumMod val="60000"/>
                    <a:lumOff val="40000"/>
                  </a:schemeClr>
                </a:solidFill>
                <a:latin typeface="微軟正黑體" panose="020B0604030504040204" pitchFamily="34" charset="-120"/>
                <a:ea typeface="微軟正黑體" panose="020B0604030504040204" pitchFamily="34" charset="-120"/>
              </a:rPr>
              <a:t>發送環境溫度</a:t>
            </a:r>
            <a:r>
              <a:rPr lang="en-US" altLang="zh-TW" sz="4400" dirty="0">
                <a:solidFill>
                  <a:schemeClr val="accent2">
                    <a:lumMod val="60000"/>
                    <a:lumOff val="40000"/>
                  </a:schemeClr>
                </a:solidFill>
                <a:latin typeface="微軟正黑體" panose="020B0604030504040204" pitchFamily="34" charset="-120"/>
                <a:ea typeface="微軟正黑體" panose="020B0604030504040204" pitchFamily="34" charset="-120"/>
              </a:rPr>
              <a:t>(client)</a:t>
            </a:r>
            <a:endParaRPr lang="zh-CN" altLang="en-US" sz="4400" dirty="0">
              <a:solidFill>
                <a:schemeClr val="accent2">
                  <a:lumMod val="60000"/>
                  <a:lumOff val="40000"/>
                </a:schemeClr>
              </a:solidFill>
              <a:latin typeface="微軟正黑體" panose="020B0604030504040204" pitchFamily="34" charset="-120"/>
              <a:ea typeface="微軟正黑體" panose="020B0604030504040204" pitchFamily="34" charset="-120"/>
            </a:endParaRPr>
          </a:p>
        </p:txBody>
      </p:sp>
      <p:sp>
        <p:nvSpPr>
          <p:cNvPr id="2" name="文字方塊 1"/>
          <p:cNvSpPr txBox="1"/>
          <p:nvPr/>
        </p:nvSpPr>
        <p:spPr>
          <a:xfrm>
            <a:off x="630575" y="1281446"/>
            <a:ext cx="9904342" cy="5262979"/>
          </a:xfrm>
          <a:prstGeom prst="rect">
            <a:avLst/>
          </a:prstGeom>
          <a:noFill/>
        </p:spPr>
        <p:txBody>
          <a:bodyPr wrap="square" rtlCol="0">
            <a:spAutoFit/>
          </a:bodyPr>
          <a:lstStyle/>
          <a:p>
            <a:pPr>
              <a:lnSpc>
                <a:spcPct val="150000"/>
              </a:lnSpc>
            </a:pPr>
            <a:r>
              <a:rPr lang="en-US" altLang="zh-TW" sz="2800" dirty="0"/>
              <a:t>char host[] = "</a:t>
            </a:r>
            <a:r>
              <a:rPr lang="en-US" altLang="zh-TW" sz="2800" dirty="0">
                <a:solidFill>
                  <a:schemeClr val="accent2">
                    <a:lumMod val="75000"/>
                  </a:schemeClr>
                </a:solidFill>
              </a:rPr>
              <a:t>172.20.10.12</a:t>
            </a:r>
            <a:r>
              <a:rPr lang="en-US" altLang="zh-TW" sz="2800" dirty="0"/>
              <a:t>";  </a:t>
            </a:r>
            <a:r>
              <a:rPr lang="en-US" altLang="zh-TW" sz="2800" dirty="0" err="1"/>
              <a:t>int</a:t>
            </a:r>
            <a:r>
              <a:rPr lang="en-US" altLang="zh-TW" sz="2800" dirty="0"/>
              <a:t> port = </a:t>
            </a:r>
            <a:r>
              <a:rPr lang="en-US" altLang="zh-TW" sz="2800" dirty="0">
                <a:solidFill>
                  <a:schemeClr val="accent2">
                    <a:lumMod val="75000"/>
                  </a:schemeClr>
                </a:solidFill>
              </a:rPr>
              <a:t>8088</a:t>
            </a:r>
            <a:r>
              <a:rPr lang="en-US" altLang="zh-TW" sz="2800" dirty="0"/>
              <a:t>;</a:t>
            </a:r>
          </a:p>
          <a:p>
            <a:pPr>
              <a:lnSpc>
                <a:spcPct val="150000"/>
              </a:lnSpc>
            </a:pPr>
            <a:r>
              <a:rPr lang="en-US" altLang="zh-TW" sz="2800" dirty="0"/>
              <a:t>if (!</a:t>
            </a:r>
            <a:r>
              <a:rPr lang="en-US" altLang="zh-TW" sz="2800" dirty="0" err="1">
                <a:solidFill>
                  <a:schemeClr val="accent2">
                    <a:lumMod val="75000"/>
                  </a:schemeClr>
                </a:solidFill>
              </a:rPr>
              <a:t>client.connect</a:t>
            </a:r>
            <a:r>
              <a:rPr lang="en-US" altLang="zh-TW" sz="2800" dirty="0"/>
              <a:t>(host, port)) {</a:t>
            </a:r>
          </a:p>
          <a:p>
            <a:pPr>
              <a:lnSpc>
                <a:spcPct val="150000"/>
              </a:lnSpc>
            </a:pPr>
            <a:r>
              <a:rPr lang="en-US" altLang="zh-TW" sz="2800" dirty="0"/>
              <a:t>        </a:t>
            </a:r>
            <a:r>
              <a:rPr lang="en-US" altLang="zh-TW" sz="2800" dirty="0" err="1"/>
              <a:t>Serial.println</a:t>
            </a:r>
            <a:r>
              <a:rPr lang="en-US" altLang="zh-TW" sz="2800" dirty="0"/>
              <a:t>("server connection failed");</a:t>
            </a:r>
          </a:p>
          <a:p>
            <a:pPr>
              <a:lnSpc>
                <a:spcPct val="150000"/>
              </a:lnSpc>
            </a:pPr>
            <a:r>
              <a:rPr lang="en-US" altLang="zh-TW" sz="2800" dirty="0"/>
              <a:t>        return;</a:t>
            </a:r>
          </a:p>
          <a:p>
            <a:pPr>
              <a:lnSpc>
                <a:spcPct val="150000"/>
              </a:lnSpc>
            </a:pPr>
            <a:r>
              <a:rPr lang="en-US" altLang="zh-TW" sz="2800" dirty="0"/>
              <a:t>}</a:t>
            </a:r>
          </a:p>
          <a:p>
            <a:pPr>
              <a:lnSpc>
                <a:spcPct val="150000"/>
              </a:lnSpc>
            </a:pPr>
            <a:r>
              <a:rPr lang="en-US" altLang="zh-TW" sz="2800" dirty="0" err="1"/>
              <a:t>sprintf</a:t>
            </a:r>
            <a:r>
              <a:rPr lang="en-US" altLang="zh-TW" sz="2800" dirty="0"/>
              <a:t>(</a:t>
            </a:r>
            <a:r>
              <a:rPr lang="en-US" altLang="zh-TW" sz="2800" dirty="0" err="1"/>
              <a:t>humidity_msg</a:t>
            </a:r>
            <a:r>
              <a:rPr lang="en-US" altLang="zh-TW" sz="2800" dirty="0"/>
              <a:t>, "%d",  (</a:t>
            </a:r>
            <a:r>
              <a:rPr lang="en-US" altLang="zh-TW" sz="2800" dirty="0" err="1"/>
              <a:t>int</a:t>
            </a:r>
            <a:r>
              <a:rPr lang="en-US" altLang="zh-TW" sz="2800" dirty="0"/>
              <a:t>)humidity);</a:t>
            </a:r>
          </a:p>
          <a:p>
            <a:pPr>
              <a:lnSpc>
                <a:spcPct val="150000"/>
              </a:lnSpc>
            </a:pPr>
            <a:r>
              <a:rPr lang="en-US" altLang="zh-TW" sz="2800" dirty="0" err="1">
                <a:solidFill>
                  <a:schemeClr val="accent2">
                    <a:lumMod val="75000"/>
                  </a:schemeClr>
                </a:solidFill>
              </a:rPr>
              <a:t>client.print</a:t>
            </a:r>
            <a:r>
              <a:rPr lang="en-US" altLang="zh-TW" sz="2800" dirty="0"/>
              <a:t>(</a:t>
            </a:r>
            <a:r>
              <a:rPr lang="en-US" altLang="zh-TW" sz="2800" dirty="0" err="1"/>
              <a:t>humidity_msg</a:t>
            </a:r>
            <a:r>
              <a:rPr lang="en-US" altLang="zh-TW" sz="2800" dirty="0"/>
              <a:t>);</a:t>
            </a:r>
          </a:p>
          <a:p>
            <a:pPr>
              <a:lnSpc>
                <a:spcPct val="150000"/>
              </a:lnSpc>
            </a:pPr>
            <a:r>
              <a:rPr lang="en-US" altLang="zh-TW" sz="2800" dirty="0" err="1">
                <a:solidFill>
                  <a:schemeClr val="accent2">
                    <a:lumMod val="75000"/>
                  </a:schemeClr>
                </a:solidFill>
              </a:rPr>
              <a:t>client.stop</a:t>
            </a:r>
            <a:r>
              <a:rPr lang="en-US" altLang="zh-TW" sz="2800" dirty="0"/>
              <a:t>();</a:t>
            </a:r>
          </a:p>
        </p:txBody>
      </p:sp>
      <p:cxnSp>
        <p:nvCxnSpPr>
          <p:cNvPr id="9" name="直接连接符 2"/>
          <p:cNvCxnSpPr/>
          <p:nvPr/>
        </p:nvCxnSpPr>
        <p:spPr>
          <a:xfrm>
            <a:off x="630576" y="1236431"/>
            <a:ext cx="11072668" cy="0"/>
          </a:xfrm>
          <a:prstGeom prst="line">
            <a:avLst/>
          </a:prstGeom>
          <a:ln w="28575">
            <a:solidFill>
              <a:srgbClr val="4C7E5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6246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TotalTime>
  <Words>1272</Words>
  <Application>Microsoft Macintosh PowerPoint</Application>
  <PresentationFormat>寬螢幕</PresentationFormat>
  <Paragraphs>104</Paragraphs>
  <Slides>17</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17</vt:i4>
      </vt:variant>
    </vt:vector>
  </HeadingPairs>
  <TitlesOfParts>
    <vt:vector size="23" baseType="lpstr">
      <vt:lpstr>微軟正黑體</vt:lpstr>
      <vt:lpstr>等线</vt:lpstr>
      <vt:lpstr>等线 Light</vt:lpstr>
      <vt:lpstr>Arial</vt:lpstr>
      <vt:lpstr>Calibri</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平祖安</cp:lastModifiedBy>
  <cp:revision>75</cp:revision>
  <dcterms:created xsi:type="dcterms:W3CDTF">2016-05-18T19:05:46Z</dcterms:created>
  <dcterms:modified xsi:type="dcterms:W3CDTF">2021-06-16T00:54:17Z</dcterms:modified>
</cp:coreProperties>
</file>