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8" r:id="rId2"/>
    <p:sldId id="265" r:id="rId3"/>
    <p:sldId id="256" r:id="rId4"/>
    <p:sldId id="266" r:id="rId5"/>
    <p:sldId id="259" r:id="rId6"/>
    <p:sldId id="263" r:id="rId7"/>
    <p:sldId id="267" r:id="rId8"/>
    <p:sldId id="268" r:id="rId9"/>
    <p:sldId id="271" r:id="rId10"/>
    <p:sldId id="272" r:id="rId11"/>
    <p:sldId id="273" r:id="rId12"/>
    <p:sldId id="275" r:id="rId13"/>
    <p:sldId id="270" r:id="rId14"/>
    <p:sldId id="269" r:id="rId15"/>
    <p:sldId id="27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54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3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4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5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4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6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22510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PROJET D’ELECTRONIQUE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A10C2-FD68-AFDE-BF5B-9E3770D8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176" y="1904936"/>
            <a:ext cx="4285880" cy="61646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 SYNTHETISEUR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1" name="Date Placeholder 14">
            <a:extLst>
              <a:ext uri="{FF2B5EF4-FFF2-40B4-BE49-F238E27FC236}">
                <a16:creationId xmlns:a16="http://schemas.microsoft.com/office/drawing/2014/main" id="{4C753A68-3755-976F-1277-72CB545C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244442"/>
            <a:ext cx="2743200" cy="24841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 13</a:t>
            </a:r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01493447-621D-A40D-FF80-C95105E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492865"/>
            <a:ext cx="4600576" cy="365125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Alfred DE VULPIAN ; L</a:t>
            </a:r>
            <a:r>
              <a:rPr lang="fr-FR" sz="1600" dirty="0">
                <a:solidFill>
                  <a:schemeClr val="bg1"/>
                </a:solidFill>
              </a:rPr>
              <a:t>é</a:t>
            </a:r>
            <a:r>
              <a:rPr lang="en-US" sz="1600" dirty="0">
                <a:solidFill>
                  <a:schemeClr val="bg1"/>
                </a:solidFill>
              </a:rPr>
              <a:t>on DALLE ; Djaze GUERNA</a:t>
            </a:r>
          </a:p>
        </p:txBody>
      </p:sp>
      <p:sp>
        <p:nvSpPr>
          <p:cNvPr id="33" name="Slide Number Placeholder 16">
            <a:extLst>
              <a:ext uri="{FF2B5EF4-FFF2-40B4-BE49-F238E27FC236}">
                <a16:creationId xmlns:a16="http://schemas.microsoft.com/office/drawing/2014/main" id="{77E3683D-7FC0-A2ED-DD78-A21FBE3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B5215B-5EEC-C3C0-E026-B1208CCEE02F}"/>
              </a:ext>
            </a:extLst>
          </p:cNvPr>
          <p:cNvSpPr txBox="1"/>
          <p:nvPr/>
        </p:nvSpPr>
        <p:spPr>
          <a:xfrm>
            <a:off x="4456070" y="6491268"/>
            <a:ext cx="1221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Equipe 7</a:t>
            </a:r>
            <a:endParaRPr lang="fr-FR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23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3105150" cy="797266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METRONOME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9C1353-589B-EDC8-66D4-E0CA7C6AB5D4}"/>
              </a:ext>
            </a:extLst>
          </p:cNvPr>
          <p:cNvSpPr txBox="1"/>
          <p:nvPr/>
        </p:nvSpPr>
        <p:spPr>
          <a:xfrm>
            <a:off x="381000" y="918833"/>
            <a:ext cx="4448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BPM et </a:t>
            </a:r>
            <a:r>
              <a:rPr lang="fr-FR" sz="3200" dirty="0">
                <a:solidFill>
                  <a:srgbClr val="0070C0"/>
                </a:solidFill>
                <a:latin typeface="+mj-lt"/>
              </a:rPr>
              <a:t>fréquence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 modulable</a:t>
            </a:r>
            <a:endParaRPr lang="fr-FR" sz="3200" dirty="0">
              <a:solidFill>
                <a:srgbClr val="0070C0"/>
              </a:solidFill>
              <a:latin typeface="+mj-lt"/>
            </a:endParaRPr>
          </a:p>
          <a:p>
            <a:endParaRPr lang="fr-FR" sz="3200" dirty="0">
              <a:solidFill>
                <a:srgbClr val="0070C0"/>
              </a:solidFill>
              <a:latin typeface="+mj-lt"/>
            </a:endParaRPr>
          </a:p>
          <a:p>
            <a:endParaRPr lang="fr-FR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DFE908-9800-0801-7CC7-A444922AE7E2}"/>
              </a:ext>
            </a:extLst>
          </p:cNvPr>
          <p:cNvSpPr txBox="1"/>
          <p:nvPr/>
        </p:nvSpPr>
        <p:spPr>
          <a:xfrm>
            <a:off x="476250" y="1743075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Composants</a:t>
            </a:r>
            <a:r>
              <a:rPr lang="en-US" sz="2800" dirty="0">
                <a:latin typeface="+mj-lt"/>
              </a:rPr>
              <a:t> :</a:t>
            </a:r>
          </a:p>
          <a:p>
            <a:endParaRPr lang="en-US" sz="2800" dirty="0">
              <a:latin typeface="+mj-lt"/>
            </a:endParaRPr>
          </a:p>
          <a:p>
            <a:r>
              <a:rPr lang="fr-FR" sz="2800" dirty="0">
                <a:latin typeface="+mj-lt"/>
              </a:rPr>
              <a:t>	- Buzzer</a:t>
            </a:r>
          </a:p>
          <a:p>
            <a:r>
              <a:rPr lang="fr-FR" sz="2800" dirty="0">
                <a:latin typeface="+mj-lt"/>
              </a:rPr>
              <a:t>	- Potentiomètre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F259E6-CD8E-DB37-08BF-F472AD5E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78" y="1703663"/>
            <a:ext cx="1614594" cy="46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2324B6-1B20-5954-4FE1-28EA5625A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08" y="793601"/>
            <a:ext cx="2926334" cy="8596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469227D-0F88-5E67-957E-678131E9BDFB}"/>
              </a:ext>
            </a:extLst>
          </p:cNvPr>
          <p:cNvSpPr txBox="1"/>
          <p:nvPr/>
        </p:nvSpPr>
        <p:spPr>
          <a:xfrm>
            <a:off x="431059" y="3714194"/>
            <a:ext cx="3595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Difficultées :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dirty="0">
                <a:latin typeface="+mj-lt"/>
              </a:rPr>
              <a:t>- 2 buzzers</a:t>
            </a:r>
          </a:p>
          <a:p>
            <a:r>
              <a:rPr lang="en-US" sz="2800" dirty="0">
                <a:latin typeface="+mj-lt"/>
              </a:rPr>
              <a:t>	- 2 Tone() </a:t>
            </a:r>
            <a:r>
              <a:rPr lang="fr-FR" sz="2800" dirty="0">
                <a:latin typeface="+mj-lt"/>
              </a:rPr>
              <a:t>différents</a:t>
            </a:r>
          </a:p>
        </p:txBody>
      </p:sp>
    </p:spTree>
    <p:extLst>
      <p:ext uri="{BB962C8B-B14F-4D97-AF65-F5344CB8AC3E}">
        <p14:creationId xmlns:p14="http://schemas.microsoft.com/office/powerpoint/2010/main" val="210179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4285881" cy="79726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METRONOME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A10C2-FD68-AFDE-BF5B-9E3770D8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811" y="1407465"/>
            <a:ext cx="4524375" cy="526110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+mj-lt"/>
              </a:rPr>
              <a:t>SCHEMA MATERIEL</a:t>
            </a:r>
            <a:endParaRPr lang="fr-FR" sz="4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C9DAB05-4B61-6A32-F0CF-052E17FF8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2301308"/>
            <a:ext cx="9991724" cy="34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7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5715000" cy="797266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INTERFACE GRAPHIQUE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95249" y="712363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9C1353-589B-EDC8-66D4-E0CA7C6AB5D4}"/>
              </a:ext>
            </a:extLst>
          </p:cNvPr>
          <p:cNvSpPr txBox="1"/>
          <p:nvPr/>
        </p:nvSpPr>
        <p:spPr>
          <a:xfrm>
            <a:off x="381000" y="918833"/>
            <a:ext cx="5314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AFFICHER LES INFORMATIONS</a:t>
            </a:r>
            <a:endParaRPr lang="fr-FR" sz="3200" dirty="0">
              <a:solidFill>
                <a:srgbClr val="0070C0"/>
              </a:solidFill>
              <a:latin typeface="+mj-lt"/>
            </a:endParaRPr>
          </a:p>
          <a:p>
            <a:endParaRPr lang="fr-FR" sz="3200" dirty="0">
              <a:solidFill>
                <a:srgbClr val="0070C0"/>
              </a:solidFill>
              <a:latin typeface="+mj-lt"/>
            </a:endParaRPr>
          </a:p>
          <a:p>
            <a:endParaRPr lang="fr-FR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DFE908-9800-0801-7CC7-A444922AE7E2}"/>
              </a:ext>
            </a:extLst>
          </p:cNvPr>
          <p:cNvSpPr txBox="1"/>
          <p:nvPr/>
        </p:nvSpPr>
        <p:spPr>
          <a:xfrm>
            <a:off x="484876" y="1888328"/>
            <a:ext cx="393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- La </a:t>
            </a:r>
            <a:r>
              <a:rPr lang="en-US" sz="2400" dirty="0" err="1"/>
              <a:t>fréquence</a:t>
            </a:r>
            <a:r>
              <a:rPr lang="en-US" sz="2400" dirty="0"/>
              <a:t> </a:t>
            </a:r>
            <a:r>
              <a:rPr lang="en-US" sz="2400" dirty="0" err="1"/>
              <a:t>jou</a:t>
            </a:r>
            <a:r>
              <a:rPr lang="fr-FR" sz="2400" dirty="0"/>
              <a:t>é</a:t>
            </a:r>
            <a:r>
              <a:rPr lang="en-US" sz="2400" dirty="0"/>
              <a:t>e</a:t>
            </a:r>
          </a:p>
          <a:p>
            <a:r>
              <a:rPr lang="en-US" sz="2400" dirty="0"/>
              <a:t>	- La note </a:t>
            </a:r>
            <a:r>
              <a:rPr lang="en-US" sz="2400" dirty="0" err="1"/>
              <a:t>jou</a:t>
            </a:r>
            <a:r>
              <a:rPr lang="fr-FR" sz="2400" dirty="0"/>
              <a:t>é</a:t>
            </a:r>
            <a:r>
              <a:rPr lang="en-US" sz="2400" dirty="0"/>
              <a:t>e</a:t>
            </a:r>
          </a:p>
          <a:p>
            <a:r>
              <a:rPr lang="en-US" sz="2400" dirty="0"/>
              <a:t>	- un clavier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513333-5B49-8A1B-65C6-2251BC3712D0}"/>
              </a:ext>
            </a:extLst>
          </p:cNvPr>
          <p:cNvSpPr txBox="1"/>
          <p:nvPr/>
        </p:nvSpPr>
        <p:spPr>
          <a:xfrm>
            <a:off x="7159924" y="918833"/>
            <a:ext cx="274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+mj-lt"/>
              </a:rPr>
              <a:t>ALGORIGRAMME</a:t>
            </a:r>
            <a:endParaRPr lang="fr-FR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C3DC32-5F9D-57EC-D3C7-5F3CEEB3729C}"/>
              </a:ext>
            </a:extLst>
          </p:cNvPr>
          <p:cNvSpPr txBox="1"/>
          <p:nvPr/>
        </p:nvSpPr>
        <p:spPr>
          <a:xfrm>
            <a:off x="1315520" y="3292289"/>
            <a:ext cx="332116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Difficultés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2400" dirty="0"/>
              <a:t>Apprendre le java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Relier </a:t>
            </a:r>
            <a:r>
              <a:rPr lang="fr-FR" sz="2400" dirty="0" err="1"/>
              <a:t>arduino</a:t>
            </a:r>
            <a:r>
              <a:rPr lang="fr-FR" sz="2400" dirty="0"/>
              <a:t> et </a:t>
            </a:r>
            <a:r>
              <a:rPr lang="fr-FR" sz="2400" dirty="0" err="1"/>
              <a:t>processing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/>
              <a:t>Faire attention aux plages de fréquence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3F23B9-9223-62F1-6AA0-57A36DA1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97" y="1794974"/>
            <a:ext cx="3267739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5715000" cy="797266"/>
          </a:xfrm>
        </p:spPr>
        <p:txBody>
          <a:bodyPr anchor="t">
            <a:normAutofit fontScale="90000"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INTERFACE GRAPHIQUE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95249" y="703737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A315B4-39C9-1F91-9D22-E19F6A4D502A}"/>
              </a:ext>
            </a:extLst>
          </p:cNvPr>
          <p:cNvSpPr txBox="1"/>
          <p:nvPr/>
        </p:nvSpPr>
        <p:spPr>
          <a:xfrm>
            <a:off x="5213948" y="984227"/>
            <a:ext cx="1764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70C0"/>
                </a:solidFill>
                <a:latin typeface="+mj-lt"/>
              </a:rPr>
              <a:t>RENDUS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143C2AC0-2CB4-0805-D6C3-0DD1A73B1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CFD811-796F-5C2E-CAD6-C9D86C18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7" y="2088342"/>
            <a:ext cx="5221947" cy="301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3D8BF75-7A05-F9DD-B77E-9A9E555EC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418" y="2103242"/>
            <a:ext cx="5800921" cy="30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7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9" y="2861705"/>
            <a:ext cx="5638675" cy="1134589"/>
          </a:xfrm>
        </p:spPr>
        <p:txBody>
          <a:bodyPr anchor="t">
            <a:normAutofit/>
          </a:bodyPr>
          <a:lstStyle/>
          <a:p>
            <a:r>
              <a:rPr lang="fr-FR" sz="6000" dirty="0">
                <a:solidFill>
                  <a:srgbClr val="FFC000"/>
                </a:solidFill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4977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4285881" cy="797266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BILAN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21974255-96AE-2FE8-CC5C-927DFB8BC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899664"/>
            <a:ext cx="8191500" cy="281453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Tous les modules presents </a:t>
            </a:r>
            <a:r>
              <a:rPr lang="en-US" sz="2800" dirty="0" err="1">
                <a:latin typeface="+mj-lt"/>
              </a:rPr>
              <a:t>sont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fonctionnels</a:t>
            </a: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Notre </a:t>
            </a:r>
            <a:r>
              <a:rPr lang="en-US" sz="2800" dirty="0" err="1">
                <a:latin typeface="+mj-lt"/>
              </a:rPr>
              <a:t>projet</a:t>
            </a:r>
            <a:r>
              <a:rPr lang="en-US" sz="2800" dirty="0">
                <a:latin typeface="+mj-lt"/>
              </a:rPr>
              <a:t> final </a:t>
            </a:r>
            <a:r>
              <a:rPr lang="en-US" sz="2800" dirty="0" err="1">
                <a:latin typeface="+mj-lt"/>
              </a:rPr>
              <a:t>réponds</a:t>
            </a:r>
            <a:r>
              <a:rPr lang="en-US" sz="2800" dirty="0">
                <a:latin typeface="+mj-lt"/>
              </a:rPr>
              <a:t> a la </a:t>
            </a:r>
            <a:r>
              <a:rPr lang="en-US" sz="2800" dirty="0" err="1">
                <a:latin typeface="+mj-lt"/>
              </a:rPr>
              <a:t>demande</a:t>
            </a:r>
            <a:r>
              <a:rPr lang="en-US" sz="2800" dirty="0">
                <a:latin typeface="+mj-lt"/>
              </a:rPr>
              <a:t> et aux </a:t>
            </a:r>
            <a:r>
              <a:rPr lang="en-US" sz="2800" dirty="0" err="1">
                <a:latin typeface="+mj-lt"/>
              </a:rPr>
              <a:t>contraintes</a:t>
            </a:r>
            <a:r>
              <a:rPr lang="en-US" sz="2800" dirty="0">
                <a:latin typeface="+mj-lt"/>
              </a:rPr>
              <a:t> du cahier des charges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+mj-lt"/>
              </a:rPr>
              <a:t>L’équipe</a:t>
            </a:r>
            <a:r>
              <a:rPr lang="en-US" sz="2800" dirty="0">
                <a:latin typeface="+mj-lt"/>
              </a:rPr>
              <a:t> a </a:t>
            </a:r>
            <a:r>
              <a:rPr lang="en-US" sz="2800" dirty="0" err="1">
                <a:latin typeface="+mj-lt"/>
              </a:rPr>
              <a:t>su</a:t>
            </a:r>
            <a:r>
              <a:rPr lang="en-US" sz="2800" dirty="0">
                <a:latin typeface="+mj-lt"/>
              </a:rPr>
              <a:t> profiter des points forts de chacun et </a:t>
            </a:r>
            <a:r>
              <a:rPr lang="en-US" sz="2800" dirty="0" err="1">
                <a:latin typeface="+mj-lt"/>
              </a:rPr>
              <a:t>progresser</a:t>
            </a:r>
            <a:r>
              <a:rPr lang="en-US" sz="2800" dirty="0">
                <a:latin typeface="+mj-lt"/>
              </a:rPr>
              <a:t> </a:t>
            </a:r>
            <a:endParaRPr lang="fr-FR" sz="2800" dirty="0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62ACFB-E953-03A4-9704-F2BC6392B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35" t="21875" r="22115" b="22115"/>
          <a:stretch/>
        </p:blipFill>
        <p:spPr>
          <a:xfrm>
            <a:off x="4972049" y="3714194"/>
            <a:ext cx="2228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0" y="2861705"/>
            <a:ext cx="3733675" cy="1134589"/>
          </a:xfrm>
        </p:spPr>
        <p:txBody>
          <a:bodyPr anchor="t">
            <a:normAutofit/>
          </a:bodyPr>
          <a:lstStyle/>
          <a:p>
            <a:r>
              <a:rPr lang="fr-FR" sz="6000" dirty="0">
                <a:solidFill>
                  <a:srgbClr val="FFC000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29948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-76201"/>
            <a:ext cx="2781300" cy="779937"/>
          </a:xfrm>
        </p:spPr>
        <p:txBody>
          <a:bodyPr anchor="t">
            <a:normAutofit/>
          </a:bodyPr>
          <a:lstStyle/>
          <a:p>
            <a:r>
              <a:rPr lang="fr-FR" sz="4000" dirty="0">
                <a:solidFill>
                  <a:srgbClr val="FFC000"/>
                </a:solidFill>
              </a:rPr>
              <a:t>Contexte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A10C2-FD68-AFDE-BF5B-9E3770D8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703739"/>
            <a:ext cx="12001501" cy="6020912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OBJECTIF : </a:t>
            </a: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	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Concevoir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et programmer un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synthétiseur</a:t>
            </a:r>
          </a:p>
          <a:p>
            <a:r>
              <a:rPr lang="fr-FR" sz="2800" b="1" dirty="0">
                <a:solidFill>
                  <a:srgbClr val="0070C0"/>
                </a:solidFill>
                <a:latin typeface="+mj-lt"/>
              </a:rPr>
              <a:t>CAHIER DES CHARGES : </a:t>
            </a:r>
          </a:p>
          <a:p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	Synthétiseur avec interface graphique et métronome réglable</a:t>
            </a:r>
          </a:p>
          <a:p>
            <a:r>
              <a:rPr lang="fr-FR" sz="2800" b="1" dirty="0">
                <a:solidFill>
                  <a:srgbClr val="0070C0"/>
                </a:solidFill>
                <a:latin typeface="+mj-lt"/>
              </a:rPr>
              <a:t>ORGANISATION :</a:t>
            </a:r>
          </a:p>
          <a:p>
            <a:r>
              <a:rPr lang="fr-FR" sz="2800" b="1" dirty="0">
                <a:solidFill>
                  <a:srgbClr val="0070C0"/>
                </a:solidFill>
                <a:latin typeface="+mj-lt"/>
              </a:rPr>
              <a:t>	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E47A64-1879-AAC4-89FE-95F9DC00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1" y="3714194"/>
            <a:ext cx="57626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3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00" y="2861705"/>
            <a:ext cx="4962400" cy="1134589"/>
          </a:xfrm>
        </p:spPr>
        <p:txBody>
          <a:bodyPr anchor="t">
            <a:normAutofit fontScale="90000"/>
          </a:bodyPr>
          <a:lstStyle/>
          <a:p>
            <a:r>
              <a:rPr lang="fr-FR" sz="6000" dirty="0">
                <a:solidFill>
                  <a:srgbClr val="FFC00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2037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4285881" cy="79726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architecture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A10C2-FD68-AFDE-BF5B-9E3770D8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286" y="1407465"/>
            <a:ext cx="4524375" cy="526110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ARCHITECTURE FONCTIONNELLE</a:t>
            </a:r>
            <a:endParaRPr lang="fr-FR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702723-9389-32A1-3C40-81E8C2E0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19" y="2308581"/>
            <a:ext cx="9012908" cy="370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4285881" cy="79726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architecture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A10C2-FD68-AFDE-BF5B-9E3770D8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590" y="1407465"/>
            <a:ext cx="4524375" cy="526110"/>
          </a:xfrm>
        </p:spPr>
        <p:txBody>
          <a:bodyPr anchor="t">
            <a:normAutofit fontScale="70000" lnSpcReduction="2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+mj-lt"/>
              </a:rPr>
              <a:t>ARCHITECTURE MATERIELLE</a:t>
            </a:r>
            <a:endParaRPr lang="fr-FR" sz="40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45B2ED-B6B9-DCF1-57C4-0473BDC8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8" y="2000250"/>
            <a:ext cx="6226981" cy="308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7F1FFD-6B8C-6DC5-A09D-7550A4E650FA}"/>
              </a:ext>
            </a:extLst>
          </p:cNvPr>
          <p:cNvSpPr txBox="1"/>
          <p:nvPr/>
        </p:nvSpPr>
        <p:spPr>
          <a:xfrm>
            <a:off x="7372349" y="1410355"/>
            <a:ext cx="397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+mj-lt"/>
              </a:rPr>
              <a:t>ARCHITECTURE LOGICIELLE</a:t>
            </a:r>
            <a:endParaRPr lang="fr-FR" sz="28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FF7566-0251-4DF4-2BE0-B358829B2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777" y="1933575"/>
            <a:ext cx="2511067" cy="44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99" y="2861705"/>
            <a:ext cx="5638675" cy="1134589"/>
          </a:xfrm>
        </p:spPr>
        <p:txBody>
          <a:bodyPr anchor="t">
            <a:normAutofit fontScale="90000"/>
          </a:bodyPr>
          <a:lstStyle/>
          <a:p>
            <a:r>
              <a:rPr lang="fr-FR" sz="6000" dirty="0">
                <a:solidFill>
                  <a:srgbClr val="FFC000"/>
                </a:solidFill>
              </a:rPr>
              <a:t>DEVELOPPEMENT</a:t>
            </a:r>
          </a:p>
        </p:txBody>
      </p:sp>
    </p:spTree>
    <p:extLst>
      <p:ext uri="{BB962C8B-B14F-4D97-AF65-F5344CB8AC3E}">
        <p14:creationId xmlns:p14="http://schemas.microsoft.com/office/powerpoint/2010/main" val="39003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1190625" cy="79726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VCO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12364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9C1353-589B-EDC8-66D4-E0CA7C6AB5D4}"/>
              </a:ext>
            </a:extLst>
          </p:cNvPr>
          <p:cNvSpPr txBox="1"/>
          <p:nvPr/>
        </p:nvSpPr>
        <p:spPr>
          <a:xfrm>
            <a:off x="381000" y="918833"/>
            <a:ext cx="5314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G</a:t>
            </a:r>
            <a:r>
              <a:rPr lang="fr-FR" sz="3200" dirty="0">
                <a:solidFill>
                  <a:srgbClr val="0070C0"/>
                </a:solidFill>
                <a:latin typeface="+mj-lt"/>
              </a:rPr>
              <a:t>é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n</a:t>
            </a:r>
            <a:r>
              <a:rPr lang="fr-FR" sz="3200" dirty="0">
                <a:solidFill>
                  <a:srgbClr val="0070C0"/>
                </a:solidFill>
                <a:latin typeface="+mj-lt"/>
              </a:rPr>
              <a:t>é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rer un signal </a:t>
            </a:r>
            <a:r>
              <a:rPr lang="fr-FR" sz="3200" dirty="0">
                <a:solidFill>
                  <a:srgbClr val="0070C0"/>
                </a:solidFill>
                <a:latin typeface="+mj-lt"/>
              </a:rPr>
              <a:t>carré</a:t>
            </a:r>
          </a:p>
          <a:p>
            <a:endParaRPr lang="fr-FR" sz="3200" dirty="0">
              <a:solidFill>
                <a:srgbClr val="0070C0"/>
              </a:solidFill>
              <a:latin typeface="+mj-lt"/>
            </a:endParaRPr>
          </a:p>
          <a:p>
            <a:endParaRPr lang="fr-FR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DFE908-9800-0801-7CC7-A444922AE7E2}"/>
              </a:ext>
            </a:extLst>
          </p:cNvPr>
          <p:cNvSpPr txBox="1"/>
          <p:nvPr/>
        </p:nvSpPr>
        <p:spPr>
          <a:xfrm>
            <a:off x="510756" y="2307956"/>
            <a:ext cx="339701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Composants</a:t>
            </a:r>
            <a:r>
              <a:rPr lang="en-US" sz="2400" dirty="0"/>
              <a:t> :</a:t>
            </a:r>
          </a:p>
          <a:p>
            <a:r>
              <a:rPr lang="fr-FR" sz="2400" dirty="0"/>
              <a:t>	</a:t>
            </a:r>
          </a:p>
          <a:p>
            <a:r>
              <a:rPr lang="fr-FR" sz="2400" dirty="0"/>
              <a:t>	- Clavier</a:t>
            </a:r>
          </a:p>
          <a:p>
            <a:r>
              <a:rPr lang="fr-FR" sz="2400" dirty="0"/>
              <a:t>	- NE555</a:t>
            </a:r>
          </a:p>
          <a:p>
            <a:r>
              <a:rPr lang="fr-FR" sz="2400" dirty="0"/>
              <a:t>	- Bascule JK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8B86B42-8673-9AF9-C8E6-E66A7333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61" y="918833"/>
            <a:ext cx="5761219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vectoriel de couleurs vives qui éclaboussent">
            <a:extLst>
              <a:ext uri="{FF2B5EF4-FFF2-40B4-BE49-F238E27FC236}">
                <a16:creationId xmlns:a16="http://schemas.microsoft.com/office/drawing/2014/main" id="{ADED0621-3815-4263-B04C-1E937228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279"/>
          <a:stretch/>
        </p:blipFill>
        <p:spPr>
          <a:xfrm>
            <a:off x="-2" y="10"/>
            <a:ext cx="12192002" cy="685799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547059-0142-D9C7-AD4E-61016DF6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93529"/>
            <a:ext cx="1190625" cy="79726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VCO</a:t>
            </a:r>
            <a:endParaRPr lang="fr-FR" sz="4000" dirty="0">
              <a:solidFill>
                <a:srgbClr val="FFC000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A4B659B-BBC5-D2EF-F853-B6489731BA05}"/>
              </a:ext>
            </a:extLst>
          </p:cNvPr>
          <p:cNvSpPr/>
          <p:nvPr/>
        </p:nvSpPr>
        <p:spPr>
          <a:xfrm>
            <a:off x="85724" y="703738"/>
            <a:ext cx="12001501" cy="6020913"/>
          </a:xfrm>
          <a:prstGeom prst="roundRect">
            <a:avLst>
              <a:gd name="adj" fmla="val 7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9C1353-589B-EDC8-66D4-E0CA7C6AB5D4}"/>
              </a:ext>
            </a:extLst>
          </p:cNvPr>
          <p:cNvSpPr txBox="1"/>
          <p:nvPr/>
        </p:nvSpPr>
        <p:spPr>
          <a:xfrm>
            <a:off x="1571625" y="1109333"/>
            <a:ext cx="2643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ALGORIGRAMME</a:t>
            </a:r>
            <a:endParaRPr lang="fr-FR" sz="3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F93BC3-4E9B-170C-1F45-8BC4BB16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106" y="1826337"/>
            <a:ext cx="2314226" cy="489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102BFE9-55A9-C70A-D210-99265D7A5E22}"/>
              </a:ext>
            </a:extLst>
          </p:cNvPr>
          <p:cNvSpPr txBox="1"/>
          <p:nvPr/>
        </p:nvSpPr>
        <p:spPr>
          <a:xfrm>
            <a:off x="5700714" y="1109333"/>
            <a:ext cx="4919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GRAPHIQUE DES FREQUENCES</a:t>
            </a:r>
            <a:endParaRPr lang="fr-FR" sz="3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3B2907B-7E53-3CD5-0EF0-7831F059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2" y="2099703"/>
            <a:ext cx="6032003" cy="364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9953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185</Words>
  <Application>Microsoft Office PowerPoint</Application>
  <PresentationFormat>Grand écran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Trade Gothic Next Cond</vt:lpstr>
      <vt:lpstr>Trade Gothic Next Light</vt:lpstr>
      <vt:lpstr>LimelightVTI</vt:lpstr>
      <vt:lpstr>PROJET D’ELECTRONIQUE</vt:lpstr>
      <vt:lpstr>contexte</vt:lpstr>
      <vt:lpstr>Contexte</vt:lpstr>
      <vt:lpstr>ARCHITECTURE</vt:lpstr>
      <vt:lpstr>architecture</vt:lpstr>
      <vt:lpstr>architecture</vt:lpstr>
      <vt:lpstr>DEVELOPPEMENT</vt:lpstr>
      <vt:lpstr>VCO</vt:lpstr>
      <vt:lpstr>VCO</vt:lpstr>
      <vt:lpstr>METRONOME</vt:lpstr>
      <vt:lpstr>METRONOME</vt:lpstr>
      <vt:lpstr>INTERFACE GRAPHIQUE</vt:lpstr>
      <vt:lpstr>INTERFACE GRAPHIQUE</vt:lpstr>
      <vt:lpstr>BILAN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D’ELECTRONIQUE</dc:title>
  <dc:creator>Alfred DE VULPIAN</dc:creator>
  <cp:lastModifiedBy>Alfred DE VULPIAN</cp:lastModifiedBy>
  <cp:revision>14</cp:revision>
  <dcterms:created xsi:type="dcterms:W3CDTF">2023-04-19T17:01:56Z</dcterms:created>
  <dcterms:modified xsi:type="dcterms:W3CDTF">2023-04-20T07:27:12Z</dcterms:modified>
</cp:coreProperties>
</file>