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16.png" ContentType="image/png"/>
  <Override PartName="/ppt/media/image3.jpeg" ContentType="image/jpe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9839AA9-E4F9-49E4-B1C6-7FDA6A73D46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B421057-F157-4150-9FFB-0A3379D9E18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2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1" name="Image 9" descr=""/>
          <p:cNvPicPr/>
          <p:nvPr/>
        </p:nvPicPr>
        <p:blipFill>
          <a:blip r:embed="rId3"/>
          <a:stretch/>
        </p:blipFill>
        <p:spPr>
          <a:xfrm>
            <a:off x="162000" y="304920"/>
            <a:ext cx="1675080" cy="288360"/>
          </a:xfrm>
          <a:prstGeom prst="rect">
            <a:avLst/>
          </a:prstGeom>
          <a:ln>
            <a:noFill/>
          </a:ln>
        </p:spPr>
      </p:pic>
      <p:pic>
        <p:nvPicPr>
          <p:cNvPr id="2" name="Image 5" descr=""/>
          <p:cNvPicPr/>
          <p:nvPr/>
        </p:nvPicPr>
        <p:blipFill>
          <a:blip r:embed="rId4"/>
          <a:srcRect l="29798" t="0" r="0" b="0"/>
          <a:stretch/>
        </p:blipFill>
        <p:spPr>
          <a:xfrm>
            <a:off x="0" y="0"/>
            <a:ext cx="7903440" cy="3809520"/>
          </a:xfrm>
          <a:prstGeom prst="rect">
            <a:avLst/>
          </a:prstGeom>
          <a:ln>
            <a:noFill/>
          </a:ln>
        </p:spPr>
      </p:pic>
      <p:pic>
        <p:nvPicPr>
          <p:cNvPr id="3" name="Image 4" descr=""/>
          <p:cNvPicPr/>
          <p:nvPr/>
        </p:nvPicPr>
        <p:blipFill>
          <a:blip r:embed="rId5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234960" y="2554920"/>
            <a:ext cx="5418720" cy="1090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Cliquez et </a:t>
            </a:r>
            <a:r>
              <a:rPr b="0" lang="fr-FR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modifiez </a:t>
            </a:r>
            <a:r>
              <a:rPr b="0" lang="fr-FR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le titre</a:t>
            </a:r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the outline text format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Outline Level</a:t>
            </a:r>
            <a:endParaRPr b="0" lang="fr-FR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Outline Level</a:t>
            </a:r>
            <a:endParaRPr b="0" lang="fr-FR" sz="1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Outline Level</a:t>
            </a:r>
            <a:endParaRPr b="0" lang="fr-FR" sz="16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Outline Level</a:t>
            </a:r>
            <a:endParaRPr b="0" lang="fr-FR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Sixth Outline Level</a:t>
            </a:r>
            <a:endParaRPr b="0" lang="fr-FR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Seventh Outline Level</a:t>
            </a:r>
            <a:endParaRPr b="0" lang="fr-FR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2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41" name="Image 9" descr=""/>
          <p:cNvPicPr/>
          <p:nvPr/>
        </p:nvPicPr>
        <p:blipFill>
          <a:blip r:embed="rId3"/>
          <a:stretch/>
        </p:blipFill>
        <p:spPr>
          <a:xfrm>
            <a:off x="162000" y="304920"/>
            <a:ext cx="1675080" cy="28836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081240" y="0"/>
            <a:ext cx="5738400" cy="1142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fr-FR" sz="3400" spc="-1" strike="noStrike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Cliquez et modifiez le titre</a:t>
            </a:r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22200" y="1633680"/>
            <a:ext cx="84974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Click to edit the outline text format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Second Outline Level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Third Outline Level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Fourth Outline Level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Fifth Outline Level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Sixth Outline Level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Seventh Outline LevelCliquez pour modifier les styles du texte du masque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627120" indent="-285480">
              <a:lnSpc>
                <a:spcPct val="100000"/>
              </a:lnSpc>
              <a:buClr>
                <a:srgbClr val="595959"/>
              </a:buClr>
              <a:buSzPct val="120000"/>
              <a:buFont typeface="Arial"/>
              <a:buChar char="•"/>
            </a:pPr>
            <a:r>
              <a:rPr b="0" lang="fr-FR" sz="2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Deuxième niveau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2" marL="890640" indent="-263160">
              <a:lnSpc>
                <a:spcPct val="100000"/>
              </a:lnSpc>
              <a:buClr>
                <a:srgbClr val="595959"/>
              </a:buClr>
              <a:buFont typeface="Courier New"/>
              <a:buChar char="o"/>
            </a:pPr>
            <a:r>
              <a:rPr b="0" lang="fr-FR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Troisième niveau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3" marL="1071720" indent="-180720">
              <a:lnSpc>
                <a:spcPct val="100000"/>
              </a:lnSpc>
              <a:buClr>
                <a:srgbClr val="595959"/>
              </a:buClr>
              <a:buFont typeface="Lucida Grande"/>
              <a:buChar char="–"/>
            </a:pPr>
            <a:r>
              <a:rPr b="0" lang="fr-FR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Quatrième niveau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b="0" lang="fr-FR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Cinquième niveau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3366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10/4/17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351240" y="6348240"/>
            <a:ext cx="24537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Lancement des PE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66736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E794957-AA66-4795-A5A5-8986E298D771}" type="slidenum">
              <a:rPr b="0"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 2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82" name="Image 9" descr=""/>
          <p:cNvPicPr/>
          <p:nvPr/>
        </p:nvPicPr>
        <p:blipFill>
          <a:blip r:embed="rId3"/>
          <a:stretch/>
        </p:blipFill>
        <p:spPr>
          <a:xfrm>
            <a:off x="162000" y="304920"/>
            <a:ext cx="1675080" cy="288360"/>
          </a:xfrm>
          <a:prstGeom prst="rect">
            <a:avLst/>
          </a:prstGeom>
          <a:ln>
            <a:noFill/>
          </a:ln>
        </p:spPr>
      </p:pic>
      <p:pic>
        <p:nvPicPr>
          <p:cNvPr id="83" name="Image 4" descr=""/>
          <p:cNvPicPr/>
          <p:nvPr/>
        </p:nvPicPr>
        <p:blipFill>
          <a:blip r:embed="rId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7093440" y="5647320"/>
            <a:ext cx="174276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36 av. Guy de Collongue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69134 Écully cedex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 + 33 (0)4 72 18 60 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www.ec-lyon.fr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Image 7" descr=""/>
          <p:cNvPicPr/>
          <p:nvPr/>
        </p:nvPicPr>
        <p:blipFill>
          <a:blip r:embed="rId5"/>
          <a:stretch/>
        </p:blipFill>
        <p:spPr>
          <a:xfrm>
            <a:off x="6310080" y="5020200"/>
            <a:ext cx="2613240" cy="450000"/>
          </a:xfrm>
          <a:prstGeom prst="rect">
            <a:avLst/>
          </a:prstGeom>
          <a:ln>
            <a:noFill/>
          </a:ln>
        </p:spPr>
      </p:pic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the outline text format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Outline Level</a:t>
            </a:r>
            <a:endParaRPr b="0" lang="fr-FR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Outline Level</a:t>
            </a:r>
            <a:endParaRPr b="0" lang="fr-FR" sz="18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Outline Level</a:t>
            </a:r>
            <a:endParaRPr b="0" lang="fr-FR" sz="16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Outline Level</a:t>
            </a:r>
            <a:endParaRPr b="0" lang="fr-FR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Sixth Outline Level</a:t>
            </a:r>
            <a:endParaRPr b="0" lang="fr-FR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Seventh Outline Level</a:t>
            </a:r>
            <a:endParaRPr b="0" lang="fr-FR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926080" y="2554200"/>
            <a:ext cx="5726880" cy="1091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Présentation du PE n°47</a:t>
            </a:r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701880" y="3646440"/>
            <a:ext cx="4484160" cy="663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1</a:t>
            </a:r>
            <a:r>
              <a:rPr b="0" lang="en-US" sz="2000" spc="-1" strike="noStrike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ère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séance de TD "Communication"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2961000" y="174240"/>
            <a:ext cx="46152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fr-FR" sz="3400" spc="-1" strike="noStrike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Fiche d'identité du PE 47</a:t>
            </a:r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22200" y="1633680"/>
            <a:ext cx="8497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Titre du projet : </a:t>
            </a: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Interface graphique et intelligence artificielle pour le jeu Pingouins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Proposition d'acronyme : ai</a:t>
            </a: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Pingouins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Tuteur / Commanditaire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B. Chouvion (MSGMGC)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Club Jeu (N. Lang)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Lancement des PE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1AE9403-2A69-48E7-B402-EE5EF8EFD142}" type="slidenum">
              <a:rPr b="0"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10/4/17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961000" y="174240"/>
            <a:ext cx="3529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fr-FR" sz="3400" spc="-1" strike="noStrike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Contexte du PE</a:t>
            </a:r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22200" y="1633680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Origine du besoin :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</a:t>
            </a: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Faire découvrir le jeu Pingouin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</a:t>
            </a: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Permettre d’y jouer seul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  </a:t>
            </a: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Répondre aux critiques des utilisateurs liées à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</a:t>
            </a: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la mise en place du jeu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Enjeux :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Créer une interface graphique agréable et faire des intelligences artificielles contre lesquelles il est intéressant de jouer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Propriété intellectuelle et application mobile en vente sur internet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Lancement des PE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9EDF28C-4B81-42BC-B243-B4BF927BF7F0}" type="slidenum">
              <a:rPr b="0"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10/4/17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961000" y="174240"/>
            <a:ext cx="3529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fr-FR" sz="3400" spc="-1" strike="noStrike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Objectifs du PE</a:t>
            </a:r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22200" y="1633680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Objectif général :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Modélisation des principes du jeu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Réalisation d’une interface graphique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Développement d’intelligence(s) artificielle(s) (IA)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Indicateurs mesurables de réussite :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  </a:t>
            </a: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Réalisation de l’application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  </a:t>
            </a: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Rapport nombre de victoires de l’IA sur le nombre de     parties jouées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Lancement des PE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646DECE-1E54-49A9-9600-9DDB22221A36}" type="slidenum">
              <a:rPr b="0"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10/4/17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961000" y="174240"/>
            <a:ext cx="3529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fr-FR" sz="3400" spc="-1" strike="noStrike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Objectifs du PE</a:t>
            </a:r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22200" y="1633680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Nature du livrable principal :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Logiciel pour ordinateur principalement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Adaptation en application mobile éventuelle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Lancement des PE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B9C08A4-4B25-4016-A6B5-1E7779780300}" type="slidenum">
              <a:rPr b="0"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10/4/17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2961000" y="174240"/>
            <a:ext cx="3529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fr-FR" sz="3400" spc="-1" strike="noStrike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Périmètre du PE</a:t>
            </a:r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22200" y="1633680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Acteurs :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</a:t>
            </a: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Découverte de la programmation d’une intelligence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</a:t>
            </a: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artificielle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</a:t>
            </a: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Nicolas, Rémi, Alexandre : équipe intelligence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</a:t>
            </a: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artificielle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</a:t>
            </a: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Fazil, Enzo, Edouard : équipe interface graphique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</a:t>
            </a: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Club jeu de société : Nicolas Lang, président et PE dans le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</a:t>
            </a: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même domaine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</a:t>
            </a: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Benjamin Chouvion : enseignant chercheur au MSGMGC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Lancement des PE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0C3B715-D2A6-4CAE-ABBA-4D55DB4AE2CD}" type="slidenum">
              <a:rPr b="0"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10/4/17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961000" y="174240"/>
            <a:ext cx="3529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fr-FR" sz="3400" spc="-1" strike="noStrike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Périmètre du PE</a:t>
            </a:r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22200" y="1633680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Ressources :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</a:t>
            </a: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Bibliothèque, tutoriels sur internet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</a:t>
            </a: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PE déjà existant sur le même modèle (jeu de Go)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Environnement et interfaces du projet :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</a:t>
            </a: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Club jeu de société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Lancement des PE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F5D8BFA-8F18-42DE-85AF-5BC4E33C6426}" type="slidenum">
              <a:rPr b="0"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10/4/17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2961000" y="174240"/>
            <a:ext cx="40381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fr-FR" sz="3400" spc="-1" strike="noStrike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Contraintes du PE</a:t>
            </a:r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22200" y="1633680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Coûts :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r>
              <a:rPr b="0" i="1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</a:t>
            </a: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 50€ pour acheter le jeu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</a:t>
            </a: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Autres coûts liés à la mobilisation d’autres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</a:t>
            </a: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ressources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Délais :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Voir planning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Lancement des PE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2EB3ACC-CFC8-4646-9120-2915942D7671}" type="slidenum">
              <a:rPr b="0"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10/4/17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2961000" y="174240"/>
            <a:ext cx="40381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fr-FR" sz="3400" spc="-1" strike="noStrike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Contraintes du PE</a:t>
            </a:r>
            <a:endParaRPr b="0" lang="fr-FR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322200" y="1633680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Autres contraintes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r>
              <a:rPr b="0" i="1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</a:t>
            </a: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Contacter le créateur du jeu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</a:t>
            </a: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 mise en ligne du jeu, soumission à la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</a:t>
            </a: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réglementation, licenses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</a:t>
            </a: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Proposer une application gratuite du jeu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</a:t>
            </a: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Choix du langage de programmation : Python avec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</a:t>
            </a:r>
            <a:r>
              <a:rPr b="0" lang="fr-F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Pygame</a:t>
            </a: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Lancement des PE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7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3E6E3BF-5BEA-47F3-874F-1DF9F436BC03}" type="slidenum">
              <a:rPr b="0"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10/4/17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Application>LibreOffice/5.1.6.2$Linux_X86_64 LibreOffice_project/10m0$Build-2</Application>
  <Words>303</Words>
  <Paragraphs>88</Paragraphs>
  <Company>New Zealand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2012-03-01T14:05:27Z</dcterms:created>
  <dc:creator>Office 2008</dc:creator>
  <dc:description/>
  <dc:language>en-US</dc:language>
  <cp:lastModifiedBy/>
  <dcterms:modified xsi:type="dcterms:W3CDTF">2017-10-04T15:47:42Z</dcterms:modified>
  <cp:revision>42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New Zealand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Présentation à l'écran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