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66" r:id="rId4"/>
    <p:sldId id="258" r:id="rId5"/>
    <p:sldId id="267" r:id="rId6"/>
    <p:sldId id="257" r:id="rId7"/>
    <p:sldId id="259" r:id="rId8"/>
    <p:sldId id="268" r:id="rId9"/>
    <p:sldId id="269" r:id="rId10"/>
    <p:sldId id="262" r:id="rId11"/>
    <p:sldId id="271" r:id="rId12"/>
    <p:sldId id="272" r:id="rId13"/>
    <p:sldId id="273" r:id="rId14"/>
    <p:sldId id="263" r:id="rId15"/>
    <p:sldId id="270" r:id="rId16"/>
    <p:sldId id="265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9839AA9-E4F9-49E4-B1C6-7FDA6A73D46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Imag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Imag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20" name="Image 11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Image 12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7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2" name="Image 5"/>
          <p:cNvPicPr/>
          <p:nvPr/>
        </p:nvPicPr>
        <p:blipFill>
          <a:blip r:embed="rId16"/>
          <a:srcRect l="29798"/>
          <a:stretch/>
        </p:blipFill>
        <p:spPr>
          <a:xfrm>
            <a:off x="0" y="0"/>
            <a:ext cx="7903440" cy="3809520"/>
          </a:xfrm>
          <a:prstGeom prst="rect">
            <a:avLst/>
          </a:prstGeom>
          <a:ln>
            <a:noFill/>
          </a:ln>
        </p:spPr>
      </p:pic>
      <p:pic>
        <p:nvPicPr>
          <p:cNvPr id="3" name="Image 4"/>
          <p:cNvPicPr/>
          <p:nvPr/>
        </p:nvPicPr>
        <p:blipFill>
          <a:blip r:embed="rId17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34960" y="2554920"/>
            <a:ext cx="5418720" cy="1090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1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1240" y="0"/>
            <a:ext cx="5738400" cy="1142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Cliquez et modifiez le titre</a:t>
            </a:r>
            <a:endParaRPr lang="fr-FR" sz="3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22200" y="1633680"/>
            <a:ext cx="8497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Click to edit the outline text format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Second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Third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Fourth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Fifth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Sixth Outline Level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Seventh Outline LevelCliquez pour modifier les styles du texte du masque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627120" lvl="1" indent="-285480">
              <a:lnSpc>
                <a:spcPct val="100000"/>
              </a:lnSpc>
              <a:buClr>
                <a:srgbClr val="595959"/>
              </a:buClr>
              <a:buSzPct val="120000"/>
              <a:buFont typeface="Arial"/>
              <a:buChar char="•"/>
            </a:pPr>
            <a:r>
              <a:rPr lang="fr-FR" sz="22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Deuxième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90640" lvl="2" indent="-263160">
              <a:lnSpc>
                <a:spcPct val="100000"/>
              </a:lnSpc>
              <a:buClr>
                <a:srgbClr val="595959"/>
              </a:buClr>
              <a:buFont typeface="Courier New"/>
              <a:buChar char="o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Troisième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071720" lvl="3" indent="-180720">
              <a:lnSpc>
                <a:spcPct val="100000"/>
              </a:lnSpc>
              <a:buClr>
                <a:srgbClr val="595959"/>
              </a:buClr>
              <a:buFont typeface="Lucida Grande"/>
              <a:buChar char="–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Quatrième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Cinquième niveau</a:t>
            </a:r>
            <a:endParaRPr lang="fr-FR" sz="2400" b="0" strike="noStrike" spc="-1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3366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10/4/17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351240" y="6348240"/>
            <a:ext cx="24537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Lancement des PE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6736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94957-AA66-4795-A5A5-8986E298D7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Image 9"/>
          <p:cNvPicPr/>
          <p:nvPr/>
        </p:nvPicPr>
        <p:blipFill>
          <a:blip r:embed="rId15"/>
          <a:stretch/>
        </p:blipFill>
        <p:spPr>
          <a:xfrm>
            <a:off x="162000" y="304920"/>
            <a:ext cx="1675080" cy="288360"/>
          </a:xfrm>
          <a:prstGeom prst="rect">
            <a:avLst/>
          </a:prstGeom>
          <a:ln>
            <a:noFill/>
          </a:ln>
        </p:spPr>
      </p:pic>
      <p:pic>
        <p:nvPicPr>
          <p:cNvPr id="83" name="Image 4"/>
          <p:cNvPicPr/>
          <p:nvPr/>
        </p:nvPicPr>
        <p:blipFill>
          <a:blip r:embed="rId1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7093440" y="5647320"/>
            <a:ext cx="174276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36 av. Guy de Collongue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69134 Écully cedex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 + 33 (0)4 72 18 60 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www.ec-lyon.fr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7"/>
          <p:cNvPicPr/>
          <p:nvPr/>
        </p:nvPicPr>
        <p:blipFill>
          <a:blip r:embed="rId15"/>
          <a:stretch/>
        </p:blipFill>
        <p:spPr>
          <a:xfrm>
            <a:off x="6310080" y="5020200"/>
            <a:ext cx="2613240" cy="450000"/>
          </a:xfrm>
          <a:prstGeom prst="rect">
            <a:avLst/>
          </a:prstGeom>
          <a:ln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459160" y="2665620"/>
            <a:ext cx="5726880" cy="1091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RVP1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875934" y="3646440"/>
            <a:ext cx="6310106" cy="663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PE 47: Interface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graphique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et intelligence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artificielle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pour le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jeu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Pingouins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376D63-2861-4E51-9F4D-AD52CB16B22E}"/>
              </a:ext>
            </a:extLst>
          </p:cNvPr>
          <p:cNvSpPr txBox="1"/>
          <p:nvPr/>
        </p:nvSpPr>
        <p:spPr>
          <a:xfrm>
            <a:off x="518474" y="4830297"/>
            <a:ext cx="417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Enzo </a:t>
            </a:r>
            <a:r>
              <a:rPr lang="fr-FR" dirty="0" err="1" smtClean="0">
                <a:solidFill>
                  <a:schemeClr val="bg1"/>
                </a:solidFill>
              </a:rPr>
              <a:t>Delepine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Rémi Di </a:t>
            </a:r>
            <a:r>
              <a:rPr lang="fr-FR" dirty="0" err="1" smtClean="0">
                <a:solidFill>
                  <a:schemeClr val="bg1"/>
                </a:solidFill>
              </a:rPr>
              <a:t>Guardia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Alexandre </a:t>
            </a:r>
            <a:r>
              <a:rPr lang="fr-FR" dirty="0" err="1" smtClean="0">
                <a:solidFill>
                  <a:schemeClr val="bg1"/>
                </a:solidFill>
              </a:rPr>
              <a:t>Magueresse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Nicolas </a:t>
            </a:r>
            <a:r>
              <a:rPr lang="fr-FR" dirty="0" smtClean="0">
                <a:solidFill>
                  <a:schemeClr val="bg1"/>
                </a:solidFill>
              </a:rPr>
              <a:t>Ménard</a:t>
            </a:r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Fazil </a:t>
            </a:r>
            <a:r>
              <a:rPr lang="fr-FR" dirty="0" err="1" smtClean="0">
                <a:solidFill>
                  <a:schemeClr val="bg1"/>
                </a:solidFill>
              </a:rPr>
              <a:t>Mouhamad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Edouard-Louis </a:t>
            </a:r>
            <a:r>
              <a:rPr lang="fr-FR" dirty="0" err="1" smtClean="0">
                <a:solidFill>
                  <a:schemeClr val="bg1"/>
                </a:solidFill>
              </a:rPr>
              <a:t>Tambiradja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5167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-258618" y="1660839"/>
            <a:ext cx="3140364" cy="168101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(semestre 2)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8" name="Picture 6" descr="https://raw.githubusercontent.com/PingouinsECL/documents/master/GANTT-S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249381"/>
            <a:ext cx="6068291" cy="61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9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Risques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374940" y="1764144"/>
            <a:ext cx="8701560" cy="4592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Initialisation du réseau de neurones délicate 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 Performance de l’IA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sym typeface="Wingdings" panose="05000000000000000000" pitchFamily="2" charset="2"/>
              </a:rPr>
              <a:t>Publication non autorisée par les auteurs sur l’intranet du campus </a:t>
            </a: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sym typeface="Wingdings" panose="05000000000000000000" pitchFamily="2" charset="2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9116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https://raw.githubusercontent.com/PingouinsECL/documents/master/bud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32" y="1152810"/>
            <a:ext cx="6556172" cy="519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2961000" y="174240"/>
            <a:ext cx="3398236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Avancement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52" name="Picture 4" descr="https://raw.githubusercontent.com/PingouinsECL/documents/master/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8" y="1493012"/>
            <a:ext cx="8458686" cy="44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3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528F877D-96AA-4031-86CA-8E91E834A2B2}"/>
              </a:ext>
            </a:extLst>
          </p:cNvPr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Merci de votre attention !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Introduction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47430" y="233244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projet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Pourquoi ce jeu ?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Comment y jouer </a:t>
            </a:r>
            <a:r>
              <a:rPr lang="fr-FR" sz="3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800280" lvl="1" indent="-342720"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26" name="Picture 2" descr="Résultat de recherche d'images pour &quot;pingouins jeu de société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10" y="1639436"/>
            <a:ext cx="3908830" cy="2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45" y="4871748"/>
            <a:ext cx="28575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rme 11"/>
          <p:cNvSpPr/>
          <p:nvPr/>
        </p:nvSpPr>
        <p:spPr>
          <a:xfrm flipH="1" flipV="1">
            <a:off x="5460488" y="4098561"/>
            <a:ext cx="1066141" cy="1546374"/>
          </a:xfrm>
          <a:prstGeom prst="swooshArrow">
            <a:avLst>
              <a:gd name="adj1" fmla="val 25000"/>
              <a:gd name="adj2" fmla="val 25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Contexte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74940" y="1707483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Contraintes du jeu réel</a:t>
            </a: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buClr>
                <a:srgbClr val="96172E"/>
              </a:buClr>
              <a:buSzPct val="150000"/>
            </a:pPr>
            <a:endParaRPr lang="fr-FR" sz="30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3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Existence d’une version mobile</a:t>
            </a: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345120" y="635652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EDF28C-4B81-42BC-B243-B4BF927BF7F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0" name="Picture 2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63" y="3759613"/>
            <a:ext cx="3808828" cy="228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ésultat de recherche d'images pour &quot;hey that's my fish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87" y="1316880"/>
            <a:ext cx="3928753" cy="1831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2" y="3934752"/>
            <a:ext cx="4613036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7956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61000" y="174240"/>
            <a:ext cx="461520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Sommaire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22200" y="1633680"/>
            <a:ext cx="8497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des tâches</a:t>
            </a:r>
          </a:p>
          <a:p>
            <a:pPr marL="1371960" lvl="2" indent="-457200">
              <a:lnSpc>
                <a:spcPct val="150000"/>
              </a:lnSpc>
              <a:buClr>
                <a:srgbClr val="96172E"/>
              </a:buClr>
              <a:buSzPct val="150000"/>
              <a:buFont typeface="+mj-lt"/>
              <a:buAutoNum type="arabicPeriod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Budget</a:t>
            </a: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  <a:ea typeface="ＭＳ Ｐゴシック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</a:p>
        </p:txBody>
      </p:sp>
      <p:sp>
        <p:nvSpPr>
          <p:cNvPr id="13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AE9403-2A69-48E7-B402-EE5EF8EFD142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961000" y="174240"/>
            <a:ext cx="3529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Objectifs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374940" y="1036860"/>
            <a:ext cx="8701560" cy="53196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pen source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Jouabilité à plusieurs ou tout </a:t>
            </a:r>
            <a:r>
              <a:rPr lang="fr-FR" sz="24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seul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60">
              <a:lnSpc>
                <a:spcPct val="100000"/>
              </a:lnSpc>
              <a:buClr>
                <a:srgbClr val="96172E"/>
              </a:buClr>
              <a:buSzPct val="150000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d’une interface graphique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 smtClean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Création de plusieurs intelligences artificielles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646DECE-1E54-49A9-9600-9DDB22221A3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076" name="Picture 4" descr="Résultat de recherche d'images pour &quot;intelligence artificielle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20" y="4696978"/>
            <a:ext cx="1737880" cy="173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Cahier des charges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146" name="Picture 2" descr="https://raw.githubusercontent.com/PingouinsECL/documents/master/diagramme_pieuv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436970"/>
            <a:ext cx="8321962" cy="467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68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60999" y="174240"/>
            <a:ext cx="4570331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Contraintes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B9C08A4-4B25-4016-A6B5-1E7779780300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8F9D37C4-458B-42B9-B684-1F6C7BAE71CF}"/>
              </a:ext>
            </a:extLst>
          </p:cNvPr>
          <p:cNvSpPr txBox="1"/>
          <p:nvPr/>
        </p:nvSpPr>
        <p:spPr>
          <a:xfrm>
            <a:off x="374940" y="201330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C1 : Droits d’auteur et autorisations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C2 : Adaptabilité aux différents systèmes d’exploitation</a:t>
            </a: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C3 : Accessibilité du </a:t>
            </a:r>
            <a:r>
              <a:rPr lang="fr-FR" sz="24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</a:t>
            </a:r>
            <a:r>
              <a:rPr lang="fr-FR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ogiciel</a:t>
            </a:r>
          </a:p>
        </p:txBody>
      </p:sp>
    </p:spTree>
    <p:extLst>
      <p:ext uri="{BB962C8B-B14F-4D97-AF65-F5344CB8AC3E}">
        <p14:creationId xmlns:p14="http://schemas.microsoft.com/office/powerpoint/2010/main" val="553488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960999" y="174240"/>
            <a:ext cx="5002593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Répartition des tâches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22200" y="1633680"/>
            <a:ext cx="87015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96172E"/>
              </a:buClr>
              <a:buSzPct val="150000"/>
              <a:buFont typeface="Arial"/>
              <a:buChar char="•"/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fr-FR" sz="2400" b="0" strike="noStrike" spc="-1" dirty="0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F5D8BFA-8F18-42DE-85AF-5BC4E33C6426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E2548D-3262-4E13-9C45-9C69783C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61" y="1305787"/>
            <a:ext cx="6369223" cy="4853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3"/>
          <p:cNvSpPr txBox="1"/>
          <p:nvPr/>
        </p:nvSpPr>
        <p:spPr>
          <a:xfrm>
            <a:off x="3351240" y="6348240"/>
            <a:ext cx="2453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RVP1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66736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EB3ACC-CFC8-4646-9120-2915942D7671}" type="slidenum">
              <a:rPr lang="en-US" sz="105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3366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12/13/17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" name="Picture 2" descr="https://raw.githubusercontent.com/PingouinsECL/documents/master/GANTT-S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6" y="327194"/>
            <a:ext cx="6181725" cy="6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Shape 1"/>
          <p:cNvSpPr txBox="1"/>
          <p:nvPr/>
        </p:nvSpPr>
        <p:spPr>
          <a:xfrm>
            <a:off x="-258618" y="1660838"/>
            <a:ext cx="3140364" cy="189516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fr-FR" sz="3400" b="0" strike="noStrike" spc="-1" dirty="0" smtClean="0">
                <a:solidFill>
                  <a:srgbClr val="96172E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Diagramme de GANTT (semestre 1)</a:t>
            </a:r>
            <a:endParaRPr lang="fr-FR" sz="3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366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173</Words>
  <Application>Microsoft Office PowerPoint</Application>
  <PresentationFormat>Affichage à l'écran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DejaVu Sans</vt:lpstr>
      <vt:lpstr>Lucida Grande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New Zealand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Office 2008</dc:creator>
  <dc:description/>
  <cp:lastModifiedBy>Fazil M</cp:lastModifiedBy>
  <cp:revision>76</cp:revision>
  <dcterms:created xsi:type="dcterms:W3CDTF">2012-03-01T14:05:27Z</dcterms:created>
  <dcterms:modified xsi:type="dcterms:W3CDTF">2017-11-29T17:13:50Z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New Zealand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Présentation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