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Franklin Gothic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VVTgvvAkHZFhhpEinqY+/epAb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AC91D0-F645-46FE-A9A1-EA1E4C832ED4}">
  <a:tblStyle styleId="{11AC91D0-F645-46FE-A9A1-EA1E4C832ED4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7F8"/>
          </a:solidFill>
        </a:fill>
      </a:tcStyle>
    </a:wholeTbl>
    <a:band1H>
      <a:tcTxStyle/>
      <a:tcStyle>
        <a:fill>
          <a:solidFill>
            <a:srgbClr val="E1EFF1"/>
          </a:solidFill>
        </a:fill>
      </a:tcStyle>
    </a:band1H>
    <a:band2H>
      <a:tcTxStyle/>
    </a:band2H>
    <a:band1V>
      <a:tcTxStyle/>
      <a:tcStyle>
        <a:fill>
          <a:solidFill>
            <a:srgbClr val="E1EFF1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FranklinGothic-bold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 min(</a:t>
            </a:r>
            <a:r>
              <a:rPr lang="en-US"/>
              <a:t>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Kalman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-a linear optimal estimator to estimate states and update by measurements with noisy.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-two parts: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Prediction: model is the motion with an acceleration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Measurement: equations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to get measurement: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-we cannot get it directly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-calculate</a:t>
            </a:r>
            <a:endParaRPr/>
          </a:p>
        </p:txBody>
      </p:sp>
      <p:sp>
        <p:nvSpPr>
          <p:cNvPr id="316" name="Google Shape;31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 min(</a:t>
            </a:r>
            <a:r>
              <a:rPr lang="en-US"/>
              <a:t>6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1min(</a:t>
            </a:r>
            <a:r>
              <a:rPr lang="en-US"/>
              <a:t>7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way to keep subject walking in the middle of the treadmill is: set two gains. If walk faster, give a larger target velocity; if walk on the front part of the treadmill, larger velocity.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gains to control how fast the treadmill goes to the subjects velocity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gp=0.1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gv=0.25</a:t>
            </a:r>
            <a:endParaRPr/>
          </a:p>
        </p:txBody>
      </p:sp>
      <p:sp>
        <p:nvSpPr>
          <p:cNvPr id="345" name="Google Shape;3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1min(8)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Because we don’t know the offsets so we want to find a way to cancel the offsets.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Average two curves to two points and these two points can cancel out each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Don know the real curve so we choose the middle points of two lines and average A and B as a point which is C to represent the averaged COM</a:t>
            </a:r>
            <a:endParaRPr/>
          </a:p>
        </p:txBody>
      </p:sp>
      <p:sp>
        <p:nvSpPr>
          <p:cNvPr id="372" name="Google Shape;37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Because we don’t know the offsets so we want to find a way to cancel the offsets.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Average two curves to two points and these two points can cancel out each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Don know the real curve so we choose the middle points of two lines and average A and B as a point which is C to represent the averaged COM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only have the middle point of each step by cop calculation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 the same thing to the fake COM trajectory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 and C is on the same vertical line which means the Lateral COM of F and C are the same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we have now: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 and F are the middle point. Suppose C and F are on a vertical 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Based on similar triangle rules(, line AD  and Line BE should be vertical lines.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Prove A and D are in the same vertical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-G and H is the middle point of each step, I and J are the true COM with offset, Gi’=J’H because of the hypothesis, A and D are the middle point of IJ and 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-triangle GDI’=DHJ’-&gt;D is the middle point of J’I’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-II’ is parallel to JJ’, based on similar quadrilateral rules, vertical line l is parallet to vertical line m. so AD are on the same vertical line.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 to now, we know we can use the averaged com of the red line to replace the green line</a:t>
            </a:r>
            <a:endParaRPr/>
          </a:p>
        </p:txBody>
      </p:sp>
      <p:sp>
        <p:nvSpPr>
          <p:cNvPr id="424" name="Google Shape;42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30 seconds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7 mins(15)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min(16)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common equipments in a locomotion lab.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treadmill:+com,+self-pacing</a:t>
            </a:r>
            <a:endParaRPr/>
          </a:p>
        </p:txBody>
      </p:sp>
      <p:sp>
        <p:nvSpPr>
          <p:cNvPr id="226" name="Google Shape;2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lateral COM is important to walking stability, refer to a 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sagittal</a:t>
            </a:r>
            <a:r>
              <a:rPr lang="en-US"/>
              <a:t> COM contribute to self-pacing treadmill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self-pacing treadmill: it is an instrumented treadmill which keep tracking subject’s walking speed to simulate a overground walking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it’s important</a:t>
            </a:r>
            <a:endParaRPr/>
          </a:p>
        </p:txBody>
      </p:sp>
      <p:sp>
        <p:nvSpPr>
          <p:cNvPr id="243" name="Google Shape;2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Libre Franklin"/>
                <a:ea typeface="Libre Franklin"/>
                <a:cs typeface="Libre Franklin"/>
                <a:sym typeface="Libre Franklin"/>
              </a:rPr>
              <a:t>1 mins</a:t>
            </a:r>
            <a:endParaRPr sz="11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latin typeface="Libre Franklin"/>
                <a:ea typeface="Libre Franklin"/>
                <a:cs typeface="Libre Franklin"/>
                <a:sym typeface="Libre Franklin"/>
              </a:rPr>
              <a:t>A self-pacing treadmill</a:t>
            </a:r>
            <a:endParaRPr sz="700"/>
          </a:p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Char char="-"/>
            </a:pPr>
            <a:r>
              <a:rPr lang="en-US" sz="1100">
                <a:latin typeface="Libre Franklin"/>
                <a:ea typeface="Libre Franklin"/>
                <a:cs typeface="Libre Franklin"/>
                <a:sym typeface="Libre Franklin"/>
              </a:rPr>
              <a:t>Other self-paced treadmills…(exoskeleten)</a:t>
            </a:r>
            <a:endParaRPr sz="700"/>
          </a:p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Char char="-"/>
            </a:pPr>
            <a:r>
              <a:rPr lang="en-US" sz="1100">
                <a:latin typeface="Libre Franklin"/>
                <a:ea typeface="Libre Franklin"/>
                <a:cs typeface="Libre Franklin"/>
                <a:sym typeface="Libre Franklin"/>
              </a:rPr>
              <a:t>Free walking speed</a:t>
            </a:r>
            <a:endParaRPr sz="700"/>
          </a:p>
          <a:p>
            <a:pPr indent="-2413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Char char="-"/>
            </a:pPr>
            <a:r>
              <a:rPr lang="en-US" sz="1100">
                <a:latin typeface="Libre Franklin"/>
                <a:ea typeface="Libre Franklin"/>
                <a:cs typeface="Libre Franklin"/>
                <a:sym typeface="Libre Franklin"/>
              </a:rPr>
              <a:t>Preferred walking speed</a:t>
            </a:r>
            <a:endParaRPr sz="700"/>
          </a:p>
          <a:p>
            <a:pPr indent="-2413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Char char="-"/>
            </a:pPr>
            <a:r>
              <a:rPr lang="en-US" sz="1100">
                <a:latin typeface="Libre Franklin"/>
                <a:ea typeface="Libre Franklin"/>
                <a:cs typeface="Libre Franklin"/>
                <a:sym typeface="Libre Franklin"/>
              </a:rPr>
              <a:t>Rehabilitation:gait analysis of </a:t>
            </a:r>
            <a:endParaRPr sz="700"/>
          </a:p>
          <a:p>
            <a:pPr indent="-2413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Char char="-"/>
            </a:pPr>
            <a:r>
              <a:rPr lang="en-US" sz="1100">
                <a:latin typeface="Libre Franklin"/>
                <a:ea typeface="Libre Franklin"/>
                <a:cs typeface="Libre Franklin"/>
                <a:sym typeface="Libre Franklin"/>
              </a:rPr>
              <a:t>Test assistive devices</a:t>
            </a:r>
            <a:endParaRPr sz="500"/>
          </a:p>
        </p:txBody>
      </p:sp>
      <p:sp>
        <p:nvSpPr>
          <p:cNvPr id="252" name="Google Shape;2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mins(</a:t>
            </a:r>
            <a:r>
              <a:rPr lang="en-US"/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these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first:the panel from Bertec to control the </a:t>
            </a:r>
            <a:r>
              <a:rPr lang="en-US"/>
              <a:t>treadmill</a:t>
            </a:r>
            <a:r>
              <a:rPr lang="en-US"/>
              <a:t> speed. set it to remote control in this paneel.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pacing GUI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walking test GUI</a:t>
            </a:r>
            <a:endParaRPr/>
          </a:p>
        </p:txBody>
      </p:sp>
      <p:sp>
        <p:nvSpPr>
          <p:cNvPr id="277" name="Google Shape;27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mins(</a:t>
            </a:r>
            <a:r>
              <a:rPr lang="en-US" sz="1100"/>
              <a:t>3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Why do we need the communication?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-we wanna simplify the equipment needed in research so we want to remove speedgoat from our list.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What we have: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-Bertec SDK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-Matlab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 min(</a:t>
            </a:r>
            <a:r>
              <a:rPr lang="en-US"/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Clarify why do we need Kalman filter: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-state estimator: com positions and speeds to speed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-input is the grf, measurements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-out put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谢谢">
  <p:cSld name="谢谢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25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5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1" name="Google Shape;21;p2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2" name="Google Shape;22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日程表 ">
  <p:cSld name="日程表 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4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34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34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34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3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5" name="Google Shape;145;p34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4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4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列">
  <p:cSld name="2 列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55" name="Google Shape;155;p3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3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9" name="Google Shape;159;p3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35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5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4" name="Google Shape;164;p35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列">
  <p:cSld name="3 列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36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70" name="Google Shape;170;p3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3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4" name="Google Shape;174;p3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6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36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6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36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36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36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3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摘要 ">
  <p:cSld name="摘要 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8" name="Google Shape;188;p3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0" name="Google Shape;190;p37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91" name="Google Shape;191;p3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7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简介">
  <p:cSld name="简介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6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7" name="Google Shape;27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6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2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团队">
  <p:cSld name="团队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39" name="Google Shape;39;p2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7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7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" name="Google Shape;44;p27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7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27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5" name="Google Shape;55;p27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7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7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7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7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7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">
  <p:cSld name="标题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8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68" name="Google Shape;68;p2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28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议程">
  <p:cSld name="议程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5" name="Google Shape;75;p2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29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4" name="Google Shape;84;p29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29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" name="Google Shape;87;p29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29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0" name="Google Shape;90;p29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29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3" name="Google Shape;93;p29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9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休息时间">
  <p:cSld name="休息时间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01" name="Google Shape;101;p30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" name="Google Shape;102;p30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3" name="Google Shape;103;p30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104" name="Google Shape;104;p3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表">
  <p:cSld name="图表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9" name="Google Shape;109;p3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表格">
  <p:cSld name="表格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言">
  <p:cSld name="引言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grpSp>
        <p:nvGrpSpPr>
          <p:cNvPr id="121" name="Google Shape;121;p3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2" name="Google Shape;122;p33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3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3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28" name="Google Shape;128;p3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TUpe_YiRaM9l5KnkuBdvhoa08t0N5wzq/view" TargetMode="External"/><Relationship Id="rId4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jp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jpg"/><Relationship Id="rId4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jp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hyperlink" Target="http://drive.google.com/file/d/1RiZ9hh_yHiFhxFwUwLPqYC0reFu4PQXx/view" TargetMode="External"/><Relationship Id="rId6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ature.com/articles/s41598-023-32948-z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Relationship Id="rId4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hyperlink" Target="https://jneuroengrehab.biomedcentral.com/articles/10.1186/s12984-020-00683-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/>
        </p:nvSpPr>
        <p:spPr>
          <a:xfrm>
            <a:off x="7012832" y="4866671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Student: Guangping Liu</a:t>
            </a:r>
            <a:endParaRPr/>
          </a:p>
        </p:txBody>
      </p:sp>
      <p:sp>
        <p:nvSpPr>
          <p:cNvPr id="212" name="Google Shape;212;p1"/>
          <p:cNvSpPr txBox="1"/>
          <p:nvPr>
            <p:ph idx="2" type="subTitle"/>
          </p:nvPr>
        </p:nvSpPr>
        <p:spPr>
          <a:xfrm>
            <a:off x="6361889" y="3591098"/>
            <a:ext cx="5449111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>
                <a:latin typeface="Arial"/>
                <a:ea typeface="Arial"/>
                <a:cs typeface="Arial"/>
                <a:sym typeface="Arial"/>
              </a:rPr>
              <a:t>MATLAB App for instrumented treadmills: COM tracking and self-pacing control</a:t>
            </a:r>
            <a:endParaRPr b="0" i="0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 txBox="1"/>
          <p:nvPr>
            <p:ph type="title"/>
          </p:nvPr>
        </p:nvSpPr>
        <p:spPr>
          <a:xfrm>
            <a:off x="6361889" y="230011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>
                <a:latin typeface="Arial"/>
                <a:ea typeface="Arial"/>
                <a:cs typeface="Arial"/>
                <a:sym typeface="Arial"/>
              </a:rPr>
              <a:t>Spring Semester Report:</a:t>
            </a:r>
            <a:endParaRPr/>
          </a:p>
        </p:txBody>
      </p:sp>
      <p:sp>
        <p:nvSpPr>
          <p:cNvPr id="214" name="Google Shape;214;p1"/>
          <p:cNvSpPr txBox="1"/>
          <p:nvPr/>
        </p:nvSpPr>
        <p:spPr>
          <a:xfrm>
            <a:off x="462988" y="4083850"/>
            <a:ext cx="430578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#change this picture to treadmill pic</a:t>
            </a:r>
            <a:endParaRPr sz="32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5" name="Google Shape;2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58301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SPT App: State estimator</a:t>
            </a:r>
            <a:endParaRPr/>
          </a:p>
        </p:txBody>
      </p:sp>
      <p:sp>
        <p:nvSpPr>
          <p:cNvPr id="319" name="Google Shape;319;p1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320" name="Google Shape;320;p10"/>
          <p:cNvSpPr txBox="1"/>
          <p:nvPr/>
        </p:nvSpPr>
        <p:spPr>
          <a:xfrm>
            <a:off x="796735" y="2003428"/>
            <a:ext cx="8616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Kalman Filter for Com speeds and positions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321" name="Google Shape;321;p10"/>
          <p:cNvGraphicFramePr/>
          <p:nvPr/>
        </p:nvGraphicFramePr>
        <p:xfrm>
          <a:off x="2521067" y="333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{11AC91D0-F645-46FE-A9A1-EA1E4C832ED4}</a:tableStyleId>
              </a:tblPr>
              <a:tblGrid>
                <a:gridCol w="3246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Time Update(Prediction):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2" name="Google Shape;322;p10"/>
          <p:cNvGraphicFramePr/>
          <p:nvPr/>
        </p:nvGraphicFramePr>
        <p:xfrm>
          <a:off x="6697508" y="32542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{11AC91D0-F645-46FE-A9A1-EA1E4C832ED4}</a:tableStyleId>
              </a:tblPr>
              <a:tblGrid>
                <a:gridCol w="42295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Measurement Update: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3" name="Google Shape;323;p10"/>
          <p:cNvSpPr/>
          <p:nvPr/>
        </p:nvSpPr>
        <p:spPr>
          <a:xfrm>
            <a:off x="4838218" y="2375839"/>
            <a:ext cx="2974693" cy="821802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7B9A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>
            <a:off x="4838217" y="4904756"/>
            <a:ext cx="2974693" cy="821802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7B9A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5" name="Google Shape;325;p10"/>
          <p:cNvSpPr txBox="1"/>
          <p:nvPr/>
        </p:nvSpPr>
        <p:spPr>
          <a:xfrm>
            <a:off x="1494790" y="4911389"/>
            <a:ext cx="4452730" cy="7855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5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pic>
        <p:nvPicPr>
          <p:cNvPr id="326" name="Google Shape;32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900" y="3750800"/>
            <a:ext cx="2470925" cy="4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4875" y="4253200"/>
            <a:ext cx="2518973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6125" y="3620075"/>
            <a:ext cx="26404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044" y="3990925"/>
            <a:ext cx="3516319" cy="4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84013" y="4540575"/>
            <a:ext cx="1510393" cy="352425"/>
          </a:xfrm>
          <a:prstGeom prst="rect">
            <a:avLst/>
          </a:prstGeom>
          <a:noFill/>
          <a:ln cap="flat" cmpd="sng" w="12700">
            <a:solidFill>
              <a:srgbClr val="7B9A9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SPT App: State estimator</a:t>
            </a:r>
            <a:endParaRPr/>
          </a:p>
        </p:txBody>
      </p:sp>
      <p:sp>
        <p:nvSpPr>
          <p:cNvPr id="337" name="Google Shape;337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38" name="Google Shape;338;p11"/>
          <p:cNvSpPr txBox="1"/>
          <p:nvPr/>
        </p:nvSpPr>
        <p:spPr>
          <a:xfrm>
            <a:off x="796735" y="2044832"/>
            <a:ext cx="80816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Kalman Filter for Com speeds and positions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1494790" y="3218329"/>
            <a:ext cx="5074024" cy="17639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59" r="0" t="-20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340" name="Google Shape;340;p11"/>
          <p:cNvSpPr txBox="1"/>
          <p:nvPr/>
        </p:nvSpPr>
        <p:spPr>
          <a:xfrm>
            <a:off x="7297271" y="1927412"/>
            <a:ext cx="3399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#add a explain plot here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41" name="Google Shape;3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7276" y="1601235"/>
            <a:ext cx="4643173" cy="512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SPT App: Speed Controller</a:t>
            </a:r>
            <a:endParaRPr/>
          </a:p>
        </p:txBody>
      </p:sp>
      <p:sp>
        <p:nvSpPr>
          <p:cNvPr id="348" name="Google Shape;348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349" name="Google Shape;349;p12"/>
          <p:cNvSpPr txBox="1"/>
          <p:nvPr/>
        </p:nvSpPr>
        <p:spPr>
          <a:xfrm>
            <a:off x="796735" y="2044832"/>
            <a:ext cx="27443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Speed Controller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1589215" y="2644099"/>
            <a:ext cx="5074024" cy="3467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4" l="-1081" r="0" t="-10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351" name="Google Shape;351;p12"/>
          <p:cNvSpPr/>
          <p:nvPr/>
        </p:nvSpPr>
        <p:spPr>
          <a:xfrm>
            <a:off x="6257557" y="1783166"/>
            <a:ext cx="1203153" cy="52333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B59A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Treadmill speed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8137427" y="1783165"/>
            <a:ext cx="1203153" cy="523333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-22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7943837" y="2953163"/>
            <a:ext cx="1590000" cy="69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B59A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Speed Controller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10017297" y="1783165"/>
            <a:ext cx="1203153" cy="52333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B59A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Kalman filter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7869600" y="4551528"/>
            <a:ext cx="1738500" cy="1009200"/>
          </a:xfrm>
          <a:prstGeom prst="roundRect">
            <a:avLst>
              <a:gd fmla="val 16667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6" name="Google Shape;356;p12"/>
          <p:cNvCxnSpPr>
            <a:stCxn id="351" idx="3"/>
            <a:endCxn id="352" idx="1"/>
          </p:cNvCxnSpPr>
          <p:nvPr/>
        </p:nvCxnSpPr>
        <p:spPr>
          <a:xfrm>
            <a:off x="7460710" y="2044833"/>
            <a:ext cx="676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12"/>
          <p:cNvCxnSpPr>
            <a:stCxn id="352" idx="3"/>
            <a:endCxn id="354" idx="1"/>
          </p:cNvCxnSpPr>
          <p:nvPr/>
        </p:nvCxnSpPr>
        <p:spPr>
          <a:xfrm>
            <a:off x="9340580" y="2044832"/>
            <a:ext cx="676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12"/>
          <p:cNvCxnSpPr>
            <a:stCxn id="352" idx="2"/>
            <a:endCxn id="353" idx="0"/>
          </p:cNvCxnSpPr>
          <p:nvPr/>
        </p:nvCxnSpPr>
        <p:spPr>
          <a:xfrm flipH="1">
            <a:off x="8738704" y="2306498"/>
            <a:ext cx="300" cy="646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p12"/>
          <p:cNvCxnSpPr>
            <a:stCxn id="353" idx="2"/>
            <a:endCxn id="355" idx="0"/>
          </p:cNvCxnSpPr>
          <p:nvPr/>
        </p:nvCxnSpPr>
        <p:spPr>
          <a:xfrm>
            <a:off x="8738837" y="3643163"/>
            <a:ext cx="0" cy="908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0" name="Google Shape;360;p12"/>
          <p:cNvCxnSpPr>
            <a:stCxn id="355" idx="1"/>
            <a:endCxn id="351" idx="2"/>
          </p:cNvCxnSpPr>
          <p:nvPr/>
        </p:nvCxnSpPr>
        <p:spPr>
          <a:xfrm rot="10800000">
            <a:off x="6859199" y="2306628"/>
            <a:ext cx="1010400" cy="27495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SPT App</a:t>
            </a:r>
            <a:endParaRPr/>
          </a:p>
        </p:txBody>
      </p:sp>
      <p:sp>
        <p:nvSpPr>
          <p:cNvPr id="367" name="Google Shape;367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pic>
        <p:nvPicPr>
          <p:cNvPr id="368" name="Google Shape;368;p13" title="spt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300" y="1646450"/>
            <a:ext cx="65790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Lateral COM tracking</a:t>
            </a:r>
            <a:endParaRPr/>
          </a:p>
        </p:txBody>
      </p:sp>
      <p:sp>
        <p:nvSpPr>
          <p:cNvPr id="375" name="Google Shape;375;p1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376" name="Google Shape;376;p14"/>
          <p:cNvSpPr txBox="1"/>
          <p:nvPr/>
        </p:nvSpPr>
        <p:spPr>
          <a:xfrm>
            <a:off x="796735" y="2210765"/>
            <a:ext cx="5590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Lateral Kalman Filter( Sliding Window)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7" name="Google Shape;377;p14"/>
          <p:cNvSpPr txBox="1"/>
          <p:nvPr/>
        </p:nvSpPr>
        <p:spPr>
          <a:xfrm>
            <a:off x="884573" y="3001625"/>
            <a:ext cx="604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 Model: Movement with acceleration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Measurement Update: A lateral kinetic COM model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78" name="Google Shape;3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7186" y="1464364"/>
            <a:ext cx="4668079" cy="466807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4"/>
          <p:cNvSpPr txBox="1"/>
          <p:nvPr/>
        </p:nvSpPr>
        <p:spPr>
          <a:xfrm>
            <a:off x="7994945" y="1401635"/>
            <a:ext cx="42837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Green line: true COM trajectory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 line: fake COM trajectory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0" name="Google Shape;380;p14"/>
          <p:cNvSpPr txBox="1"/>
          <p:nvPr/>
        </p:nvSpPr>
        <p:spPr>
          <a:xfrm>
            <a:off x="884583" y="4100552"/>
            <a:ext cx="720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to estimate lateral COM?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-estimate lateral COM by the relationship between two lines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 of  the model: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-averaged lateral COM: sliding window Kalman filter with last three states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-speed of averaged lateral COM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示&#10;&#10;描述已自动生成" id="386" name="Google Shape;3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778" y="307991"/>
            <a:ext cx="6406222" cy="6406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5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Lateral COM tracking</a:t>
            </a:r>
            <a:endParaRPr/>
          </a:p>
        </p:txBody>
      </p:sp>
      <p:sp>
        <p:nvSpPr>
          <p:cNvPr id="388" name="Google Shape;388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389" name="Google Shape;389;p15"/>
          <p:cNvSpPr txBox="1"/>
          <p:nvPr/>
        </p:nvSpPr>
        <p:spPr>
          <a:xfrm>
            <a:off x="796735" y="2210765"/>
            <a:ext cx="5590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Lateral Kalman Filter( Sliding Window)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0" name="Google Shape;390;p15"/>
          <p:cNvSpPr txBox="1"/>
          <p:nvPr/>
        </p:nvSpPr>
        <p:spPr>
          <a:xfrm>
            <a:off x="2073744" y="4845863"/>
            <a:ext cx="5065403" cy="3915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749" l="-962" r="0" t="-93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391" name="Google Shape;391;p15"/>
          <p:cNvSpPr txBox="1"/>
          <p:nvPr/>
        </p:nvSpPr>
        <p:spPr>
          <a:xfrm>
            <a:off x="894080" y="2865120"/>
            <a:ext cx="60655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Details of the model: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</a:t>
            </a:r>
            <a:r>
              <a:rPr lang="en-US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hypothesis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-the averaged COM of the true COM trajectory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-the relationship of the averaged COM between two lines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-geometry calculation of the averaged COM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示&#10;&#10;描述已自动生成" id="397" name="Google Shape;3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36220"/>
            <a:ext cx="6096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>
                <a:latin typeface="Arial"/>
                <a:ea typeface="Arial"/>
                <a:cs typeface="Arial"/>
                <a:sym typeface="Arial"/>
              </a:rPr>
              <a:t>Lateral COM tracking</a:t>
            </a:r>
            <a:endParaRPr/>
          </a:p>
        </p:txBody>
      </p:sp>
      <p:sp>
        <p:nvSpPr>
          <p:cNvPr id="399" name="Google Shape;399;p16"/>
          <p:cNvSpPr txBox="1"/>
          <p:nvPr/>
        </p:nvSpPr>
        <p:spPr>
          <a:xfrm>
            <a:off x="952499" y="2289363"/>
            <a:ext cx="4846417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of the model: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-hypothesis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-the averaged COM of the true COM trajectory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-the relationship of the averaged COM between    two lines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-geometry calculation of the averaged COM</a:t>
            </a:r>
            <a:endParaRPr/>
          </a:p>
        </p:txBody>
      </p:sp>
      <p:sp>
        <p:nvSpPr>
          <p:cNvPr id="400" name="Google Shape;400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401" name="Google Shape;401;p16"/>
          <p:cNvSpPr txBox="1"/>
          <p:nvPr/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示&#10;&#10;描述已自动生成" id="407" name="Google Shape;4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81000"/>
            <a:ext cx="6096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>
                <a:latin typeface="Arial"/>
                <a:ea typeface="Arial"/>
                <a:cs typeface="Arial"/>
                <a:sym typeface="Arial"/>
              </a:rPr>
              <a:t>Lateral COM tracking</a:t>
            </a:r>
            <a:endParaRPr/>
          </a:p>
        </p:txBody>
      </p:sp>
      <p:sp>
        <p:nvSpPr>
          <p:cNvPr id="409" name="Google Shape;409;p17"/>
          <p:cNvSpPr txBox="1"/>
          <p:nvPr/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of the model: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-hypothesis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-the averaged COM of the true COM trajectory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-the relationship of the averaged COM between two lines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-geometry calculation of the averaged COM</a:t>
            </a:r>
            <a:endParaRPr/>
          </a:p>
        </p:txBody>
      </p:sp>
      <p:sp>
        <p:nvSpPr>
          <p:cNvPr id="410" name="Google Shape;410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411" name="Google Shape;411;p17"/>
          <p:cNvSpPr txBox="1"/>
          <p:nvPr/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Lateral COM tracking</a:t>
            </a:r>
            <a:endParaRPr/>
          </a:p>
        </p:txBody>
      </p:sp>
      <p:sp>
        <p:nvSpPr>
          <p:cNvPr id="418" name="Google Shape;418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</a:t>
            </a:r>
            <a:endParaRPr/>
          </a:p>
        </p:txBody>
      </p:sp>
      <p:pic>
        <p:nvPicPr>
          <p:cNvPr id="419" name="Google Shape;4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0986" y="858840"/>
            <a:ext cx="5129997" cy="51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8"/>
          <p:cNvSpPr txBox="1"/>
          <p:nvPr/>
        </p:nvSpPr>
        <p:spPr>
          <a:xfrm>
            <a:off x="672988" y="2483695"/>
            <a:ext cx="71514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conditions cause F and C are on the same vertical line?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-similar quadrilateral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52" y="1646456"/>
            <a:ext cx="4917352" cy="491735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9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Lateral COM tracking</a:t>
            </a:r>
            <a:endParaRPr/>
          </a:p>
        </p:txBody>
      </p:sp>
      <p:sp>
        <p:nvSpPr>
          <p:cNvPr id="428" name="Google Shape;428;p1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</a:t>
            </a:r>
            <a:endParaRPr/>
          </a:p>
        </p:txBody>
      </p:sp>
      <p:pic>
        <p:nvPicPr>
          <p:cNvPr id="429" name="Google Shape;4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397" y="1429712"/>
            <a:ext cx="5428288" cy="542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2" name="Google Shape;222;p2"/>
          <p:cNvSpPr txBox="1"/>
          <p:nvPr>
            <p:ph idx="1" type="body"/>
          </p:nvPr>
        </p:nvSpPr>
        <p:spPr>
          <a:xfrm>
            <a:off x="3337110" y="1993006"/>
            <a:ext cx="6891619" cy="3546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Motivation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Previous Work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SPT App for PC</a:t>
            </a:r>
            <a:endParaRPr/>
          </a:p>
          <a:p>
            <a:pPr indent="-2857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Communication between treadmill and MATLAB</a:t>
            </a:r>
            <a:endParaRPr/>
          </a:p>
          <a:p>
            <a:pPr indent="-2857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Sagittal Kalman Filter</a:t>
            </a:r>
            <a:endParaRPr/>
          </a:p>
          <a:p>
            <a:pPr indent="-2857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Speed Controller</a:t>
            </a:r>
            <a:endParaRPr/>
          </a:p>
          <a:p>
            <a:pPr indent="-2857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Lateral Kalman Filter</a:t>
            </a:r>
            <a:endParaRPr/>
          </a:p>
          <a:p>
            <a:pPr indent="-2857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MATLAB App Designer</a:t>
            </a:r>
            <a:endParaRPr/>
          </a:p>
          <a:p>
            <a:pPr indent="-1714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Lateral COM tracking</a:t>
            </a:r>
            <a:endParaRPr/>
          </a:p>
        </p:txBody>
      </p:sp>
      <p:sp>
        <p:nvSpPr>
          <p:cNvPr id="436" name="Google Shape;436;p2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  <a:endParaRPr/>
          </a:p>
        </p:txBody>
      </p:sp>
      <p:pic>
        <p:nvPicPr>
          <p:cNvPr id="437" name="Google Shape;4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9517" y="1381126"/>
            <a:ext cx="4095748" cy="409574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0"/>
          <p:cNvSpPr txBox="1"/>
          <p:nvPr/>
        </p:nvSpPr>
        <p:spPr>
          <a:xfrm>
            <a:off x="960582" y="2078031"/>
            <a:ext cx="6094070" cy="774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of the model: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-geometry calculation of the averaged COM</a:t>
            </a:r>
            <a:endParaRPr/>
          </a:p>
        </p:txBody>
      </p:sp>
      <p:pic>
        <p:nvPicPr>
          <p:cNvPr id="439" name="Google Shape;4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14503" y="3284174"/>
            <a:ext cx="8002047" cy="6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14500" y="3895037"/>
            <a:ext cx="8619225" cy="98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Lateral COM tracking</a:t>
            </a:r>
            <a:endParaRPr/>
          </a:p>
        </p:txBody>
      </p:sp>
      <p:sp>
        <p:nvSpPr>
          <p:cNvPr id="447" name="Google Shape;447;p2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  <p:pic>
        <p:nvPicPr>
          <p:cNvPr descr="图形用户界面&#10;&#10;描述已自动生成" id="448" name="Google Shape;448;p21"/>
          <p:cNvPicPr preferRelativeResize="0"/>
          <p:nvPr/>
        </p:nvPicPr>
        <p:blipFill rotWithShape="1">
          <a:blip r:embed="rId3">
            <a:alphaModFix/>
          </a:blip>
          <a:srcRect b="1950" l="1691" r="1498" t="0"/>
          <a:stretch/>
        </p:blipFill>
        <p:spPr>
          <a:xfrm>
            <a:off x="3888712" y="1741416"/>
            <a:ext cx="4913644" cy="44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SPT App: GUI</a:t>
            </a:r>
            <a:endParaRPr/>
          </a:p>
        </p:txBody>
      </p:sp>
      <p:sp>
        <p:nvSpPr>
          <p:cNvPr id="455" name="Google Shape;455;p2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456" name="Google Shape;456;p22"/>
          <p:cNvSpPr txBox="1"/>
          <p:nvPr/>
        </p:nvSpPr>
        <p:spPr>
          <a:xfrm>
            <a:off x="860612" y="2007204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MATLAB App Designer</a:t>
            </a:r>
            <a:endParaRPr sz="3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图形用户界面&#10;&#10;描述已自动生成" id="457" name="Google Shape;4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78" y="2769707"/>
            <a:ext cx="2576440" cy="2387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形用户界面, 应用程序&#10;&#10;描述已自动生成" id="458" name="Google Shape;4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7115" y="2769707"/>
            <a:ext cx="2750885" cy="252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2" title="lateral_test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9012" y="1798856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Thanks</a:t>
            </a:r>
            <a:endParaRPr/>
          </a:p>
        </p:txBody>
      </p:sp>
      <p:pic>
        <p:nvPicPr>
          <p:cNvPr id="466" name="Google Shape;4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301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/>
        </p:nvSpPr>
        <p:spPr>
          <a:xfrm>
            <a:off x="874375" y="1159836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1" i="0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黑色的游戏机&#10;&#10;中度可信度描述已自动生成" id="229" name="Google Shape;2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7116" y="3742763"/>
            <a:ext cx="2195692" cy="1717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文本&#10;&#10;描述已自动生成" id="230" name="Google Shape;2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695" y="3995596"/>
            <a:ext cx="2106706" cy="1354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"/>
          <p:cNvSpPr txBox="1"/>
          <p:nvPr/>
        </p:nvSpPr>
        <p:spPr>
          <a:xfrm>
            <a:off x="4235500" y="5349900"/>
            <a:ext cx="365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Electromyography(EMG):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Muscle activation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838993" y="3490753"/>
            <a:ext cx="246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Motion Capture System: kinematics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电子仪器&#10;&#10;描述已自动生成" id="233" name="Google Shape;2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8159" y="1709511"/>
            <a:ext cx="2173457" cy="19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"/>
          <p:cNvSpPr txBox="1"/>
          <p:nvPr/>
        </p:nvSpPr>
        <p:spPr>
          <a:xfrm>
            <a:off x="4595251" y="1003558"/>
            <a:ext cx="436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Metabolic measurement system: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Energy consumption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pic>
        <p:nvPicPr>
          <p:cNvPr descr="人们在室内玩滑板&#10;&#10;中度可信度描述已自动生成" id="236" name="Google Shape;23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4375" y="2074015"/>
            <a:ext cx="1922185" cy="130202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"/>
          <p:cNvSpPr txBox="1"/>
          <p:nvPr/>
        </p:nvSpPr>
        <p:spPr>
          <a:xfrm>
            <a:off x="1213475" y="5460447"/>
            <a:ext cx="25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IMU:kinematics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图片包含 桌子, 游戏机, 房间&#10;&#10;描述已自动生成" id="238" name="Google Shape;23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07289" y="2285997"/>
            <a:ext cx="2461141" cy="182348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"/>
          <p:cNvSpPr txBox="1"/>
          <p:nvPr/>
        </p:nvSpPr>
        <p:spPr>
          <a:xfrm>
            <a:off x="8956023" y="4270750"/>
            <a:ext cx="22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Treadmill:GRF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46" name="Google Shape;246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47" name="Google Shape;247;p4"/>
          <p:cNvSpPr txBox="1"/>
          <p:nvPr/>
        </p:nvSpPr>
        <p:spPr>
          <a:xfrm>
            <a:off x="1278976" y="3099130"/>
            <a:ext cx="471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-mediolateral stability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-sagittal: self-paced treadmill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6096003" y="2624271"/>
            <a:ext cx="4595100" cy="23097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222222"/>
                </a:solidFill>
                <a:highlight>
                  <a:schemeClr val="accent6"/>
                </a:highlight>
              </a:rPr>
              <a:t>The relationship between gait speed and mediolateral stability depends on a person's preferred speed</a:t>
            </a:r>
            <a:endParaRPr sz="2300">
              <a:solidFill>
                <a:srgbClr val="22222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https://www.nature.com/articles/s41598-023-32948-z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55" name="Google Shape;255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3443285" y="4987565"/>
            <a:ext cx="246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self-pacing treadmill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6095988" y="1183341"/>
            <a:ext cx="515100" cy="472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7149355" y="1243841"/>
            <a:ext cx="3379800" cy="6993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B59A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 assistive devices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7149405" y="3011716"/>
            <a:ext cx="3379800" cy="6993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B59A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Preferred walking speed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7149393" y="4961166"/>
            <a:ext cx="3379800" cy="6993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B59A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Rehabilitation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1" name="Google Shape;2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60" y="2668060"/>
            <a:ext cx="2280190" cy="191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6525" y="2372362"/>
            <a:ext cx="1994701" cy="23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Previous Work</a:t>
            </a:r>
            <a:endParaRPr/>
          </a:p>
        </p:txBody>
      </p:sp>
      <p:sp>
        <p:nvSpPr>
          <p:cNvPr id="269" name="Google Shape;269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pic>
        <p:nvPicPr>
          <p:cNvPr id="270" name="Google Shape;2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943" y="1943102"/>
            <a:ext cx="4972744" cy="37057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桌子, 游戏机, 房间&#10;&#10;描述已自动生成" id="271" name="Google Shape;2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308" y="4935261"/>
            <a:ext cx="2080874" cy="1541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电脑&#10;&#10;描述已自动生成" id="272" name="Google Shape;2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556" y="3241763"/>
            <a:ext cx="1618784" cy="110843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"/>
          <p:cNvSpPr/>
          <p:nvPr/>
        </p:nvSpPr>
        <p:spPr>
          <a:xfrm>
            <a:off x="7494900" y="1724850"/>
            <a:ext cx="3744600" cy="34083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300">
                <a:solidFill>
                  <a:srgbClr val="222222"/>
                </a:solidFill>
                <a:highlight>
                  <a:schemeClr val="accent6"/>
                </a:highlight>
              </a:rPr>
              <a:t>Using force data to self-pace an instrumented treadmill and measure self-selected walking speed</a:t>
            </a:r>
            <a:endParaRPr sz="2300">
              <a:solidFill>
                <a:srgbClr val="22222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https://jneuroengrehab.biomedcentral.com/articles/10.1186/s12984-020-00683-5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Previous Work</a:t>
            </a:r>
            <a:endParaRPr/>
          </a:p>
        </p:txBody>
      </p:sp>
      <p:sp>
        <p:nvSpPr>
          <p:cNvPr id="280" name="Google Shape;280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pic>
        <p:nvPicPr>
          <p:cNvPr descr="图片包含 桌子, 游戏机, 房间&#10;&#10;描述已自动生成" id="281" name="Google Shape;2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185" y="1598466"/>
            <a:ext cx="2080874" cy="154173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7"/>
          <p:cNvSpPr/>
          <p:nvPr/>
        </p:nvSpPr>
        <p:spPr>
          <a:xfrm>
            <a:off x="4227061" y="2033467"/>
            <a:ext cx="1963271" cy="77086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B59A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Self-pacing Test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图形用户界面&#10;&#10;描述已自动生成" id="283" name="Google Shape;2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595" y="3343948"/>
            <a:ext cx="2343327" cy="2559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形用户界面, 应用程序&#10;&#10;描述已自动生成" id="284" name="Google Shape;2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940" y="3283132"/>
            <a:ext cx="2343328" cy="2787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形用户界面, 应用程序&#10;&#10;描述已自动生成" id="285" name="Google Shape;28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4158" y="763153"/>
            <a:ext cx="2262285" cy="431890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7"/>
          <p:cNvSpPr/>
          <p:nvPr/>
        </p:nvSpPr>
        <p:spPr>
          <a:xfrm>
            <a:off x="7903664" y="5346425"/>
            <a:ext cx="1963271" cy="77086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B59A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Walking Test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SPT App: communication</a:t>
            </a:r>
            <a:endParaRPr/>
          </a:p>
        </p:txBody>
      </p:sp>
      <p:sp>
        <p:nvSpPr>
          <p:cNvPr id="293" name="Google Shape;293;p8"/>
          <p:cNvSpPr txBox="1"/>
          <p:nvPr>
            <p:ph idx="12" type="sldNum"/>
          </p:nvPr>
        </p:nvSpPr>
        <p:spPr>
          <a:xfrm>
            <a:off x="971550" y="6414324"/>
            <a:ext cx="523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94" name="Google Shape;294;p8"/>
          <p:cNvSpPr txBox="1"/>
          <p:nvPr/>
        </p:nvSpPr>
        <p:spPr>
          <a:xfrm>
            <a:off x="860612" y="2007204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Communication</a:t>
            </a:r>
            <a:endParaRPr sz="3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7626575" y="1136855"/>
            <a:ext cx="5576048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 we need the communication?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Kick Speedgoat out of our working flow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we do it?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strike="sng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mex function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strike="sng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adaptor/ Call C from Matlab</a:t>
            </a:r>
            <a:endParaRPr sz="1800" strike="sng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Call C++ from Matlab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Live Code </a:t>
            </a:r>
            <a:r>
              <a:rPr b="0" i="1" lang="en-US" sz="1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definition file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Generate Interface</a:t>
            </a:r>
            <a:endParaRPr/>
          </a:p>
        </p:txBody>
      </p:sp>
      <p:pic>
        <p:nvPicPr>
          <p:cNvPr descr="图片包含 桌子, 游戏机, 房间&#10;&#10;描述已自动生成" id="296" name="Google Shape;2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1" y="2444906"/>
            <a:ext cx="2080874" cy="1541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文本&#10;&#10;描述已自动生成" id="297" name="Google Shape;29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50" y="2815690"/>
            <a:ext cx="556308" cy="800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8"/>
          <p:cNvCxnSpPr>
            <a:stCxn id="296" idx="3"/>
            <a:endCxn id="297" idx="1"/>
          </p:cNvCxnSpPr>
          <p:nvPr/>
        </p:nvCxnSpPr>
        <p:spPr>
          <a:xfrm>
            <a:off x="2527525" y="3215775"/>
            <a:ext cx="100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9" name="Google Shape;299;p8"/>
          <p:cNvSpPr txBox="1"/>
          <p:nvPr/>
        </p:nvSpPr>
        <p:spPr>
          <a:xfrm>
            <a:off x="2199659" y="3251876"/>
            <a:ext cx="2017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stream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7626575" y="4034334"/>
            <a:ext cx="39892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Remaining Problems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Some functions doesn’t work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Break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MATLAB Support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图示&#10;&#10;描述已自动生成" id="301" name="Google Shape;30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1629" y="2214750"/>
            <a:ext cx="2479137" cy="301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796735" y="103559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/>
              <a:t>SPT App: State estimator</a:t>
            </a:r>
            <a:endParaRPr/>
          </a:p>
        </p:txBody>
      </p:sp>
      <p:sp>
        <p:nvSpPr>
          <p:cNvPr id="308" name="Google Shape;308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09" name="Google Shape;309;p9"/>
          <p:cNvSpPr txBox="1"/>
          <p:nvPr/>
        </p:nvSpPr>
        <p:spPr>
          <a:xfrm>
            <a:off x="796735" y="2003428"/>
            <a:ext cx="8616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Kalman Filter for Com speeds and positions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233170" y="3033452"/>
            <a:ext cx="4186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Target: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Input: accelerations from ground reaction force(fy), measurements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 com positions(p), com speeds(v)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1" name="Google Shape;3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8392" y="2626494"/>
            <a:ext cx="4972744" cy="370574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9"/>
          <p:cNvSpPr/>
          <p:nvPr/>
        </p:nvSpPr>
        <p:spPr>
          <a:xfrm>
            <a:off x="14140070" y="3033452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主题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2023-04-19T17:09:19Z</dcterms:created>
  <dc:creator>Guangping Liu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