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60" r:id="rId4"/>
    <p:sldId id="279" r:id="rId5"/>
    <p:sldId id="263" r:id="rId6"/>
    <p:sldId id="264" r:id="rId7"/>
    <p:sldId id="265" r:id="rId8"/>
    <p:sldId id="266" r:id="rId9"/>
    <p:sldId id="269" r:id="rId10"/>
    <p:sldId id="283" r:id="rId11"/>
    <p:sldId id="282" r:id="rId12"/>
    <p:sldId id="284" r:id="rId13"/>
    <p:sldId id="285" r:id="rId14"/>
    <p:sldId id="276" r:id="rId15"/>
    <p:sldId id="286" r:id="rId16"/>
    <p:sldId id="280" r:id="rId17"/>
    <p:sldId id="281" r:id="rId18"/>
    <p:sldId id="278" r:id="rId19"/>
  </p:sldIdLst>
  <p:sldSz cx="12192000" cy="6858000"/>
  <p:notesSz cx="6858000" cy="9144000"/>
  <p:embeddedFontLst>
    <p:embeddedFont>
      <p:font typeface="Cambria Math" panose="02040503050406030204" pitchFamily="18" charset="0"/>
      <p:regular r:id="rId21"/>
    </p:embeddedFont>
    <p:embeddedFont>
      <p:font typeface="Franklin Gothic" panose="02010600030101010101" charset="0"/>
      <p:bold r:id="rId22"/>
    </p:embeddedFont>
    <p:embeddedFont>
      <p:font typeface="Libre Franklin"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等线" panose="02010600030101010101" pitchFamily="2" charset="-122"/>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VVTgvvAkHZFhhpEinqY+/epAb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AC91D0-F645-46FE-A9A1-EA1E4C832ED4}">
  <a:tblStyle styleId="{11AC91D0-F645-46FE-A9A1-EA1E4C832ED4}" styleName="Table_0">
    <a:wholeTbl>
      <a:tcTxStyle b="off" i="off">
        <a:font>
          <a:latin typeface="Franklin Gothic Book"/>
          <a:ea typeface="Franklin Gothic Book"/>
          <a:cs typeface="Franklin Gothic 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F7F8"/>
          </a:solidFill>
        </a:fill>
      </a:tcStyle>
    </a:wholeTbl>
    <a:band1H>
      <a:tcTxStyle/>
      <a:tcStyle>
        <a:tcBdr/>
        <a:fill>
          <a:solidFill>
            <a:srgbClr val="E1EFF1"/>
          </a:solidFill>
        </a:fill>
      </a:tcStyle>
    </a:band1H>
    <a:band2H>
      <a:tcTxStyle/>
      <a:tcStyle>
        <a:tcBdr/>
      </a:tcStyle>
    </a:band2H>
    <a:band1V>
      <a:tcTxStyle/>
      <a:tcStyle>
        <a:tcBdr/>
        <a:fill>
          <a:solidFill>
            <a:srgbClr val="E1EFF1"/>
          </a:solidFill>
        </a:fill>
      </a:tcStyle>
    </a:band1V>
    <a:band2V>
      <a:tcTxStyle/>
      <a:tcStyle>
        <a:tcBdr/>
      </a:tcStyle>
    </a:band2V>
    <a:lastCol>
      <a:tcTxStyle b="on" i="off">
        <a:font>
          <a:latin typeface="Franklin Gothic Book"/>
          <a:ea typeface="Franklin Gothic Book"/>
          <a:cs typeface="Franklin Gothic Book"/>
        </a:font>
        <a:schemeClr val="lt1"/>
      </a:tcTxStyle>
      <a:tcStyle>
        <a:tcBdr/>
        <a:fill>
          <a:solidFill>
            <a:schemeClr val="accent1"/>
          </a:solidFill>
        </a:fill>
      </a:tcStyle>
    </a:lastCol>
    <a:firstCol>
      <a:tcTxStyle b="on" i="off">
        <a:font>
          <a:latin typeface="Franklin Gothic Book"/>
          <a:ea typeface="Franklin Gothic Book"/>
          <a:cs typeface="Franklin Gothic Book"/>
        </a:font>
        <a:schemeClr val="lt1"/>
      </a:tcTxStyle>
      <a:tcStyle>
        <a:tcBdr/>
        <a:fill>
          <a:solidFill>
            <a:schemeClr val="accent1"/>
          </a:solidFill>
        </a:fill>
      </a:tcStyle>
    </a:firstCol>
    <a:lastRow>
      <a:tcTxStyle b="on" i="off">
        <a:font>
          <a:latin typeface="Franklin Gothic Book"/>
          <a:ea typeface="Franklin Gothic Book"/>
          <a:cs typeface="Franklin Gothic Book"/>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Franklin Gothic Book"/>
          <a:ea typeface="Franklin Gothic Book"/>
          <a:cs typeface="Franklin Gothic Book"/>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41" autoAdjust="0"/>
  </p:normalViewPr>
  <p:slideViewPr>
    <p:cSldViewPr snapToGrid="0">
      <p:cViewPr>
        <p:scale>
          <a:sx n="75" d="100"/>
          <a:sy n="75" d="100"/>
        </p:scale>
        <p:origin x="9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30</a:t>
            </a:r>
            <a:endParaRPr>
              <a:latin typeface="Arial"/>
              <a:ea typeface="Arial"/>
              <a:cs typeface="Arial"/>
              <a:sym typeface="Arial"/>
            </a:endParaRPr>
          </a:p>
        </p:txBody>
      </p:sp>
      <p:sp>
        <p:nvSpPr>
          <p:cNvPr id="209" name="Google Shape;2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r>
              <a:rPr lang="en-US" altLang="zh-CN" dirty="0">
                <a:latin typeface="Arial"/>
                <a:ea typeface="Arial"/>
                <a:cs typeface="Arial"/>
                <a:sym typeface="Arial"/>
              </a:rPr>
              <a:t>Introduce assumptions: </a:t>
            </a: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r>
              <a:rPr lang="en-US" altLang="zh-CN" dirty="0">
                <a:latin typeface="Arial"/>
                <a:ea typeface="Arial"/>
                <a:cs typeface="Arial"/>
                <a:sym typeface="Arial"/>
              </a:rPr>
              <a:t>Why do we use the average of a stride?</a:t>
            </a:r>
          </a:p>
          <a:p>
            <a:pPr marL="0" lvl="0" indent="0" algn="l" rtl="0">
              <a:spcBef>
                <a:spcPts val="0"/>
              </a:spcBef>
              <a:spcAft>
                <a:spcPts val="0"/>
              </a:spcAft>
              <a:buNone/>
            </a:pPr>
            <a:r>
              <a:rPr lang="en-US" altLang="zh-CN" dirty="0">
                <a:latin typeface="Arial"/>
                <a:ea typeface="Arial"/>
                <a:cs typeface="Arial"/>
                <a:sym typeface="Arial"/>
              </a:rPr>
              <a:t>Midpoint, is not the original point, the average of the right step is in the right of the middle point, the left step is in the left of the middle point. So averaging this two points we means we have to use a stride</a:t>
            </a:r>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r>
              <a:rPr lang="en-US" dirty="0"/>
              <a:t>Because we don’t know the offsets so we want to find a way to cancel the offsets.</a:t>
            </a:r>
            <a:endParaRPr dirty="0"/>
          </a:p>
          <a:p>
            <a:pPr marL="0" lvl="0" indent="0" algn="l" rtl="0">
              <a:spcBef>
                <a:spcPts val="0"/>
              </a:spcBef>
              <a:spcAft>
                <a:spcPts val="0"/>
              </a:spcAft>
              <a:buClr>
                <a:schemeClr val="dk1"/>
              </a:buClr>
              <a:buFont typeface="Arial"/>
              <a:buNone/>
            </a:pPr>
            <a:r>
              <a:rPr lang="en-US" dirty="0"/>
              <a:t>Average two curves to two points and these two points can cancel out each other.</a:t>
            </a:r>
            <a:endParaRPr dirty="0"/>
          </a:p>
          <a:p>
            <a:pPr marL="0" lvl="0" indent="0" algn="l" rtl="0">
              <a:spcBef>
                <a:spcPts val="0"/>
              </a:spcBef>
              <a:spcAft>
                <a:spcPts val="0"/>
              </a:spcAft>
              <a:buClr>
                <a:schemeClr val="dk1"/>
              </a:buClr>
              <a:buFont typeface="Arial"/>
              <a:buNone/>
            </a:pPr>
            <a:r>
              <a:rPr lang="en-US" dirty="0"/>
              <a:t>Don know the real curve so we choose the middle points of two lines and average A and B as a point which is C to represent the averaged COM</a:t>
            </a:r>
          </a:p>
          <a:p>
            <a:pPr marL="0" lvl="0" indent="0" algn="l" rtl="0">
              <a:spcBef>
                <a:spcPts val="0"/>
              </a:spcBef>
              <a:spcAft>
                <a:spcPts val="0"/>
              </a:spcAft>
              <a:buClr>
                <a:schemeClr val="dk1"/>
              </a:buClr>
              <a:buFont typeface="Arial"/>
              <a:buNone/>
            </a:pPr>
            <a:endParaRPr lang="en-US"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How to estimate lateral COM?</a:t>
            </a:r>
            <a:endParaRPr lang="en-US" altLang="zh-CN"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-estimate lateral COM by the relationship between two lines</a:t>
            </a:r>
            <a:endParaRPr lang="en-US" altLang="zh-CN" dirty="0"/>
          </a:p>
          <a:p>
            <a:pPr marL="0" marR="0" lvl="0" indent="0" algn="l" rtl="0">
              <a:spcBef>
                <a:spcPts val="0"/>
              </a:spcBef>
              <a:spcAft>
                <a:spcPts val="0"/>
              </a:spcAft>
              <a:buNone/>
            </a:pPr>
            <a:endParaRPr lang="en-US" altLang="zh-CN" sz="1200"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Result of  the model:</a:t>
            </a:r>
            <a:endParaRPr lang="en-US" altLang="zh-CN"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-averaged lateral COM: sliding window Kalman filter with last three states</a:t>
            </a:r>
            <a:endParaRPr lang="en-US" altLang="zh-CN"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-speed of averaged lateral COM</a:t>
            </a:r>
            <a:endParaRPr lang="en-US" altLang="zh-CN" dirty="0"/>
          </a:p>
        </p:txBody>
      </p:sp>
      <p:sp>
        <p:nvSpPr>
          <p:cNvPr id="372" name="Google Shape;37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05826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latin typeface="Arial"/>
                <a:ea typeface="Arial"/>
                <a:cs typeface="Arial"/>
                <a:sym typeface="Arial"/>
              </a:rPr>
              <a:t>Why do we use the average of a stride?</a:t>
            </a:r>
          </a:p>
          <a:p>
            <a:pPr marL="0" lvl="0" indent="0" algn="l" rtl="0">
              <a:spcBef>
                <a:spcPts val="0"/>
              </a:spcBef>
              <a:spcAft>
                <a:spcPts val="0"/>
              </a:spcAft>
              <a:buNone/>
            </a:pPr>
            <a:r>
              <a:rPr lang="en-US" altLang="zh-CN" dirty="0">
                <a:latin typeface="Arial"/>
                <a:ea typeface="Arial"/>
                <a:cs typeface="Arial"/>
                <a:sym typeface="Arial"/>
              </a:rPr>
              <a:t>Midpoint, is not the original point, the average of the right step is in the right of the middle point, the left step is in the left of the middle point. So averaging this two points we means we have to use a stride</a:t>
            </a:r>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r>
              <a:rPr lang="en-US" dirty="0"/>
              <a:t>Because we don’t know the offsets so we want to find a way to cancel the offsets.</a:t>
            </a:r>
            <a:endParaRPr dirty="0"/>
          </a:p>
          <a:p>
            <a:pPr marL="0" lvl="0" indent="0" algn="l" rtl="0">
              <a:spcBef>
                <a:spcPts val="0"/>
              </a:spcBef>
              <a:spcAft>
                <a:spcPts val="0"/>
              </a:spcAft>
              <a:buClr>
                <a:schemeClr val="dk1"/>
              </a:buClr>
              <a:buFont typeface="Arial"/>
              <a:buNone/>
            </a:pPr>
            <a:r>
              <a:rPr lang="en-US" dirty="0"/>
              <a:t>Average two curves to two points and these two points can cancel out each other.</a:t>
            </a:r>
            <a:endParaRPr dirty="0"/>
          </a:p>
          <a:p>
            <a:pPr marL="0" lvl="0" indent="0" algn="l" rtl="0">
              <a:spcBef>
                <a:spcPts val="0"/>
              </a:spcBef>
              <a:spcAft>
                <a:spcPts val="0"/>
              </a:spcAft>
              <a:buClr>
                <a:schemeClr val="dk1"/>
              </a:buClr>
              <a:buFont typeface="Arial"/>
              <a:buNone/>
            </a:pPr>
            <a:r>
              <a:rPr lang="en-US" dirty="0"/>
              <a:t>Don know the real curve so we choose the middle points of two lines and average A and B as a point which is C to represent the averaged COM</a:t>
            </a:r>
          </a:p>
          <a:p>
            <a:pPr marL="0" lvl="0" indent="0" algn="l" rtl="0">
              <a:spcBef>
                <a:spcPts val="0"/>
              </a:spcBef>
              <a:spcAft>
                <a:spcPts val="0"/>
              </a:spcAft>
              <a:buClr>
                <a:schemeClr val="dk1"/>
              </a:buClr>
              <a:buFont typeface="Arial"/>
              <a:buNone/>
            </a:pPr>
            <a:endParaRPr lang="en-US"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How to estimate lateral COM?</a:t>
            </a:r>
            <a:endParaRPr lang="en-US" altLang="zh-CN"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-estimate lateral COM by the relationship between two lines</a:t>
            </a:r>
            <a:endParaRPr lang="en-US" altLang="zh-CN" dirty="0"/>
          </a:p>
          <a:p>
            <a:pPr marL="0" marR="0" lvl="0" indent="0" algn="l" rtl="0">
              <a:spcBef>
                <a:spcPts val="0"/>
              </a:spcBef>
              <a:spcAft>
                <a:spcPts val="0"/>
              </a:spcAft>
              <a:buNone/>
            </a:pPr>
            <a:endParaRPr lang="en-US" altLang="zh-CN" sz="1200"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Result of  the model:</a:t>
            </a:r>
            <a:endParaRPr lang="en-US" altLang="zh-CN"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-averaged lateral COM: sliding window Kalman filter with last three states</a:t>
            </a:r>
            <a:endParaRPr lang="en-US" altLang="zh-CN"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-speed of averaged lateral COM</a:t>
            </a:r>
            <a:endParaRPr lang="en-US" altLang="zh-CN" dirty="0"/>
          </a:p>
        </p:txBody>
      </p:sp>
      <p:sp>
        <p:nvSpPr>
          <p:cNvPr id="372" name="Google Shape;37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95354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latin typeface="Arial"/>
                <a:ea typeface="Arial"/>
                <a:cs typeface="Arial"/>
                <a:sym typeface="Arial"/>
              </a:rPr>
              <a:t>Why do we use the average of a stride?</a:t>
            </a:r>
          </a:p>
          <a:p>
            <a:pPr marL="0" lvl="0" indent="0" algn="l" rtl="0">
              <a:spcBef>
                <a:spcPts val="0"/>
              </a:spcBef>
              <a:spcAft>
                <a:spcPts val="0"/>
              </a:spcAft>
              <a:buNone/>
            </a:pPr>
            <a:r>
              <a:rPr lang="en-US" altLang="zh-CN" dirty="0">
                <a:latin typeface="Arial"/>
                <a:ea typeface="Arial"/>
                <a:cs typeface="Arial"/>
                <a:sym typeface="Arial"/>
              </a:rPr>
              <a:t>Midpoint, is not the original point, the average of the right step is in the right of the middle point, the left step is in the left of the middle point. So averaging this two points we means we have to use a stride</a:t>
            </a:r>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r>
              <a:rPr lang="en-US" dirty="0"/>
              <a:t>Because we don’t know the offsets so we want to find a way to cancel the offsets.</a:t>
            </a:r>
            <a:endParaRPr dirty="0"/>
          </a:p>
          <a:p>
            <a:pPr marL="0" lvl="0" indent="0" algn="l" rtl="0">
              <a:spcBef>
                <a:spcPts val="0"/>
              </a:spcBef>
              <a:spcAft>
                <a:spcPts val="0"/>
              </a:spcAft>
              <a:buClr>
                <a:schemeClr val="dk1"/>
              </a:buClr>
              <a:buFont typeface="Arial"/>
              <a:buNone/>
            </a:pPr>
            <a:r>
              <a:rPr lang="en-US" dirty="0"/>
              <a:t>Average two curves to two points and these two points can cancel out each other.</a:t>
            </a:r>
            <a:endParaRPr dirty="0"/>
          </a:p>
          <a:p>
            <a:pPr marL="0" lvl="0" indent="0" algn="l" rtl="0">
              <a:spcBef>
                <a:spcPts val="0"/>
              </a:spcBef>
              <a:spcAft>
                <a:spcPts val="0"/>
              </a:spcAft>
              <a:buClr>
                <a:schemeClr val="dk1"/>
              </a:buClr>
              <a:buFont typeface="Arial"/>
              <a:buNone/>
            </a:pPr>
            <a:r>
              <a:rPr lang="en-US" dirty="0"/>
              <a:t>Don know the real curve so we choose the middle points of two lines and average A and B as a point which is C to represent the averaged COM</a:t>
            </a:r>
          </a:p>
          <a:p>
            <a:pPr marL="0" lvl="0" indent="0" algn="l" rtl="0">
              <a:spcBef>
                <a:spcPts val="0"/>
              </a:spcBef>
              <a:spcAft>
                <a:spcPts val="0"/>
              </a:spcAft>
              <a:buClr>
                <a:schemeClr val="dk1"/>
              </a:buClr>
              <a:buFont typeface="Arial"/>
              <a:buNone/>
            </a:pPr>
            <a:endParaRPr lang="en-US"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How to estimate lateral COM?</a:t>
            </a:r>
            <a:endParaRPr lang="en-US" altLang="zh-CN"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-estimate lateral COM by the relationship between two lines</a:t>
            </a:r>
            <a:endParaRPr lang="en-US" altLang="zh-CN" dirty="0"/>
          </a:p>
          <a:p>
            <a:pPr marL="0" marR="0" lvl="0" indent="0" algn="l" rtl="0">
              <a:spcBef>
                <a:spcPts val="0"/>
              </a:spcBef>
              <a:spcAft>
                <a:spcPts val="0"/>
              </a:spcAft>
              <a:buNone/>
            </a:pPr>
            <a:endParaRPr lang="en-US" altLang="zh-CN" sz="1200"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Result of  the model:</a:t>
            </a:r>
            <a:endParaRPr lang="en-US" altLang="zh-CN"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-averaged lateral COM: sliding window Kalman filter with last three states</a:t>
            </a:r>
            <a:endParaRPr lang="en-US" altLang="zh-CN" dirty="0"/>
          </a:p>
          <a:p>
            <a:pPr marL="0" marR="0" lvl="0" indent="0" algn="l" rtl="0">
              <a:spcBef>
                <a:spcPts val="0"/>
              </a:spcBef>
              <a:spcAft>
                <a:spcPts val="0"/>
              </a:spcAft>
              <a:buNone/>
            </a:pPr>
            <a:r>
              <a:rPr lang="en-US" altLang="zh-CN" sz="1200" dirty="0">
                <a:solidFill>
                  <a:schemeClr val="dk1"/>
                </a:solidFill>
                <a:latin typeface="Libre Franklin"/>
                <a:ea typeface="Libre Franklin"/>
                <a:cs typeface="Libre Franklin"/>
                <a:sym typeface="Libre Franklin"/>
              </a:rPr>
              <a:t>-speed of averaged lateral COM</a:t>
            </a:r>
            <a:endParaRPr lang="en-US" altLang="zh-CN" dirty="0"/>
          </a:p>
        </p:txBody>
      </p:sp>
      <p:sp>
        <p:nvSpPr>
          <p:cNvPr id="372" name="Google Shape;37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25539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372" name="Google Shape;37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282574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Arial"/>
              <a:ea typeface="Arial"/>
              <a:cs typeface="Arial"/>
              <a:sym typeface="Arial"/>
            </a:endParaRPr>
          </a:p>
        </p:txBody>
      </p:sp>
      <p:sp>
        <p:nvSpPr>
          <p:cNvPr id="444" name="Google Shape;44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Arial"/>
              <a:ea typeface="Arial"/>
              <a:cs typeface="Arial"/>
              <a:sym typeface="Arial"/>
            </a:endParaRPr>
          </a:p>
        </p:txBody>
      </p:sp>
      <p:sp>
        <p:nvSpPr>
          <p:cNvPr id="444" name="Google Shape;44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371744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1min(</a:t>
            </a:r>
            <a:r>
              <a:rPr lang="en-US"/>
              <a:t>7</a:t>
            </a:r>
            <a:r>
              <a:rPr lang="en-US">
                <a:latin typeface="Arial"/>
                <a:ea typeface="Arial"/>
                <a:cs typeface="Arial"/>
                <a:sym typeface="Arial"/>
              </a:rPr>
              <a:t>)</a:t>
            </a:r>
            <a:endParaRPr>
              <a:latin typeface="Arial"/>
              <a:ea typeface="Arial"/>
              <a:cs typeface="Arial"/>
              <a:sym typeface="Arial"/>
            </a:endParaRPr>
          </a:p>
          <a:p>
            <a:pPr marL="0" lvl="0" indent="0" algn="l" rtl="0">
              <a:spcBef>
                <a:spcPts val="0"/>
              </a:spcBef>
              <a:spcAft>
                <a:spcPts val="0"/>
              </a:spcAft>
              <a:buNone/>
            </a:pPr>
            <a:r>
              <a:rPr lang="en-US"/>
              <a:t>input</a:t>
            </a:r>
            <a:endParaRPr/>
          </a:p>
          <a:p>
            <a:pPr marL="0" lvl="0" indent="0" algn="l" rtl="0">
              <a:spcBef>
                <a:spcPts val="0"/>
              </a:spcBef>
              <a:spcAft>
                <a:spcPts val="0"/>
              </a:spcAft>
              <a:buNone/>
            </a:pPr>
            <a:r>
              <a:rPr lang="en-US"/>
              <a:t>output</a:t>
            </a:r>
            <a:endParaRPr/>
          </a:p>
          <a:p>
            <a:pPr marL="0" lvl="0" indent="0" algn="l" rtl="0">
              <a:spcBef>
                <a:spcPts val="0"/>
              </a:spcBef>
              <a:spcAft>
                <a:spcPts val="0"/>
              </a:spcAft>
              <a:buNone/>
            </a:pPr>
            <a:r>
              <a:rPr lang="en-US"/>
              <a:t>the way to keep subject walking in the middle of the treadmill is: set two gains. If walk faster, give a larger target velocity; if walk on the front part of the treadmill, larger velocity.</a:t>
            </a:r>
            <a:endParaRPr/>
          </a:p>
          <a:p>
            <a:pPr marL="0" lvl="0" indent="0" algn="l" rtl="0">
              <a:spcBef>
                <a:spcPts val="0"/>
              </a:spcBef>
              <a:spcAft>
                <a:spcPts val="0"/>
              </a:spcAft>
              <a:buNone/>
            </a:pPr>
            <a:r>
              <a:rPr lang="en-US"/>
              <a:t>change gains to control how fast the treadmill goes to the subjects velocity</a:t>
            </a:r>
            <a:endParaRPr/>
          </a:p>
          <a:p>
            <a:pPr marL="0" lvl="0" indent="0" algn="l" rtl="0">
              <a:spcBef>
                <a:spcPts val="0"/>
              </a:spcBef>
              <a:spcAft>
                <a:spcPts val="0"/>
              </a:spcAft>
              <a:buNone/>
            </a:pPr>
            <a:r>
              <a:rPr lang="en-US"/>
              <a:t>gp=0.1</a:t>
            </a:r>
            <a:endParaRPr/>
          </a:p>
          <a:p>
            <a:pPr marL="0" lvl="0" indent="0" algn="l" rtl="0">
              <a:spcBef>
                <a:spcPts val="0"/>
              </a:spcBef>
              <a:spcAft>
                <a:spcPts val="0"/>
              </a:spcAft>
              <a:buNone/>
            </a:pPr>
            <a:r>
              <a:rPr lang="en-US"/>
              <a:t>gv=0.25</a:t>
            </a:r>
            <a:endParaRPr/>
          </a:p>
        </p:txBody>
      </p:sp>
      <p:sp>
        <p:nvSpPr>
          <p:cNvPr id="345" name="Google Shape;3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4047921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1min(8)</a:t>
            </a:r>
            <a:endParaRPr>
              <a:latin typeface="Arial"/>
              <a:ea typeface="Arial"/>
              <a:cs typeface="Arial"/>
              <a:sym typeface="Arial"/>
            </a:endParaRPr>
          </a:p>
        </p:txBody>
      </p:sp>
      <p:sp>
        <p:nvSpPr>
          <p:cNvPr id="364" name="Google Shape;36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838328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463" name="Google Shape;46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Arial"/>
                <a:ea typeface="Arial"/>
                <a:cs typeface="Arial"/>
                <a:sym typeface="Arial"/>
              </a:rPr>
              <a:t>30 seconds</a:t>
            </a:r>
            <a:endParaRPr dirty="0">
              <a:latin typeface="Arial"/>
              <a:ea typeface="Arial"/>
              <a:cs typeface="Arial"/>
              <a:sym typeface="Arial"/>
            </a:endParaRPr>
          </a:p>
        </p:txBody>
      </p:sp>
      <p:sp>
        <p:nvSpPr>
          <p:cNvPr id="219" name="Google Shape;2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dirty="0">
                <a:latin typeface="Libre Franklin"/>
                <a:ea typeface="Libre Franklin"/>
                <a:cs typeface="Libre Franklin"/>
                <a:sym typeface="Libre Franklin"/>
              </a:rPr>
              <a:t>1 mins</a:t>
            </a:r>
            <a:endParaRPr sz="1100" dirty="0">
              <a:latin typeface="Libre Franklin"/>
              <a:ea typeface="Libre Franklin"/>
              <a:cs typeface="Libre Franklin"/>
              <a:sym typeface="Libre Franklin"/>
            </a:endParaRPr>
          </a:p>
          <a:p>
            <a:pPr marL="0" lvl="0" indent="0" algn="l" rtl="0">
              <a:spcBef>
                <a:spcPts val="0"/>
              </a:spcBef>
              <a:spcAft>
                <a:spcPts val="0"/>
              </a:spcAft>
              <a:buClr>
                <a:schemeClr val="dk1"/>
              </a:buClr>
              <a:buFont typeface="Arial"/>
              <a:buNone/>
            </a:pPr>
            <a:r>
              <a:rPr lang="en-US" sz="1100" dirty="0">
                <a:latin typeface="Libre Franklin"/>
                <a:ea typeface="Libre Franklin"/>
                <a:cs typeface="Libre Franklin"/>
                <a:sym typeface="Libre Franklin"/>
              </a:rPr>
              <a:t>A self-pacing treadmill</a:t>
            </a:r>
            <a:endParaRPr sz="700" dirty="0"/>
          </a:p>
          <a:p>
            <a:pPr marL="285750" lvl="0" indent="-241300" algn="l" rtl="0">
              <a:spcBef>
                <a:spcPts val="0"/>
              </a:spcBef>
              <a:spcAft>
                <a:spcPts val="0"/>
              </a:spcAft>
              <a:buClr>
                <a:schemeClr val="dk1"/>
              </a:buClr>
              <a:buSzPts val="1100"/>
              <a:buFont typeface="Libre Franklin"/>
              <a:buChar char="-"/>
            </a:pPr>
            <a:r>
              <a:rPr lang="en-US" sz="1100" dirty="0">
                <a:latin typeface="Libre Franklin"/>
                <a:ea typeface="Libre Franklin"/>
                <a:cs typeface="Libre Franklin"/>
                <a:sym typeface="Libre Franklin"/>
              </a:rPr>
              <a:t>What is self-pacing tm</a:t>
            </a:r>
            <a:endParaRPr sz="700" dirty="0"/>
          </a:p>
          <a:p>
            <a:pPr marL="285750" lvl="0" indent="-241300" algn="l" rtl="0">
              <a:spcBef>
                <a:spcPts val="0"/>
              </a:spcBef>
              <a:spcAft>
                <a:spcPts val="0"/>
              </a:spcAft>
              <a:buClr>
                <a:schemeClr val="dk1"/>
              </a:buClr>
              <a:buSzPts val="1100"/>
              <a:buFont typeface="Libre Franklin"/>
              <a:buChar char="-"/>
            </a:pPr>
            <a:r>
              <a:rPr lang="en-US" sz="1100" dirty="0">
                <a:latin typeface="Libre Franklin"/>
                <a:ea typeface="Libre Franklin"/>
                <a:cs typeface="Libre Franklin"/>
                <a:sym typeface="Libre Franklin"/>
              </a:rPr>
              <a:t>Why self-pacing treadmill:</a:t>
            </a:r>
            <a:endParaRPr sz="700" dirty="0"/>
          </a:p>
          <a:p>
            <a:pPr marL="742950" lvl="1" indent="-241300" algn="l" rtl="0">
              <a:spcBef>
                <a:spcPts val="0"/>
              </a:spcBef>
              <a:spcAft>
                <a:spcPts val="0"/>
              </a:spcAft>
              <a:buClr>
                <a:schemeClr val="dk1"/>
              </a:buClr>
              <a:buSzPts val="1100"/>
              <a:buFont typeface="Libre Franklin"/>
              <a:buChar char="-"/>
            </a:pPr>
            <a:r>
              <a:rPr lang="en-US" sz="1100" dirty="0">
                <a:latin typeface="Libre Franklin"/>
                <a:ea typeface="Libre Franklin"/>
                <a:cs typeface="Libre Franklin"/>
                <a:sym typeface="Libre Franklin"/>
              </a:rPr>
              <a:t>Preferred walking speed</a:t>
            </a:r>
            <a:endParaRPr sz="700" dirty="0"/>
          </a:p>
          <a:p>
            <a:pPr marL="742950" lvl="1" indent="-241300" algn="l" rtl="0">
              <a:spcBef>
                <a:spcPts val="0"/>
              </a:spcBef>
              <a:spcAft>
                <a:spcPts val="0"/>
              </a:spcAft>
              <a:buClr>
                <a:schemeClr val="dk1"/>
              </a:buClr>
              <a:buSzPts val="1100"/>
              <a:buFont typeface="Libre Franklin"/>
              <a:buChar char="-"/>
            </a:pPr>
            <a:r>
              <a:rPr lang="en-US" sz="1100" dirty="0" err="1">
                <a:latin typeface="Libre Franklin"/>
                <a:ea typeface="Libre Franklin"/>
                <a:cs typeface="Libre Franklin"/>
                <a:sym typeface="Libre Franklin"/>
              </a:rPr>
              <a:t>Rehabilitation:gait</a:t>
            </a:r>
            <a:r>
              <a:rPr lang="en-US" sz="1100" dirty="0">
                <a:latin typeface="Libre Franklin"/>
                <a:ea typeface="Libre Franklin"/>
                <a:cs typeface="Libre Franklin"/>
                <a:sym typeface="Libre Franklin"/>
              </a:rPr>
              <a:t> analysis of </a:t>
            </a:r>
            <a:endParaRPr sz="700" dirty="0"/>
          </a:p>
          <a:p>
            <a:pPr marL="742950" lvl="1" indent="-241300" algn="l" rtl="0">
              <a:spcBef>
                <a:spcPts val="0"/>
              </a:spcBef>
              <a:spcAft>
                <a:spcPts val="0"/>
              </a:spcAft>
              <a:buClr>
                <a:schemeClr val="dk1"/>
              </a:buClr>
              <a:buSzPts val="1100"/>
              <a:buFont typeface="Libre Franklin"/>
              <a:buChar char="-"/>
            </a:pPr>
            <a:r>
              <a:rPr lang="en-US" sz="1100" dirty="0">
                <a:latin typeface="Libre Franklin"/>
                <a:ea typeface="Libre Franklin"/>
                <a:cs typeface="Libre Franklin"/>
                <a:sym typeface="Libre Franklin"/>
              </a:rPr>
              <a:t>Test assistive devices</a:t>
            </a:r>
            <a:endParaRPr sz="500" dirty="0"/>
          </a:p>
        </p:txBody>
      </p:sp>
      <p:sp>
        <p:nvSpPr>
          <p:cNvPr id="252" name="Google Shape;25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Arial"/>
                <a:ea typeface="Arial"/>
                <a:cs typeface="Arial"/>
                <a:sym typeface="Arial"/>
              </a:rPr>
              <a:t>How self-pacing tm works?</a:t>
            </a:r>
            <a:endParaRPr dirty="0">
              <a:latin typeface="Arial"/>
              <a:ea typeface="Arial"/>
              <a:cs typeface="Arial"/>
              <a:sym typeface="Arial"/>
            </a:endParaRPr>
          </a:p>
        </p:txBody>
      </p:sp>
      <p:sp>
        <p:nvSpPr>
          <p:cNvPr id="266" name="Google Shape;26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138529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Arial"/>
                <a:ea typeface="Arial"/>
                <a:cs typeface="Arial"/>
                <a:sym typeface="Arial"/>
              </a:rPr>
              <a:t>How can MATLAB communicate to treadmill:</a:t>
            </a:r>
          </a:p>
          <a:p>
            <a:pPr marL="0" lvl="0" indent="0" algn="l" rtl="0">
              <a:spcBef>
                <a:spcPts val="0"/>
              </a:spcBef>
              <a:spcAft>
                <a:spcPts val="0"/>
              </a:spcAft>
              <a:buNone/>
            </a:pPr>
            <a:r>
              <a:rPr lang="en-US" dirty="0">
                <a:latin typeface="Arial"/>
                <a:ea typeface="Arial"/>
                <a:cs typeface="Arial"/>
                <a:sym typeface="Arial"/>
              </a:rPr>
              <a:t>SDK</a:t>
            </a:r>
          </a:p>
          <a:p>
            <a:pPr marL="0" lvl="0" indent="0" algn="l" rtl="0">
              <a:spcBef>
                <a:spcPts val="0"/>
              </a:spcBef>
              <a:spcAft>
                <a:spcPts val="0"/>
              </a:spcAft>
              <a:buNone/>
            </a:pPr>
            <a:r>
              <a:rPr lang="en-US" dirty="0">
                <a:latin typeface="Arial"/>
                <a:ea typeface="Arial"/>
                <a:cs typeface="Arial"/>
                <a:sym typeface="Arial"/>
              </a:rPr>
              <a:t>Mex function: don’t have source file</a:t>
            </a:r>
          </a:p>
          <a:p>
            <a:pPr marL="0" lvl="0" indent="0" algn="l" rtl="0">
              <a:spcBef>
                <a:spcPts val="0"/>
              </a:spcBef>
              <a:spcAft>
                <a:spcPts val="0"/>
              </a:spcAft>
              <a:buNone/>
            </a:pPr>
            <a:r>
              <a:rPr lang="en-US" dirty="0">
                <a:latin typeface="Arial"/>
                <a:ea typeface="Arial"/>
                <a:cs typeface="Arial"/>
                <a:sym typeface="Arial"/>
              </a:rPr>
              <a:t>Call C from </a:t>
            </a:r>
            <a:r>
              <a:rPr lang="en-US" dirty="0" err="1">
                <a:latin typeface="Arial"/>
                <a:ea typeface="Arial"/>
                <a:cs typeface="Arial"/>
                <a:sym typeface="Arial"/>
              </a:rPr>
              <a:t>matlab</a:t>
            </a:r>
            <a:r>
              <a:rPr lang="en-US" dirty="0">
                <a:latin typeface="Arial"/>
                <a:ea typeface="Arial"/>
                <a:cs typeface="Arial"/>
                <a:sym typeface="Arial"/>
              </a:rPr>
              <a:t>: this is for c</a:t>
            </a:r>
          </a:p>
          <a:p>
            <a:pPr marL="0" lvl="0" indent="0" algn="l" rtl="0">
              <a:spcBef>
                <a:spcPts val="0"/>
              </a:spcBef>
              <a:spcAft>
                <a:spcPts val="0"/>
              </a:spcAft>
              <a:buNone/>
            </a:pPr>
            <a:r>
              <a:rPr lang="en-US" dirty="0">
                <a:latin typeface="Arial"/>
                <a:ea typeface="Arial"/>
                <a:cs typeface="Arial"/>
                <a:sym typeface="Arial"/>
              </a:rPr>
              <a:t>Call C++ from </a:t>
            </a:r>
            <a:r>
              <a:rPr lang="en-US" dirty="0" err="1">
                <a:latin typeface="Arial"/>
                <a:ea typeface="Arial"/>
                <a:cs typeface="Arial"/>
                <a:sym typeface="Arial"/>
              </a:rPr>
              <a:t>matlab</a:t>
            </a:r>
            <a:r>
              <a:rPr lang="en-US" dirty="0">
                <a:latin typeface="Arial"/>
                <a:ea typeface="Arial"/>
                <a:cs typeface="Arial"/>
                <a:sym typeface="Arial"/>
              </a:rPr>
              <a:t>: compile functions in </a:t>
            </a:r>
            <a:r>
              <a:rPr lang="en-US" dirty="0" err="1">
                <a:latin typeface="Arial"/>
                <a:ea typeface="Arial"/>
                <a:cs typeface="Arial"/>
                <a:sym typeface="Arial"/>
              </a:rPr>
              <a:t>matlab</a:t>
            </a:r>
            <a:r>
              <a:rPr lang="en-US" dirty="0">
                <a:latin typeface="Arial"/>
                <a:ea typeface="Arial"/>
                <a:cs typeface="Arial"/>
                <a:sym typeface="Arial"/>
              </a:rPr>
              <a:t> and call the compiled functions when communicating</a:t>
            </a:r>
          </a:p>
          <a:p>
            <a:pPr marL="0" lvl="0" indent="0" algn="l" rtl="0">
              <a:spcBef>
                <a:spcPts val="0"/>
              </a:spcBef>
              <a:spcAft>
                <a:spcPts val="0"/>
              </a:spcAft>
              <a:buNone/>
            </a:pPr>
            <a:r>
              <a:rPr lang="en-US" dirty="0">
                <a:latin typeface="Arial"/>
                <a:ea typeface="Arial"/>
                <a:cs typeface="Arial"/>
                <a:sym typeface="Arial"/>
              </a:rPr>
              <a:t>Prob</a:t>
            </a:r>
            <a:r>
              <a:rPr lang="en-US" altLang="zh-CN" dirty="0">
                <a:latin typeface="Arial"/>
                <a:ea typeface="Arial"/>
                <a:cs typeface="Arial"/>
                <a:sym typeface="Arial"/>
              </a:rPr>
              <a:t>lem: crashes occasionally; cannot access the second device in MATLAB(check again); serial number</a:t>
            </a:r>
          </a:p>
          <a:p>
            <a:pPr marL="0" lvl="0" indent="0" algn="l" rtl="0">
              <a:spcBef>
                <a:spcPts val="0"/>
              </a:spcBef>
              <a:spcAft>
                <a:spcPts val="0"/>
              </a:spcAft>
              <a:buNone/>
            </a:pPr>
            <a:endParaRPr lang="en-US"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p:txBody>
      </p:sp>
      <p:sp>
        <p:nvSpPr>
          <p:cNvPr id="290" name="Google Shape;29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Arial"/>
                <a:ea typeface="Arial"/>
                <a:cs typeface="Arial"/>
                <a:sym typeface="Arial"/>
              </a:rPr>
              <a:t>1 min(</a:t>
            </a:r>
            <a:r>
              <a:rPr lang="en-US" dirty="0"/>
              <a:t>4</a:t>
            </a:r>
            <a:r>
              <a:rPr lang="en-US" dirty="0">
                <a:latin typeface="Arial"/>
                <a:ea typeface="Arial"/>
                <a:cs typeface="Arial"/>
                <a:sym typeface="Arial"/>
              </a:rPr>
              <a:t>)</a:t>
            </a:r>
            <a:endParaRPr dirty="0"/>
          </a:p>
          <a:p>
            <a:pPr marL="0" lvl="0" indent="0" algn="l" rtl="0">
              <a:spcBef>
                <a:spcPts val="0"/>
              </a:spcBef>
              <a:spcAft>
                <a:spcPts val="0"/>
              </a:spcAft>
              <a:buNone/>
            </a:pPr>
            <a:r>
              <a:rPr lang="en-US" dirty="0">
                <a:latin typeface="Arial"/>
                <a:ea typeface="Arial"/>
                <a:cs typeface="Arial"/>
                <a:sym typeface="Arial"/>
              </a:rPr>
              <a:t>Clarify why do we need Kalman filter:</a:t>
            </a:r>
            <a:endParaRPr dirty="0"/>
          </a:p>
          <a:p>
            <a:pPr marL="0" lvl="0" indent="0" algn="l" rtl="0">
              <a:spcBef>
                <a:spcPts val="0"/>
              </a:spcBef>
              <a:spcAft>
                <a:spcPts val="0"/>
              </a:spcAft>
              <a:buNone/>
            </a:pPr>
            <a:r>
              <a:rPr lang="en-US" dirty="0">
                <a:latin typeface="Arial"/>
                <a:ea typeface="Arial"/>
                <a:cs typeface="Arial"/>
                <a:sym typeface="Arial"/>
              </a:rPr>
              <a:t>-state estimator: com positions and speeds to speed controller</a:t>
            </a:r>
            <a:endParaRPr dirty="0"/>
          </a:p>
          <a:p>
            <a:pPr marL="0" lvl="0" indent="0" algn="l" rtl="0">
              <a:spcBef>
                <a:spcPts val="0"/>
              </a:spcBef>
              <a:spcAft>
                <a:spcPts val="0"/>
              </a:spcAft>
              <a:buNone/>
            </a:pPr>
            <a:r>
              <a:rPr lang="en-US" dirty="0">
                <a:latin typeface="Arial"/>
                <a:ea typeface="Arial"/>
                <a:cs typeface="Arial"/>
                <a:sym typeface="Arial"/>
              </a:rPr>
              <a:t>-input is the </a:t>
            </a:r>
            <a:r>
              <a:rPr lang="en-US" dirty="0" err="1">
                <a:latin typeface="Arial"/>
                <a:ea typeface="Arial"/>
                <a:cs typeface="Arial"/>
                <a:sym typeface="Arial"/>
              </a:rPr>
              <a:t>grf</a:t>
            </a:r>
            <a:r>
              <a:rPr lang="en-US" dirty="0">
                <a:latin typeface="Arial"/>
                <a:ea typeface="Arial"/>
                <a:cs typeface="Arial"/>
                <a:sym typeface="Arial"/>
              </a:rPr>
              <a:t>, measurements</a:t>
            </a:r>
            <a:endParaRPr dirty="0">
              <a:latin typeface="Arial"/>
              <a:ea typeface="Arial"/>
              <a:cs typeface="Arial"/>
              <a:sym typeface="Arial"/>
            </a:endParaRPr>
          </a:p>
          <a:p>
            <a:pPr marL="0" lvl="0" indent="0" algn="l" rtl="0">
              <a:spcBef>
                <a:spcPts val="0"/>
              </a:spcBef>
              <a:spcAft>
                <a:spcPts val="0"/>
              </a:spcAft>
              <a:buNone/>
            </a:pPr>
            <a:r>
              <a:rPr lang="en-US" dirty="0">
                <a:latin typeface="Arial"/>
                <a:ea typeface="Arial"/>
                <a:cs typeface="Arial"/>
                <a:sym typeface="Arial"/>
              </a:rPr>
              <a:t>-out put</a:t>
            </a:r>
            <a:endParaRPr dirty="0">
              <a:latin typeface="Arial"/>
              <a:ea typeface="Arial"/>
              <a:cs typeface="Arial"/>
              <a:sym typeface="Arial"/>
            </a:endParaRPr>
          </a:p>
        </p:txBody>
      </p:sp>
      <p:sp>
        <p:nvSpPr>
          <p:cNvPr id="305" name="Google Shape;30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Arial"/>
                <a:ea typeface="Arial"/>
                <a:cs typeface="Arial"/>
                <a:sym typeface="Arial"/>
              </a:rPr>
              <a:t>1 min(</a:t>
            </a:r>
            <a:r>
              <a:rPr lang="en-US"/>
              <a:t>5</a:t>
            </a:r>
            <a:r>
              <a:rPr lang="en-US">
                <a:latin typeface="Arial"/>
                <a:ea typeface="Arial"/>
                <a:cs typeface="Arial"/>
                <a:sym typeface="Arial"/>
              </a:rPr>
              <a:t>)</a:t>
            </a:r>
            <a:endParaRPr/>
          </a:p>
          <a:p>
            <a:pPr marL="0" lvl="0" indent="0" algn="l" rtl="0">
              <a:spcBef>
                <a:spcPts val="0"/>
              </a:spcBef>
              <a:spcAft>
                <a:spcPts val="0"/>
              </a:spcAft>
              <a:buNone/>
            </a:pPr>
            <a:r>
              <a:rPr lang="en-US">
                <a:latin typeface="Arial"/>
                <a:ea typeface="Arial"/>
                <a:cs typeface="Arial"/>
                <a:sym typeface="Arial"/>
              </a:rPr>
              <a:t>What is Kalman filter</a:t>
            </a:r>
            <a:endParaRPr/>
          </a:p>
          <a:p>
            <a:pPr marL="0" lvl="0" indent="0" algn="l" rtl="0">
              <a:spcBef>
                <a:spcPts val="0"/>
              </a:spcBef>
              <a:spcAft>
                <a:spcPts val="0"/>
              </a:spcAft>
              <a:buNone/>
            </a:pPr>
            <a:r>
              <a:rPr lang="en-US">
                <a:latin typeface="Arial"/>
                <a:ea typeface="Arial"/>
                <a:cs typeface="Arial"/>
                <a:sym typeface="Arial"/>
              </a:rPr>
              <a:t>-a linear optimal estimator to estimate states and update by measurements with noisy.</a:t>
            </a:r>
            <a:endParaRPr/>
          </a:p>
          <a:p>
            <a:pPr marL="0" lvl="0" indent="0" algn="l" rtl="0">
              <a:spcBef>
                <a:spcPts val="0"/>
              </a:spcBef>
              <a:spcAft>
                <a:spcPts val="0"/>
              </a:spcAft>
              <a:buNone/>
            </a:pPr>
            <a:r>
              <a:rPr lang="en-US">
                <a:latin typeface="Arial"/>
                <a:ea typeface="Arial"/>
                <a:cs typeface="Arial"/>
                <a:sym typeface="Arial"/>
              </a:rPr>
              <a:t>-two parts:</a:t>
            </a:r>
            <a:endParaRPr/>
          </a:p>
          <a:p>
            <a:pPr marL="0" lvl="0" indent="0" algn="l" rtl="0">
              <a:spcBef>
                <a:spcPts val="0"/>
              </a:spcBef>
              <a:spcAft>
                <a:spcPts val="0"/>
              </a:spcAft>
              <a:buNone/>
            </a:pPr>
            <a:r>
              <a:rPr lang="en-US">
                <a:latin typeface="Arial"/>
                <a:ea typeface="Arial"/>
                <a:cs typeface="Arial"/>
                <a:sym typeface="Arial"/>
              </a:rPr>
              <a:t>Prediction: model is the motion with an acceleration</a:t>
            </a:r>
            <a:endParaRPr/>
          </a:p>
          <a:p>
            <a:pPr marL="0" lvl="0" indent="0" algn="l" rtl="0">
              <a:spcBef>
                <a:spcPts val="0"/>
              </a:spcBef>
              <a:spcAft>
                <a:spcPts val="0"/>
              </a:spcAft>
              <a:buNone/>
            </a:pPr>
            <a:r>
              <a:rPr lang="en-US">
                <a:latin typeface="Arial"/>
                <a:ea typeface="Arial"/>
                <a:cs typeface="Arial"/>
                <a:sym typeface="Arial"/>
              </a:rPr>
              <a:t>Measurement: equations</a:t>
            </a:r>
            <a:endParaRPr/>
          </a:p>
          <a:p>
            <a:pPr marL="0" lvl="0" indent="0" algn="l" rtl="0">
              <a:spcBef>
                <a:spcPts val="0"/>
              </a:spcBef>
              <a:spcAft>
                <a:spcPts val="0"/>
              </a:spcAft>
              <a:buNone/>
            </a:pPr>
            <a:r>
              <a:rPr lang="en-US">
                <a:latin typeface="Arial"/>
                <a:ea typeface="Arial"/>
                <a:cs typeface="Arial"/>
                <a:sym typeface="Arial"/>
              </a:rPr>
              <a:t>How to get measurement:</a:t>
            </a:r>
            <a:endParaRPr/>
          </a:p>
          <a:p>
            <a:pPr marL="0" lvl="0" indent="0" algn="l" rtl="0">
              <a:spcBef>
                <a:spcPts val="0"/>
              </a:spcBef>
              <a:spcAft>
                <a:spcPts val="0"/>
              </a:spcAft>
              <a:buNone/>
            </a:pPr>
            <a:r>
              <a:rPr lang="en-US">
                <a:latin typeface="Arial"/>
                <a:ea typeface="Arial"/>
                <a:cs typeface="Arial"/>
                <a:sym typeface="Arial"/>
              </a:rPr>
              <a:t>-we cannot get it directly</a:t>
            </a:r>
            <a:endParaRPr/>
          </a:p>
          <a:p>
            <a:pPr marL="0" lvl="0" indent="0" algn="l" rtl="0">
              <a:spcBef>
                <a:spcPts val="0"/>
              </a:spcBef>
              <a:spcAft>
                <a:spcPts val="0"/>
              </a:spcAft>
              <a:buNone/>
            </a:pPr>
            <a:r>
              <a:rPr lang="en-US">
                <a:latin typeface="Arial"/>
                <a:ea typeface="Arial"/>
                <a:cs typeface="Arial"/>
                <a:sym typeface="Arial"/>
              </a:rPr>
              <a:t>-calculate</a:t>
            </a:r>
            <a:endParaRPr/>
          </a:p>
        </p:txBody>
      </p:sp>
      <p:sp>
        <p:nvSpPr>
          <p:cNvPr id="316" name="Google Shape;31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Arial"/>
                <a:ea typeface="Arial"/>
                <a:cs typeface="Arial"/>
                <a:sym typeface="Arial"/>
              </a:rPr>
              <a:t>Forward </a:t>
            </a:r>
            <a:r>
              <a:rPr lang="en-US" dirty="0" err="1">
                <a:latin typeface="Arial"/>
                <a:ea typeface="Arial"/>
                <a:cs typeface="Arial"/>
                <a:sym typeface="Arial"/>
              </a:rPr>
              <a:t>kf</a:t>
            </a:r>
            <a:r>
              <a:rPr lang="en-US" dirty="0">
                <a:latin typeface="Arial"/>
                <a:ea typeface="Arial"/>
                <a:cs typeface="Arial"/>
                <a:sym typeface="Arial"/>
              </a:rPr>
              <a:t> observation model</a:t>
            </a:r>
          </a:p>
          <a:p>
            <a:pPr marL="0" lvl="0" indent="0" algn="l" rtl="0">
              <a:spcBef>
                <a:spcPts val="0"/>
              </a:spcBef>
              <a:spcAft>
                <a:spcPts val="0"/>
              </a:spcAft>
              <a:buNone/>
            </a:pPr>
            <a:r>
              <a:rPr lang="en-US" dirty="0">
                <a:latin typeface="Arial"/>
                <a:ea typeface="Arial"/>
                <a:cs typeface="Arial"/>
                <a:sym typeface="Arial"/>
              </a:rPr>
              <a:t>What is p? what is v?</a:t>
            </a:r>
          </a:p>
          <a:p>
            <a:pPr marL="0" lvl="0" indent="0" algn="l" rtl="0">
              <a:spcBef>
                <a:spcPts val="0"/>
              </a:spcBef>
              <a:spcAft>
                <a:spcPts val="0"/>
              </a:spcAft>
              <a:buNone/>
            </a:pPr>
            <a:endParaRPr dirty="0">
              <a:latin typeface="Arial"/>
              <a:ea typeface="Arial"/>
              <a:cs typeface="Arial"/>
              <a:sym typeface="Arial"/>
            </a:endParaRPr>
          </a:p>
        </p:txBody>
      </p:sp>
      <p:sp>
        <p:nvSpPr>
          <p:cNvPr id="334" name="Google Shape;33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latin typeface="Arial"/>
                <a:ea typeface="Arial"/>
                <a:cs typeface="Arial"/>
                <a:sym typeface="Arial"/>
              </a:rPr>
              <a:t>Lateral </a:t>
            </a:r>
            <a:r>
              <a:rPr lang="en-US" altLang="zh-CN" dirty="0" err="1">
                <a:latin typeface="Arial"/>
                <a:ea typeface="Arial"/>
                <a:cs typeface="Arial"/>
                <a:sym typeface="Arial"/>
              </a:rPr>
              <a:t>kf</a:t>
            </a:r>
            <a:r>
              <a:rPr lang="en-US" altLang="zh-CN" dirty="0">
                <a:latin typeface="Arial"/>
                <a:ea typeface="Arial"/>
                <a:cs typeface="Arial"/>
                <a:sym typeface="Arial"/>
              </a:rPr>
              <a:t> observation model:</a:t>
            </a:r>
          </a:p>
          <a:p>
            <a:pPr marL="0" lvl="0" indent="0" algn="l" rtl="0">
              <a:spcBef>
                <a:spcPts val="0"/>
              </a:spcBef>
              <a:spcAft>
                <a:spcPts val="0"/>
              </a:spcAft>
              <a:buNone/>
            </a:pPr>
            <a:r>
              <a:rPr lang="en-US" altLang="zh-CN" dirty="0">
                <a:latin typeface="Arial"/>
                <a:ea typeface="Arial"/>
                <a:cs typeface="Arial"/>
                <a:sym typeface="Arial"/>
              </a:rPr>
              <a:t>Introduce points, the line and foot steps</a:t>
            </a: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endParaRPr lang="en-US" altLang="zh-CN" dirty="0">
              <a:latin typeface="Arial"/>
              <a:ea typeface="Arial"/>
              <a:cs typeface="Arial"/>
              <a:sym typeface="Arial"/>
            </a:endParaRPr>
          </a:p>
          <a:p>
            <a:pPr marL="0" lvl="0" indent="0" algn="l" rtl="0">
              <a:spcBef>
                <a:spcPts val="0"/>
              </a:spcBef>
              <a:spcAft>
                <a:spcPts val="0"/>
              </a:spcAft>
              <a:buNone/>
            </a:pPr>
            <a:r>
              <a:rPr lang="en-US" altLang="zh-CN" dirty="0">
                <a:latin typeface="Arial"/>
                <a:ea typeface="Arial"/>
                <a:cs typeface="Arial"/>
                <a:sym typeface="Arial"/>
              </a:rPr>
              <a:t>Why do we use the average of a stride?</a:t>
            </a:r>
          </a:p>
          <a:p>
            <a:pPr marL="0" lvl="0" indent="0" algn="l" rtl="0">
              <a:spcBef>
                <a:spcPts val="0"/>
              </a:spcBef>
              <a:spcAft>
                <a:spcPts val="0"/>
              </a:spcAft>
              <a:buNone/>
            </a:pPr>
            <a:r>
              <a:rPr lang="en-US" altLang="zh-CN" dirty="0">
                <a:latin typeface="Arial"/>
                <a:ea typeface="Arial"/>
                <a:cs typeface="Arial"/>
                <a:sym typeface="Arial"/>
              </a:rPr>
              <a:t>Midpoint, is not the original point, the average of the right step is in the right of the middle point, the left step is in the left of the middle point. So averaging this two points we means we have to use a stride</a:t>
            </a:r>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endParaRPr lang="en-US" dirty="0"/>
          </a:p>
          <a:p>
            <a:pPr marL="0" lvl="0" indent="0" algn="l" rtl="0">
              <a:spcBef>
                <a:spcPts val="0"/>
              </a:spcBef>
              <a:spcAft>
                <a:spcPts val="0"/>
              </a:spcAft>
              <a:buClr>
                <a:schemeClr val="dk1"/>
              </a:buClr>
              <a:buFont typeface="Arial"/>
              <a:buNone/>
            </a:pPr>
            <a:endParaRPr lang="en-US" dirty="0"/>
          </a:p>
        </p:txBody>
      </p:sp>
      <p:sp>
        <p:nvSpPr>
          <p:cNvPr id="372" name="Google Shape;37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谢谢">
  <p:cSld name="谢谢">
    <p:bg>
      <p:bgPr>
        <a:solidFill>
          <a:schemeClr val="lt1"/>
        </a:solidFill>
        <a:effectLst/>
      </p:bgPr>
    </p:bg>
    <p:spTree>
      <p:nvGrpSpPr>
        <p:cNvPr id="1" name="Shape 15"/>
        <p:cNvGrpSpPr/>
        <p:nvPr/>
      </p:nvGrpSpPr>
      <p:grpSpPr>
        <a:xfrm>
          <a:off x="0" y="0"/>
          <a:ext cx="0" cy="0"/>
          <a:chOff x="0" y="0"/>
          <a:chExt cx="0" cy="0"/>
        </a:xfrm>
      </p:grpSpPr>
      <p:sp>
        <p:nvSpPr>
          <p:cNvPr id="16" name="Google Shape;16;p25"/>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 name="Google Shape;17;p25"/>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5"/>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Arial"/>
              <a:buNone/>
              <a:defRPr sz="4400" b="1"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9" name="Google Shape;19;p25"/>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 name="Google Shape;20;p25"/>
          <p:cNvSpPr>
            <a:spLocks noGrp="1"/>
          </p:cNvSpPr>
          <p:nvPr>
            <p:ph type="pic" idx="3"/>
          </p:nvPr>
        </p:nvSpPr>
        <p:spPr>
          <a:xfrm>
            <a:off x="0" y="0"/>
            <a:ext cx="6096000" cy="6858000"/>
          </a:xfrm>
          <a:prstGeom prst="rect">
            <a:avLst/>
          </a:prstGeom>
          <a:noFill/>
          <a:ln>
            <a:noFill/>
          </a:ln>
        </p:spPr>
      </p:sp>
      <p:grpSp>
        <p:nvGrpSpPr>
          <p:cNvPr id="21" name="Google Shape;21;p25"/>
          <p:cNvGrpSpPr/>
          <p:nvPr/>
        </p:nvGrpSpPr>
        <p:grpSpPr>
          <a:xfrm rot="10800000">
            <a:off x="8870040" y="0"/>
            <a:ext cx="3325208" cy="3325208"/>
            <a:chOff x="0" y="12289"/>
            <a:chExt cx="3550" cy="3551"/>
          </a:xfrm>
        </p:grpSpPr>
        <p:sp>
          <p:nvSpPr>
            <p:cNvPr id="22" name="Google Shape;22;p2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2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2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日程表 ">
  <p:cSld name="日程表 ">
    <p:bg>
      <p:bgPr>
        <a:solidFill>
          <a:schemeClr val="lt1"/>
        </a:solidFill>
        <a:effectLst/>
      </p:bgPr>
    </p:bg>
    <p:spTree>
      <p:nvGrpSpPr>
        <p:cNvPr id="1" name="Shape 131"/>
        <p:cNvGrpSpPr/>
        <p:nvPr/>
      </p:nvGrpSpPr>
      <p:grpSpPr>
        <a:xfrm>
          <a:off x="0" y="0"/>
          <a:ext cx="0" cy="0"/>
          <a:chOff x="0" y="0"/>
          <a:chExt cx="0" cy="0"/>
        </a:xfrm>
      </p:grpSpPr>
      <p:cxnSp>
        <p:nvCxnSpPr>
          <p:cNvPr id="132" name="Google Shape;132;p34"/>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33" name="Google Shape;133;p34"/>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34" name="Google Shape;134;p34"/>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35" name="Google Shape;135;p34"/>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36" name="Google Shape;136;p3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Arial"/>
              <a:buNone/>
              <a:defRPr sz="4400" b="1" i="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8" name="Google Shape;138;p34"/>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1"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9" name="Google Shape;139;p34"/>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0" name="Google Shape;140;p34"/>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1">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1" name="Google Shape;141;p34"/>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2" name="Google Shape;142;p34"/>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1">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3" name="Google Shape;143;p34"/>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4" name="Google Shape;144;p34"/>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1"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45" name="Google Shape;145;p34"/>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46" name="Google Shape;146;p34"/>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 name="Google Shape;147;p34"/>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34"/>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9" name="Google Shape;149;p34"/>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0" name="Google Shape;150;p3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sz="1100" b="0" i="0">
                <a:solidFill>
                  <a:schemeClr val="dk1"/>
                </a:solidFill>
                <a:latin typeface="Arial"/>
                <a:ea typeface="Arial"/>
                <a:cs typeface="Arial"/>
                <a:sym typeface="Arial"/>
              </a:defRPr>
            </a:lvl1pPr>
            <a:lvl2pPr marL="0" lvl="1" indent="0" algn="l">
              <a:spcBef>
                <a:spcPts val="0"/>
              </a:spcBef>
              <a:buNone/>
              <a:defRPr sz="1100" b="0" i="0">
                <a:solidFill>
                  <a:schemeClr val="dk1"/>
                </a:solidFill>
                <a:latin typeface="Arial"/>
                <a:ea typeface="Arial"/>
                <a:cs typeface="Arial"/>
                <a:sym typeface="Arial"/>
              </a:defRPr>
            </a:lvl2pPr>
            <a:lvl3pPr marL="0" lvl="2" indent="0" algn="l">
              <a:spcBef>
                <a:spcPts val="0"/>
              </a:spcBef>
              <a:buNone/>
              <a:defRPr sz="1100" b="0" i="0">
                <a:solidFill>
                  <a:schemeClr val="dk1"/>
                </a:solidFill>
                <a:latin typeface="Arial"/>
                <a:ea typeface="Arial"/>
                <a:cs typeface="Arial"/>
                <a:sym typeface="Arial"/>
              </a:defRPr>
            </a:lvl3pPr>
            <a:lvl4pPr marL="0" lvl="3" indent="0" algn="l">
              <a:spcBef>
                <a:spcPts val="0"/>
              </a:spcBef>
              <a:buNone/>
              <a:defRPr sz="1100" b="0" i="0">
                <a:solidFill>
                  <a:schemeClr val="dk1"/>
                </a:solidFill>
                <a:latin typeface="Arial"/>
                <a:ea typeface="Arial"/>
                <a:cs typeface="Arial"/>
                <a:sym typeface="Arial"/>
              </a:defRPr>
            </a:lvl4pPr>
            <a:lvl5pPr marL="0" lvl="4" indent="0" algn="l">
              <a:spcBef>
                <a:spcPts val="0"/>
              </a:spcBef>
              <a:buNone/>
              <a:defRPr sz="1100" b="0" i="0">
                <a:solidFill>
                  <a:schemeClr val="dk1"/>
                </a:solidFill>
                <a:latin typeface="Arial"/>
                <a:ea typeface="Arial"/>
                <a:cs typeface="Arial"/>
                <a:sym typeface="Arial"/>
              </a:defRPr>
            </a:lvl5pPr>
            <a:lvl6pPr marL="0" lvl="5" indent="0" algn="l">
              <a:spcBef>
                <a:spcPts val="0"/>
              </a:spcBef>
              <a:buNone/>
              <a:defRPr sz="1100" b="0" i="0">
                <a:solidFill>
                  <a:schemeClr val="dk1"/>
                </a:solidFill>
                <a:latin typeface="Arial"/>
                <a:ea typeface="Arial"/>
                <a:cs typeface="Arial"/>
                <a:sym typeface="Arial"/>
              </a:defRPr>
            </a:lvl6pPr>
            <a:lvl7pPr marL="0" lvl="6" indent="0" algn="l">
              <a:spcBef>
                <a:spcPts val="0"/>
              </a:spcBef>
              <a:buNone/>
              <a:defRPr sz="1100" b="0" i="0">
                <a:solidFill>
                  <a:schemeClr val="dk1"/>
                </a:solidFill>
                <a:latin typeface="Arial"/>
                <a:ea typeface="Arial"/>
                <a:cs typeface="Arial"/>
                <a:sym typeface="Arial"/>
              </a:defRPr>
            </a:lvl7pPr>
            <a:lvl8pPr marL="0" lvl="7" indent="0" algn="l">
              <a:spcBef>
                <a:spcPts val="0"/>
              </a:spcBef>
              <a:buNone/>
              <a:defRPr sz="1100" b="0" i="0">
                <a:solidFill>
                  <a:schemeClr val="dk1"/>
                </a:solidFill>
                <a:latin typeface="Arial"/>
                <a:ea typeface="Arial"/>
                <a:cs typeface="Arial"/>
                <a:sym typeface="Arial"/>
              </a:defRPr>
            </a:lvl8pPr>
            <a:lvl9pPr marL="0" lvl="8" indent="0" algn="l">
              <a:spcBef>
                <a:spcPts val="0"/>
              </a:spcBef>
              <a:buNone/>
              <a:defRPr sz="11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列">
  <p:cSld name="2 列">
    <p:bg>
      <p:bgPr>
        <a:solidFill>
          <a:schemeClr val="lt1"/>
        </a:solidFill>
        <a:effectLst/>
      </p:bgPr>
    </p:bg>
    <p:spTree>
      <p:nvGrpSpPr>
        <p:cNvPr id="1" name="Shape 153"/>
        <p:cNvGrpSpPr/>
        <p:nvPr/>
      </p:nvGrpSpPr>
      <p:grpSpPr>
        <a:xfrm>
          <a:off x="0" y="0"/>
          <a:ext cx="0" cy="0"/>
          <a:chOff x="0" y="0"/>
          <a:chExt cx="0" cy="0"/>
        </a:xfrm>
      </p:grpSpPr>
      <p:grpSp>
        <p:nvGrpSpPr>
          <p:cNvPr id="154" name="Google Shape;154;p35"/>
          <p:cNvGrpSpPr/>
          <p:nvPr/>
        </p:nvGrpSpPr>
        <p:grpSpPr>
          <a:xfrm rot="5400000" flipH="1">
            <a:off x="0" y="3900132"/>
            <a:ext cx="2959226" cy="2959226"/>
            <a:chOff x="0" y="12289"/>
            <a:chExt cx="3550" cy="3551"/>
          </a:xfrm>
        </p:grpSpPr>
        <p:sp>
          <p:nvSpPr>
            <p:cNvPr id="155" name="Google Shape;155;p3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56" name="Google Shape;156;p3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57" name="Google Shape;157;p3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158" name="Google Shape;158;p3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Arial"/>
              <a:buNone/>
              <a:defRPr sz="4400" b="1"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59" name="Google Shape;159;p35"/>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60" name="Google Shape;160;p35"/>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1" name="Google Shape;161;p35"/>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2" name="Google Shape;162;p35"/>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Arial"/>
                <a:ea typeface="Arial"/>
                <a:cs typeface="Arial"/>
                <a:sym typeface="Arial"/>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3" name="Google Shape;163;p35"/>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Arial"/>
                <a:ea typeface="Arial"/>
                <a:cs typeface="Arial"/>
                <a:sym typeface="Arial"/>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64" name="Google Shape;164;p35"/>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65" name="Google Shape;165;p3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3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sz="1100" b="0" i="0">
                <a:solidFill>
                  <a:schemeClr val="dk1"/>
                </a:solidFill>
                <a:latin typeface="Arial"/>
                <a:ea typeface="Arial"/>
                <a:cs typeface="Arial"/>
                <a:sym typeface="Arial"/>
              </a:defRPr>
            </a:lvl1pPr>
            <a:lvl2pPr marL="0" lvl="1" indent="0" algn="l">
              <a:spcBef>
                <a:spcPts val="0"/>
              </a:spcBef>
              <a:buNone/>
              <a:defRPr sz="1100" b="0" i="0">
                <a:solidFill>
                  <a:schemeClr val="dk1"/>
                </a:solidFill>
                <a:latin typeface="Arial"/>
                <a:ea typeface="Arial"/>
                <a:cs typeface="Arial"/>
                <a:sym typeface="Arial"/>
              </a:defRPr>
            </a:lvl2pPr>
            <a:lvl3pPr marL="0" lvl="2" indent="0" algn="l">
              <a:spcBef>
                <a:spcPts val="0"/>
              </a:spcBef>
              <a:buNone/>
              <a:defRPr sz="1100" b="0" i="0">
                <a:solidFill>
                  <a:schemeClr val="dk1"/>
                </a:solidFill>
                <a:latin typeface="Arial"/>
                <a:ea typeface="Arial"/>
                <a:cs typeface="Arial"/>
                <a:sym typeface="Arial"/>
              </a:defRPr>
            </a:lvl3pPr>
            <a:lvl4pPr marL="0" lvl="3" indent="0" algn="l">
              <a:spcBef>
                <a:spcPts val="0"/>
              </a:spcBef>
              <a:buNone/>
              <a:defRPr sz="1100" b="0" i="0">
                <a:solidFill>
                  <a:schemeClr val="dk1"/>
                </a:solidFill>
                <a:latin typeface="Arial"/>
                <a:ea typeface="Arial"/>
                <a:cs typeface="Arial"/>
                <a:sym typeface="Arial"/>
              </a:defRPr>
            </a:lvl4pPr>
            <a:lvl5pPr marL="0" lvl="4" indent="0" algn="l">
              <a:spcBef>
                <a:spcPts val="0"/>
              </a:spcBef>
              <a:buNone/>
              <a:defRPr sz="1100" b="0" i="0">
                <a:solidFill>
                  <a:schemeClr val="dk1"/>
                </a:solidFill>
                <a:latin typeface="Arial"/>
                <a:ea typeface="Arial"/>
                <a:cs typeface="Arial"/>
                <a:sym typeface="Arial"/>
              </a:defRPr>
            </a:lvl5pPr>
            <a:lvl6pPr marL="0" lvl="5" indent="0" algn="l">
              <a:spcBef>
                <a:spcPts val="0"/>
              </a:spcBef>
              <a:buNone/>
              <a:defRPr sz="1100" b="0" i="0">
                <a:solidFill>
                  <a:schemeClr val="dk1"/>
                </a:solidFill>
                <a:latin typeface="Arial"/>
                <a:ea typeface="Arial"/>
                <a:cs typeface="Arial"/>
                <a:sym typeface="Arial"/>
              </a:defRPr>
            </a:lvl6pPr>
            <a:lvl7pPr marL="0" lvl="6" indent="0" algn="l">
              <a:spcBef>
                <a:spcPts val="0"/>
              </a:spcBef>
              <a:buNone/>
              <a:defRPr sz="1100" b="0" i="0">
                <a:solidFill>
                  <a:schemeClr val="dk1"/>
                </a:solidFill>
                <a:latin typeface="Arial"/>
                <a:ea typeface="Arial"/>
                <a:cs typeface="Arial"/>
                <a:sym typeface="Arial"/>
              </a:defRPr>
            </a:lvl7pPr>
            <a:lvl8pPr marL="0" lvl="7" indent="0" algn="l">
              <a:spcBef>
                <a:spcPts val="0"/>
              </a:spcBef>
              <a:buNone/>
              <a:defRPr sz="1100" b="0" i="0">
                <a:solidFill>
                  <a:schemeClr val="dk1"/>
                </a:solidFill>
                <a:latin typeface="Arial"/>
                <a:ea typeface="Arial"/>
                <a:cs typeface="Arial"/>
                <a:sym typeface="Arial"/>
              </a:defRPr>
            </a:lvl8pPr>
            <a:lvl9pPr marL="0" lvl="8" indent="0" algn="l">
              <a:spcBef>
                <a:spcPts val="0"/>
              </a:spcBef>
              <a:buNone/>
              <a:defRPr sz="11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列">
  <p:cSld name="3 列">
    <p:bg>
      <p:bgPr>
        <a:solidFill>
          <a:schemeClr val="lt1"/>
        </a:solidFill>
        <a:effectLst/>
      </p:bgPr>
    </p:bg>
    <p:spTree>
      <p:nvGrpSpPr>
        <p:cNvPr id="1" name="Shape 168"/>
        <p:cNvGrpSpPr/>
        <p:nvPr/>
      </p:nvGrpSpPr>
      <p:grpSpPr>
        <a:xfrm>
          <a:off x="0" y="0"/>
          <a:ext cx="0" cy="0"/>
          <a:chOff x="0" y="0"/>
          <a:chExt cx="0" cy="0"/>
        </a:xfrm>
      </p:grpSpPr>
      <p:grpSp>
        <p:nvGrpSpPr>
          <p:cNvPr id="169" name="Google Shape;169;p36"/>
          <p:cNvGrpSpPr/>
          <p:nvPr/>
        </p:nvGrpSpPr>
        <p:grpSpPr>
          <a:xfrm rot="5400000" flipH="1">
            <a:off x="0" y="3900132"/>
            <a:ext cx="2959226" cy="2959226"/>
            <a:chOff x="0" y="12289"/>
            <a:chExt cx="3550" cy="3551"/>
          </a:xfrm>
        </p:grpSpPr>
        <p:sp>
          <p:nvSpPr>
            <p:cNvPr id="170" name="Google Shape;170;p3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3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72" name="Google Shape;172;p3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173" name="Google Shape;173;p3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Arial"/>
              <a:buNone/>
              <a:defRPr sz="4400" b="1"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74" name="Google Shape;174;p36"/>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36"/>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1">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6" name="Google Shape;176;p36"/>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Arial"/>
                <a:ea typeface="Arial"/>
                <a:cs typeface="Arial"/>
                <a:sym typeface="Arial"/>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7" name="Google Shape;177;p36"/>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1">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8" name="Google Shape;178;p36"/>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Arial"/>
                <a:ea typeface="Arial"/>
                <a:cs typeface="Arial"/>
                <a:sym typeface="Arial"/>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36"/>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1">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0" name="Google Shape;180;p36"/>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Arial"/>
                <a:ea typeface="Arial"/>
                <a:cs typeface="Arial"/>
                <a:sym typeface="Arial"/>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81" name="Google Shape;181;p36"/>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82" name="Google Shape;182;p36"/>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3" name="Google Shape;183;p3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3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3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sz="1100" b="0" i="0">
                <a:solidFill>
                  <a:schemeClr val="dk1"/>
                </a:solidFill>
                <a:latin typeface="Arial"/>
                <a:ea typeface="Arial"/>
                <a:cs typeface="Arial"/>
                <a:sym typeface="Arial"/>
              </a:defRPr>
            </a:lvl1pPr>
            <a:lvl2pPr marL="0" lvl="1" indent="0" algn="l">
              <a:spcBef>
                <a:spcPts val="0"/>
              </a:spcBef>
              <a:buNone/>
              <a:defRPr sz="1100" b="0" i="0">
                <a:solidFill>
                  <a:schemeClr val="dk1"/>
                </a:solidFill>
                <a:latin typeface="Arial"/>
                <a:ea typeface="Arial"/>
                <a:cs typeface="Arial"/>
                <a:sym typeface="Arial"/>
              </a:defRPr>
            </a:lvl2pPr>
            <a:lvl3pPr marL="0" lvl="2" indent="0" algn="l">
              <a:spcBef>
                <a:spcPts val="0"/>
              </a:spcBef>
              <a:buNone/>
              <a:defRPr sz="1100" b="0" i="0">
                <a:solidFill>
                  <a:schemeClr val="dk1"/>
                </a:solidFill>
                <a:latin typeface="Arial"/>
                <a:ea typeface="Arial"/>
                <a:cs typeface="Arial"/>
                <a:sym typeface="Arial"/>
              </a:defRPr>
            </a:lvl3pPr>
            <a:lvl4pPr marL="0" lvl="3" indent="0" algn="l">
              <a:spcBef>
                <a:spcPts val="0"/>
              </a:spcBef>
              <a:buNone/>
              <a:defRPr sz="1100" b="0" i="0">
                <a:solidFill>
                  <a:schemeClr val="dk1"/>
                </a:solidFill>
                <a:latin typeface="Arial"/>
                <a:ea typeface="Arial"/>
                <a:cs typeface="Arial"/>
                <a:sym typeface="Arial"/>
              </a:defRPr>
            </a:lvl4pPr>
            <a:lvl5pPr marL="0" lvl="4" indent="0" algn="l">
              <a:spcBef>
                <a:spcPts val="0"/>
              </a:spcBef>
              <a:buNone/>
              <a:defRPr sz="1100" b="0" i="0">
                <a:solidFill>
                  <a:schemeClr val="dk1"/>
                </a:solidFill>
                <a:latin typeface="Arial"/>
                <a:ea typeface="Arial"/>
                <a:cs typeface="Arial"/>
                <a:sym typeface="Arial"/>
              </a:defRPr>
            </a:lvl5pPr>
            <a:lvl6pPr marL="0" lvl="5" indent="0" algn="l">
              <a:spcBef>
                <a:spcPts val="0"/>
              </a:spcBef>
              <a:buNone/>
              <a:defRPr sz="1100" b="0" i="0">
                <a:solidFill>
                  <a:schemeClr val="dk1"/>
                </a:solidFill>
                <a:latin typeface="Arial"/>
                <a:ea typeface="Arial"/>
                <a:cs typeface="Arial"/>
                <a:sym typeface="Arial"/>
              </a:defRPr>
            </a:lvl6pPr>
            <a:lvl7pPr marL="0" lvl="6" indent="0" algn="l">
              <a:spcBef>
                <a:spcPts val="0"/>
              </a:spcBef>
              <a:buNone/>
              <a:defRPr sz="1100" b="0" i="0">
                <a:solidFill>
                  <a:schemeClr val="dk1"/>
                </a:solidFill>
                <a:latin typeface="Arial"/>
                <a:ea typeface="Arial"/>
                <a:cs typeface="Arial"/>
                <a:sym typeface="Arial"/>
              </a:defRPr>
            </a:lvl7pPr>
            <a:lvl8pPr marL="0" lvl="7" indent="0" algn="l">
              <a:spcBef>
                <a:spcPts val="0"/>
              </a:spcBef>
              <a:buNone/>
              <a:defRPr sz="1100" b="0" i="0">
                <a:solidFill>
                  <a:schemeClr val="dk1"/>
                </a:solidFill>
                <a:latin typeface="Arial"/>
                <a:ea typeface="Arial"/>
                <a:cs typeface="Arial"/>
                <a:sym typeface="Arial"/>
              </a:defRPr>
            </a:lvl8pPr>
            <a:lvl9pPr marL="0" lvl="8" indent="0" algn="l">
              <a:spcBef>
                <a:spcPts val="0"/>
              </a:spcBef>
              <a:buNone/>
              <a:defRPr sz="11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摘要 ">
  <p:cSld name="摘要 ">
    <p:bg>
      <p:bgPr>
        <a:solidFill>
          <a:schemeClr val="lt1"/>
        </a:solidFill>
        <a:effectLst/>
      </p:bgPr>
    </p:bg>
    <p:spTree>
      <p:nvGrpSpPr>
        <p:cNvPr id="1" name="Shape 186"/>
        <p:cNvGrpSpPr/>
        <p:nvPr/>
      </p:nvGrpSpPr>
      <p:grpSpPr>
        <a:xfrm>
          <a:off x="0" y="0"/>
          <a:ext cx="0" cy="0"/>
          <a:chOff x="0" y="0"/>
          <a:chExt cx="0" cy="0"/>
        </a:xfrm>
      </p:grpSpPr>
      <p:sp>
        <p:nvSpPr>
          <p:cNvPr id="187" name="Google Shape;187;p3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Arial"/>
              <a:buNone/>
              <a:defRPr sz="4400" b="1"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8" name="Google Shape;188;p3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9" name="Google Shape;189;p37"/>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90" name="Google Shape;190;p37"/>
          <p:cNvGrpSpPr/>
          <p:nvPr/>
        </p:nvGrpSpPr>
        <p:grpSpPr>
          <a:xfrm rot="10800000">
            <a:off x="8870040" y="0"/>
            <a:ext cx="3325208" cy="3325208"/>
            <a:chOff x="0" y="12289"/>
            <a:chExt cx="3550" cy="3551"/>
          </a:xfrm>
        </p:grpSpPr>
        <p:sp>
          <p:nvSpPr>
            <p:cNvPr id="191" name="Google Shape;191;p3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3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93" name="Google Shape;193;p3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194" name="Google Shape;194;p37"/>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1">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5" name="Google Shape;195;p37"/>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6" name="Google Shape;196;p37"/>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1">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7" name="Google Shape;197;p37"/>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37"/>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1">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9" name="Google Shape;199;p37"/>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0" name="Google Shape;200;p37"/>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1">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1" name="Google Shape;201;p37"/>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2" name="Google Shape;202;p37"/>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1">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3" name="Google Shape;203;p3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3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3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sz="1100" b="0" i="0">
                <a:solidFill>
                  <a:schemeClr val="dk1"/>
                </a:solidFill>
                <a:latin typeface="Arial"/>
                <a:ea typeface="Arial"/>
                <a:cs typeface="Arial"/>
                <a:sym typeface="Arial"/>
              </a:defRPr>
            </a:lvl1pPr>
            <a:lvl2pPr marL="0" lvl="1" indent="0" algn="l">
              <a:spcBef>
                <a:spcPts val="0"/>
              </a:spcBef>
              <a:buNone/>
              <a:defRPr sz="1100" b="0" i="0">
                <a:solidFill>
                  <a:schemeClr val="dk1"/>
                </a:solidFill>
                <a:latin typeface="Arial"/>
                <a:ea typeface="Arial"/>
                <a:cs typeface="Arial"/>
                <a:sym typeface="Arial"/>
              </a:defRPr>
            </a:lvl2pPr>
            <a:lvl3pPr marL="0" lvl="2" indent="0" algn="l">
              <a:spcBef>
                <a:spcPts val="0"/>
              </a:spcBef>
              <a:buNone/>
              <a:defRPr sz="1100" b="0" i="0">
                <a:solidFill>
                  <a:schemeClr val="dk1"/>
                </a:solidFill>
                <a:latin typeface="Arial"/>
                <a:ea typeface="Arial"/>
                <a:cs typeface="Arial"/>
                <a:sym typeface="Arial"/>
              </a:defRPr>
            </a:lvl3pPr>
            <a:lvl4pPr marL="0" lvl="3" indent="0" algn="l">
              <a:spcBef>
                <a:spcPts val="0"/>
              </a:spcBef>
              <a:buNone/>
              <a:defRPr sz="1100" b="0" i="0">
                <a:solidFill>
                  <a:schemeClr val="dk1"/>
                </a:solidFill>
                <a:latin typeface="Arial"/>
                <a:ea typeface="Arial"/>
                <a:cs typeface="Arial"/>
                <a:sym typeface="Arial"/>
              </a:defRPr>
            </a:lvl4pPr>
            <a:lvl5pPr marL="0" lvl="4" indent="0" algn="l">
              <a:spcBef>
                <a:spcPts val="0"/>
              </a:spcBef>
              <a:buNone/>
              <a:defRPr sz="1100" b="0" i="0">
                <a:solidFill>
                  <a:schemeClr val="dk1"/>
                </a:solidFill>
                <a:latin typeface="Arial"/>
                <a:ea typeface="Arial"/>
                <a:cs typeface="Arial"/>
                <a:sym typeface="Arial"/>
              </a:defRPr>
            </a:lvl5pPr>
            <a:lvl6pPr marL="0" lvl="5" indent="0" algn="l">
              <a:spcBef>
                <a:spcPts val="0"/>
              </a:spcBef>
              <a:buNone/>
              <a:defRPr sz="1100" b="0" i="0">
                <a:solidFill>
                  <a:schemeClr val="dk1"/>
                </a:solidFill>
                <a:latin typeface="Arial"/>
                <a:ea typeface="Arial"/>
                <a:cs typeface="Arial"/>
                <a:sym typeface="Arial"/>
              </a:defRPr>
            </a:lvl6pPr>
            <a:lvl7pPr marL="0" lvl="6" indent="0" algn="l">
              <a:spcBef>
                <a:spcPts val="0"/>
              </a:spcBef>
              <a:buNone/>
              <a:defRPr sz="1100" b="0" i="0">
                <a:solidFill>
                  <a:schemeClr val="dk1"/>
                </a:solidFill>
                <a:latin typeface="Arial"/>
                <a:ea typeface="Arial"/>
                <a:cs typeface="Arial"/>
                <a:sym typeface="Arial"/>
              </a:defRPr>
            </a:lvl7pPr>
            <a:lvl8pPr marL="0" lvl="7" indent="0" algn="l">
              <a:spcBef>
                <a:spcPts val="0"/>
              </a:spcBef>
              <a:buNone/>
              <a:defRPr sz="1100" b="0" i="0">
                <a:solidFill>
                  <a:schemeClr val="dk1"/>
                </a:solidFill>
                <a:latin typeface="Arial"/>
                <a:ea typeface="Arial"/>
                <a:cs typeface="Arial"/>
                <a:sym typeface="Arial"/>
              </a:defRPr>
            </a:lvl8pPr>
            <a:lvl9pPr marL="0" lvl="8" indent="0" algn="l">
              <a:spcBef>
                <a:spcPts val="0"/>
              </a:spcBef>
              <a:buNone/>
              <a:defRPr sz="11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简介">
  <p:cSld name="简介">
    <p:spTree>
      <p:nvGrpSpPr>
        <p:cNvPr id="1" name="Shape 25"/>
        <p:cNvGrpSpPr/>
        <p:nvPr/>
      </p:nvGrpSpPr>
      <p:grpSpPr>
        <a:xfrm>
          <a:off x="0" y="0"/>
          <a:ext cx="0" cy="0"/>
          <a:chOff x="0" y="0"/>
          <a:chExt cx="0" cy="0"/>
        </a:xfrm>
      </p:grpSpPr>
      <p:grpSp>
        <p:nvGrpSpPr>
          <p:cNvPr id="26" name="Google Shape;26;p26"/>
          <p:cNvGrpSpPr/>
          <p:nvPr/>
        </p:nvGrpSpPr>
        <p:grpSpPr>
          <a:xfrm rot="5400000" flipH="1">
            <a:off x="0" y="3900132"/>
            <a:ext cx="2959226" cy="2959226"/>
            <a:chOff x="0" y="12289"/>
            <a:chExt cx="3550" cy="3551"/>
          </a:xfrm>
        </p:grpSpPr>
        <p:sp>
          <p:nvSpPr>
            <p:cNvPr id="27" name="Google Shape;27;p2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8" name="Google Shape;28;p2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9" name="Google Shape;29;p2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30" name="Google Shape;30;p26"/>
          <p:cNvSpPr>
            <a:spLocks noGrp="1"/>
          </p:cNvSpPr>
          <p:nvPr>
            <p:ph type="pic" idx="2"/>
          </p:nvPr>
        </p:nvSpPr>
        <p:spPr>
          <a:xfrm>
            <a:off x="6096000" y="-22543"/>
            <a:ext cx="6096000" cy="6903086"/>
          </a:xfrm>
          <a:prstGeom prst="rect">
            <a:avLst/>
          </a:prstGeom>
          <a:noFill/>
          <a:ln>
            <a:noFill/>
          </a:ln>
        </p:spPr>
      </p:sp>
      <p:sp>
        <p:nvSpPr>
          <p:cNvPr id="31" name="Google Shape;31;p2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Arial"/>
              <a:buNone/>
              <a:defRPr sz="4400" b="1"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2" name="Google Shape;32;p26"/>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3" name="Google Shape;33;p26"/>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4" name="Google Shape;34;p2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sz="1100" b="0" i="0">
                <a:solidFill>
                  <a:schemeClr val="dk1"/>
                </a:solidFill>
                <a:latin typeface="Arial"/>
                <a:ea typeface="Arial"/>
                <a:cs typeface="Arial"/>
                <a:sym typeface="Arial"/>
              </a:defRPr>
            </a:lvl1pPr>
            <a:lvl2pPr marL="0" lvl="1" indent="0" algn="l">
              <a:spcBef>
                <a:spcPts val="0"/>
              </a:spcBef>
              <a:buNone/>
              <a:defRPr sz="1100" b="0" i="0">
                <a:solidFill>
                  <a:schemeClr val="dk1"/>
                </a:solidFill>
                <a:latin typeface="Arial"/>
                <a:ea typeface="Arial"/>
                <a:cs typeface="Arial"/>
                <a:sym typeface="Arial"/>
              </a:defRPr>
            </a:lvl2pPr>
            <a:lvl3pPr marL="0" lvl="2" indent="0" algn="l">
              <a:spcBef>
                <a:spcPts val="0"/>
              </a:spcBef>
              <a:buNone/>
              <a:defRPr sz="1100" b="0" i="0">
                <a:solidFill>
                  <a:schemeClr val="dk1"/>
                </a:solidFill>
                <a:latin typeface="Arial"/>
                <a:ea typeface="Arial"/>
                <a:cs typeface="Arial"/>
                <a:sym typeface="Arial"/>
              </a:defRPr>
            </a:lvl3pPr>
            <a:lvl4pPr marL="0" lvl="3" indent="0" algn="l">
              <a:spcBef>
                <a:spcPts val="0"/>
              </a:spcBef>
              <a:buNone/>
              <a:defRPr sz="1100" b="0" i="0">
                <a:solidFill>
                  <a:schemeClr val="dk1"/>
                </a:solidFill>
                <a:latin typeface="Arial"/>
                <a:ea typeface="Arial"/>
                <a:cs typeface="Arial"/>
                <a:sym typeface="Arial"/>
              </a:defRPr>
            </a:lvl4pPr>
            <a:lvl5pPr marL="0" lvl="4" indent="0" algn="l">
              <a:spcBef>
                <a:spcPts val="0"/>
              </a:spcBef>
              <a:buNone/>
              <a:defRPr sz="1100" b="0" i="0">
                <a:solidFill>
                  <a:schemeClr val="dk1"/>
                </a:solidFill>
                <a:latin typeface="Arial"/>
                <a:ea typeface="Arial"/>
                <a:cs typeface="Arial"/>
                <a:sym typeface="Arial"/>
              </a:defRPr>
            </a:lvl5pPr>
            <a:lvl6pPr marL="0" lvl="5" indent="0" algn="l">
              <a:spcBef>
                <a:spcPts val="0"/>
              </a:spcBef>
              <a:buNone/>
              <a:defRPr sz="1100" b="0" i="0">
                <a:solidFill>
                  <a:schemeClr val="dk1"/>
                </a:solidFill>
                <a:latin typeface="Arial"/>
                <a:ea typeface="Arial"/>
                <a:cs typeface="Arial"/>
                <a:sym typeface="Arial"/>
              </a:defRPr>
            </a:lvl6pPr>
            <a:lvl7pPr marL="0" lvl="6" indent="0" algn="l">
              <a:spcBef>
                <a:spcPts val="0"/>
              </a:spcBef>
              <a:buNone/>
              <a:defRPr sz="1100" b="0" i="0">
                <a:solidFill>
                  <a:schemeClr val="dk1"/>
                </a:solidFill>
                <a:latin typeface="Arial"/>
                <a:ea typeface="Arial"/>
                <a:cs typeface="Arial"/>
                <a:sym typeface="Arial"/>
              </a:defRPr>
            </a:lvl7pPr>
            <a:lvl8pPr marL="0" lvl="7" indent="0" algn="l">
              <a:spcBef>
                <a:spcPts val="0"/>
              </a:spcBef>
              <a:buNone/>
              <a:defRPr sz="1100" b="0" i="0">
                <a:solidFill>
                  <a:schemeClr val="dk1"/>
                </a:solidFill>
                <a:latin typeface="Arial"/>
                <a:ea typeface="Arial"/>
                <a:cs typeface="Arial"/>
                <a:sym typeface="Arial"/>
              </a:defRPr>
            </a:lvl8pPr>
            <a:lvl9pPr marL="0" lvl="8" indent="0" algn="l">
              <a:spcBef>
                <a:spcPts val="0"/>
              </a:spcBef>
              <a:buNone/>
              <a:defRPr sz="11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团队">
  <p:cSld name="团队">
    <p:bg>
      <p:bgPr>
        <a:solidFill>
          <a:schemeClr val="lt1"/>
        </a:solidFill>
        <a:effectLst/>
      </p:bgPr>
    </p:bg>
    <p:spTree>
      <p:nvGrpSpPr>
        <p:cNvPr id="1" name="Shape 37"/>
        <p:cNvGrpSpPr/>
        <p:nvPr/>
      </p:nvGrpSpPr>
      <p:grpSpPr>
        <a:xfrm>
          <a:off x="0" y="0"/>
          <a:ext cx="0" cy="0"/>
          <a:chOff x="0" y="0"/>
          <a:chExt cx="0" cy="0"/>
        </a:xfrm>
      </p:grpSpPr>
      <p:grpSp>
        <p:nvGrpSpPr>
          <p:cNvPr id="38" name="Google Shape;38;p27"/>
          <p:cNvGrpSpPr/>
          <p:nvPr/>
        </p:nvGrpSpPr>
        <p:grpSpPr>
          <a:xfrm rot="5400000" flipH="1">
            <a:off x="0" y="3900132"/>
            <a:ext cx="2959226" cy="2959226"/>
            <a:chOff x="0" y="12289"/>
            <a:chExt cx="3550" cy="3551"/>
          </a:xfrm>
        </p:grpSpPr>
        <p:sp>
          <p:nvSpPr>
            <p:cNvPr id="39" name="Google Shape;39;p2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0" name="Google Shape;40;p2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2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42" name="Google Shape;42;p27"/>
          <p:cNvSpPr>
            <a:spLocks noGrp="1"/>
          </p:cNvSpPr>
          <p:nvPr>
            <p:ph type="pic" idx="2"/>
          </p:nvPr>
        </p:nvSpPr>
        <p:spPr>
          <a:xfrm>
            <a:off x="954268" y="2572883"/>
            <a:ext cx="2118245" cy="2037217"/>
          </a:xfrm>
          <a:prstGeom prst="rect">
            <a:avLst/>
          </a:prstGeom>
          <a:noFill/>
          <a:ln>
            <a:noFill/>
          </a:ln>
        </p:spPr>
      </p:sp>
      <p:sp>
        <p:nvSpPr>
          <p:cNvPr id="43" name="Google Shape;43;p27"/>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Arial"/>
              <a:buNone/>
              <a:defRPr sz="4400" b="1" i="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44" name="Google Shape;44;p27"/>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45" name="Google Shape;45;p27"/>
          <p:cNvSpPr>
            <a:spLocks noGrp="1"/>
          </p:cNvSpPr>
          <p:nvPr>
            <p:ph type="pic" idx="3"/>
          </p:nvPr>
        </p:nvSpPr>
        <p:spPr>
          <a:xfrm>
            <a:off x="3658280" y="2572883"/>
            <a:ext cx="2118245" cy="2037217"/>
          </a:xfrm>
          <a:prstGeom prst="rect">
            <a:avLst/>
          </a:prstGeom>
          <a:noFill/>
          <a:ln>
            <a:noFill/>
          </a:ln>
        </p:spPr>
      </p:sp>
      <p:sp>
        <p:nvSpPr>
          <p:cNvPr id="46" name="Google Shape;46;p27"/>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27"/>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1"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27"/>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27"/>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1"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27"/>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27"/>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1"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27"/>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 name="Google Shape;53;p27"/>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1"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54" name="Google Shape;54;p27"/>
          <p:cNvGrpSpPr/>
          <p:nvPr/>
        </p:nvGrpSpPr>
        <p:grpSpPr>
          <a:xfrm>
            <a:off x="6362700" y="0"/>
            <a:ext cx="5829298" cy="3235602"/>
            <a:chOff x="5612972" y="1"/>
            <a:chExt cx="6615961" cy="3672246"/>
          </a:xfrm>
        </p:grpSpPr>
        <p:sp>
          <p:nvSpPr>
            <p:cNvPr id="55" name="Google Shape;55;p27"/>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6" name="Google Shape;56;p27"/>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27"/>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27"/>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59" name="Google Shape;59;p27"/>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60" name="Google Shape;60;p27"/>
          <p:cNvSpPr>
            <a:spLocks noGrp="1"/>
          </p:cNvSpPr>
          <p:nvPr>
            <p:ph type="pic" idx="14"/>
          </p:nvPr>
        </p:nvSpPr>
        <p:spPr>
          <a:xfrm>
            <a:off x="6362292" y="2572883"/>
            <a:ext cx="2118245" cy="2037217"/>
          </a:xfrm>
          <a:prstGeom prst="rect">
            <a:avLst/>
          </a:prstGeom>
          <a:noFill/>
          <a:ln>
            <a:noFill/>
          </a:ln>
        </p:spPr>
      </p:sp>
      <p:sp>
        <p:nvSpPr>
          <p:cNvPr id="61" name="Google Shape;61;p27"/>
          <p:cNvSpPr>
            <a:spLocks noGrp="1"/>
          </p:cNvSpPr>
          <p:nvPr>
            <p:ph type="pic" idx="15"/>
          </p:nvPr>
        </p:nvSpPr>
        <p:spPr>
          <a:xfrm>
            <a:off x="9112023" y="2572883"/>
            <a:ext cx="2118245" cy="2037217"/>
          </a:xfrm>
          <a:prstGeom prst="rect">
            <a:avLst/>
          </a:prstGeom>
          <a:noFill/>
          <a:ln>
            <a:noFill/>
          </a:ln>
        </p:spPr>
      </p:sp>
      <p:sp>
        <p:nvSpPr>
          <p:cNvPr id="62" name="Google Shape;62;p2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sz="1100" b="0" i="0">
                <a:solidFill>
                  <a:schemeClr val="dk1"/>
                </a:solidFill>
                <a:latin typeface="Arial"/>
                <a:ea typeface="Arial"/>
                <a:cs typeface="Arial"/>
                <a:sym typeface="Arial"/>
              </a:defRPr>
            </a:lvl1pPr>
            <a:lvl2pPr marL="0" lvl="1" indent="0" algn="l">
              <a:spcBef>
                <a:spcPts val="0"/>
              </a:spcBef>
              <a:buNone/>
              <a:defRPr sz="1100" b="0" i="0">
                <a:solidFill>
                  <a:schemeClr val="dk1"/>
                </a:solidFill>
                <a:latin typeface="Arial"/>
                <a:ea typeface="Arial"/>
                <a:cs typeface="Arial"/>
                <a:sym typeface="Arial"/>
              </a:defRPr>
            </a:lvl2pPr>
            <a:lvl3pPr marL="0" lvl="2" indent="0" algn="l">
              <a:spcBef>
                <a:spcPts val="0"/>
              </a:spcBef>
              <a:buNone/>
              <a:defRPr sz="1100" b="0" i="0">
                <a:solidFill>
                  <a:schemeClr val="dk1"/>
                </a:solidFill>
                <a:latin typeface="Arial"/>
                <a:ea typeface="Arial"/>
                <a:cs typeface="Arial"/>
                <a:sym typeface="Arial"/>
              </a:defRPr>
            </a:lvl3pPr>
            <a:lvl4pPr marL="0" lvl="3" indent="0" algn="l">
              <a:spcBef>
                <a:spcPts val="0"/>
              </a:spcBef>
              <a:buNone/>
              <a:defRPr sz="1100" b="0" i="0">
                <a:solidFill>
                  <a:schemeClr val="dk1"/>
                </a:solidFill>
                <a:latin typeface="Arial"/>
                <a:ea typeface="Arial"/>
                <a:cs typeface="Arial"/>
                <a:sym typeface="Arial"/>
              </a:defRPr>
            </a:lvl4pPr>
            <a:lvl5pPr marL="0" lvl="4" indent="0" algn="l">
              <a:spcBef>
                <a:spcPts val="0"/>
              </a:spcBef>
              <a:buNone/>
              <a:defRPr sz="1100" b="0" i="0">
                <a:solidFill>
                  <a:schemeClr val="dk1"/>
                </a:solidFill>
                <a:latin typeface="Arial"/>
                <a:ea typeface="Arial"/>
                <a:cs typeface="Arial"/>
                <a:sym typeface="Arial"/>
              </a:defRPr>
            </a:lvl5pPr>
            <a:lvl6pPr marL="0" lvl="5" indent="0" algn="l">
              <a:spcBef>
                <a:spcPts val="0"/>
              </a:spcBef>
              <a:buNone/>
              <a:defRPr sz="1100" b="0" i="0">
                <a:solidFill>
                  <a:schemeClr val="dk1"/>
                </a:solidFill>
                <a:latin typeface="Arial"/>
                <a:ea typeface="Arial"/>
                <a:cs typeface="Arial"/>
                <a:sym typeface="Arial"/>
              </a:defRPr>
            </a:lvl6pPr>
            <a:lvl7pPr marL="0" lvl="6" indent="0" algn="l">
              <a:spcBef>
                <a:spcPts val="0"/>
              </a:spcBef>
              <a:buNone/>
              <a:defRPr sz="1100" b="0" i="0">
                <a:solidFill>
                  <a:schemeClr val="dk1"/>
                </a:solidFill>
                <a:latin typeface="Arial"/>
                <a:ea typeface="Arial"/>
                <a:cs typeface="Arial"/>
                <a:sym typeface="Arial"/>
              </a:defRPr>
            </a:lvl7pPr>
            <a:lvl8pPr marL="0" lvl="7" indent="0" algn="l">
              <a:spcBef>
                <a:spcPts val="0"/>
              </a:spcBef>
              <a:buNone/>
              <a:defRPr sz="1100" b="0" i="0">
                <a:solidFill>
                  <a:schemeClr val="dk1"/>
                </a:solidFill>
                <a:latin typeface="Arial"/>
                <a:ea typeface="Arial"/>
                <a:cs typeface="Arial"/>
                <a:sym typeface="Arial"/>
              </a:defRPr>
            </a:lvl8pPr>
            <a:lvl9pPr marL="0" lvl="8" indent="0" algn="l">
              <a:spcBef>
                <a:spcPts val="0"/>
              </a:spcBef>
              <a:buNone/>
              <a:defRPr sz="11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
  <p:cSld name="标题">
    <p:bg>
      <p:bgPr>
        <a:solidFill>
          <a:schemeClr val="lt1"/>
        </a:solidFill>
        <a:effectLst/>
      </p:bgPr>
    </p:bg>
    <p:spTree>
      <p:nvGrpSpPr>
        <p:cNvPr id="1" name="Shape 65"/>
        <p:cNvGrpSpPr/>
        <p:nvPr/>
      </p:nvGrpSpPr>
      <p:grpSpPr>
        <a:xfrm>
          <a:off x="0" y="0"/>
          <a:ext cx="0" cy="0"/>
          <a:chOff x="0" y="0"/>
          <a:chExt cx="0" cy="0"/>
        </a:xfrm>
      </p:grpSpPr>
      <p:sp>
        <p:nvSpPr>
          <p:cNvPr id="66" name="Google Shape;66;p28"/>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Arial"/>
              <a:buNone/>
              <a:defRPr sz="6000" b="1" i="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67" name="Google Shape;67;p28"/>
          <p:cNvGrpSpPr/>
          <p:nvPr/>
        </p:nvGrpSpPr>
        <p:grpSpPr>
          <a:xfrm>
            <a:off x="1" y="758752"/>
            <a:ext cx="6099248" cy="6099248"/>
            <a:chOff x="0" y="12289"/>
            <a:chExt cx="3550" cy="3551"/>
          </a:xfrm>
        </p:grpSpPr>
        <p:sp>
          <p:nvSpPr>
            <p:cNvPr id="68" name="Google Shape;68;p2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2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0" name="Google Shape;70;p2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71" name="Google Shape;71;p28"/>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28"/>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议程">
  <p:cSld name="议程">
    <p:spTree>
      <p:nvGrpSpPr>
        <p:cNvPr id="1" name="Shape 73"/>
        <p:cNvGrpSpPr/>
        <p:nvPr/>
      </p:nvGrpSpPr>
      <p:grpSpPr>
        <a:xfrm>
          <a:off x="0" y="0"/>
          <a:ext cx="0" cy="0"/>
          <a:chOff x="0" y="0"/>
          <a:chExt cx="0" cy="0"/>
        </a:xfrm>
      </p:grpSpPr>
      <p:grpSp>
        <p:nvGrpSpPr>
          <p:cNvPr id="74" name="Google Shape;74;p29"/>
          <p:cNvGrpSpPr/>
          <p:nvPr/>
        </p:nvGrpSpPr>
        <p:grpSpPr>
          <a:xfrm>
            <a:off x="6362700" y="0"/>
            <a:ext cx="5829298" cy="3235602"/>
            <a:chOff x="5612972" y="1"/>
            <a:chExt cx="6615961" cy="3672246"/>
          </a:xfrm>
        </p:grpSpPr>
        <p:sp>
          <p:nvSpPr>
            <p:cNvPr id="75" name="Google Shape;75;p29"/>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2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7" name="Google Shape;77;p29"/>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8" name="Google Shape;78;p2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29"/>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2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Arial"/>
              <a:buNone/>
              <a:defRPr sz="4400" b="1"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1" name="Google Shape;81;p29"/>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82" name="Google Shape;82;p29"/>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3" name="Google Shape;83;p29"/>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1" i="0">
                <a:solidFill>
                  <a:schemeClr val="lt2"/>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84" name="Google Shape;84;p29"/>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85" name="Google Shape;85;p29"/>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6" name="Google Shape;86;p29"/>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1" i="0">
                <a:solidFill>
                  <a:schemeClr val="lt2"/>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87" name="Google Shape;87;p29"/>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88" name="Google Shape;88;p29"/>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29"/>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1" i="0">
                <a:solidFill>
                  <a:schemeClr val="lt2"/>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90" name="Google Shape;90;p29"/>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91" name="Google Shape;91;p29"/>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2" name="Google Shape;92;p29"/>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1" i="0">
                <a:solidFill>
                  <a:schemeClr val="lt2"/>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93" name="Google Shape;93;p29"/>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94" name="Google Shape;94;p29"/>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5" name="Google Shape;95;p29"/>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1" i="0">
                <a:solidFill>
                  <a:schemeClr val="lt2"/>
                </a:solidFill>
                <a:latin typeface="Arial"/>
                <a:ea typeface="Arial"/>
                <a:cs typeface="Arial"/>
                <a:sym typeface="Arial"/>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6" name="Google Shape;96;p2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sz="1100" b="0" i="0">
                <a:solidFill>
                  <a:schemeClr val="dk1"/>
                </a:solidFill>
                <a:latin typeface="Arial"/>
                <a:ea typeface="Arial"/>
                <a:cs typeface="Arial"/>
                <a:sym typeface="Arial"/>
              </a:defRPr>
            </a:lvl1pPr>
            <a:lvl2pPr marL="0" lvl="1" indent="0" algn="l">
              <a:spcBef>
                <a:spcPts val="0"/>
              </a:spcBef>
              <a:buNone/>
              <a:defRPr sz="1100" b="0" i="0">
                <a:solidFill>
                  <a:schemeClr val="dk1"/>
                </a:solidFill>
                <a:latin typeface="Arial"/>
                <a:ea typeface="Arial"/>
                <a:cs typeface="Arial"/>
                <a:sym typeface="Arial"/>
              </a:defRPr>
            </a:lvl2pPr>
            <a:lvl3pPr marL="0" lvl="2" indent="0" algn="l">
              <a:spcBef>
                <a:spcPts val="0"/>
              </a:spcBef>
              <a:buNone/>
              <a:defRPr sz="1100" b="0" i="0">
                <a:solidFill>
                  <a:schemeClr val="dk1"/>
                </a:solidFill>
                <a:latin typeface="Arial"/>
                <a:ea typeface="Arial"/>
                <a:cs typeface="Arial"/>
                <a:sym typeface="Arial"/>
              </a:defRPr>
            </a:lvl3pPr>
            <a:lvl4pPr marL="0" lvl="3" indent="0" algn="l">
              <a:spcBef>
                <a:spcPts val="0"/>
              </a:spcBef>
              <a:buNone/>
              <a:defRPr sz="1100" b="0" i="0">
                <a:solidFill>
                  <a:schemeClr val="dk1"/>
                </a:solidFill>
                <a:latin typeface="Arial"/>
                <a:ea typeface="Arial"/>
                <a:cs typeface="Arial"/>
                <a:sym typeface="Arial"/>
              </a:defRPr>
            </a:lvl4pPr>
            <a:lvl5pPr marL="0" lvl="4" indent="0" algn="l">
              <a:spcBef>
                <a:spcPts val="0"/>
              </a:spcBef>
              <a:buNone/>
              <a:defRPr sz="1100" b="0" i="0">
                <a:solidFill>
                  <a:schemeClr val="dk1"/>
                </a:solidFill>
                <a:latin typeface="Arial"/>
                <a:ea typeface="Arial"/>
                <a:cs typeface="Arial"/>
                <a:sym typeface="Arial"/>
              </a:defRPr>
            </a:lvl5pPr>
            <a:lvl6pPr marL="0" lvl="5" indent="0" algn="l">
              <a:spcBef>
                <a:spcPts val="0"/>
              </a:spcBef>
              <a:buNone/>
              <a:defRPr sz="1100" b="0" i="0">
                <a:solidFill>
                  <a:schemeClr val="dk1"/>
                </a:solidFill>
                <a:latin typeface="Arial"/>
                <a:ea typeface="Arial"/>
                <a:cs typeface="Arial"/>
                <a:sym typeface="Arial"/>
              </a:defRPr>
            </a:lvl6pPr>
            <a:lvl7pPr marL="0" lvl="6" indent="0" algn="l">
              <a:spcBef>
                <a:spcPts val="0"/>
              </a:spcBef>
              <a:buNone/>
              <a:defRPr sz="1100" b="0" i="0">
                <a:solidFill>
                  <a:schemeClr val="dk1"/>
                </a:solidFill>
                <a:latin typeface="Arial"/>
                <a:ea typeface="Arial"/>
                <a:cs typeface="Arial"/>
                <a:sym typeface="Arial"/>
              </a:defRPr>
            </a:lvl7pPr>
            <a:lvl8pPr marL="0" lvl="7" indent="0" algn="l">
              <a:spcBef>
                <a:spcPts val="0"/>
              </a:spcBef>
              <a:buNone/>
              <a:defRPr sz="1100" b="0" i="0">
                <a:solidFill>
                  <a:schemeClr val="dk1"/>
                </a:solidFill>
                <a:latin typeface="Arial"/>
                <a:ea typeface="Arial"/>
                <a:cs typeface="Arial"/>
                <a:sym typeface="Arial"/>
              </a:defRPr>
            </a:lvl8pPr>
            <a:lvl9pPr marL="0" lvl="8" indent="0" algn="l">
              <a:spcBef>
                <a:spcPts val="0"/>
              </a:spcBef>
              <a:buNone/>
              <a:defRPr sz="11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休息时间">
  <p:cSld name="休息时间">
    <p:bg>
      <p:bgPr>
        <a:solidFill>
          <a:schemeClr val="lt1"/>
        </a:solidFill>
        <a:effectLst/>
      </p:bgPr>
    </p:bg>
    <p:spTree>
      <p:nvGrpSpPr>
        <p:cNvPr id="1" name="Shape 99"/>
        <p:cNvGrpSpPr/>
        <p:nvPr/>
      </p:nvGrpSpPr>
      <p:grpSpPr>
        <a:xfrm>
          <a:off x="0" y="0"/>
          <a:ext cx="0" cy="0"/>
          <a:chOff x="0" y="0"/>
          <a:chExt cx="0" cy="0"/>
        </a:xfrm>
      </p:grpSpPr>
      <p:sp>
        <p:nvSpPr>
          <p:cNvPr id="100" name="Google Shape;100;p30"/>
          <p:cNvSpPr>
            <a:spLocks noGrp="1"/>
          </p:cNvSpPr>
          <p:nvPr>
            <p:ph type="pic" idx="2"/>
          </p:nvPr>
        </p:nvSpPr>
        <p:spPr>
          <a:xfrm>
            <a:off x="0" y="0"/>
            <a:ext cx="12191998" cy="6858000"/>
          </a:xfrm>
          <a:prstGeom prst="rect">
            <a:avLst/>
          </a:prstGeom>
          <a:solidFill>
            <a:schemeClr val="accent2"/>
          </a:solidFill>
          <a:ln>
            <a:noFill/>
          </a:ln>
        </p:spPr>
      </p:sp>
      <p:sp>
        <p:nvSpPr>
          <p:cNvPr id="101" name="Google Shape;101;p30"/>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Arial"/>
              <a:buNone/>
              <a:defRPr sz="41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02" name="Google Shape;102;p30"/>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103" name="Google Shape;103;p30"/>
          <p:cNvGrpSpPr/>
          <p:nvPr/>
        </p:nvGrpSpPr>
        <p:grpSpPr>
          <a:xfrm rot="10800000">
            <a:off x="9509760" y="-3"/>
            <a:ext cx="2682238" cy="2682238"/>
            <a:chOff x="0" y="12289"/>
            <a:chExt cx="3550" cy="3551"/>
          </a:xfrm>
        </p:grpSpPr>
        <p:sp>
          <p:nvSpPr>
            <p:cNvPr id="104" name="Google Shape;104;p3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05" name="Google Shape;105;p3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3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图表">
  <p:cSld name="图表">
    <p:bg>
      <p:bgPr>
        <a:solidFill>
          <a:schemeClr val="lt1"/>
        </a:solidFill>
        <a:effectLst/>
      </p:bgPr>
    </p:bg>
    <p:spTree>
      <p:nvGrpSpPr>
        <p:cNvPr id="1" name="Shape 107"/>
        <p:cNvGrpSpPr/>
        <p:nvPr/>
      </p:nvGrpSpPr>
      <p:grpSpPr>
        <a:xfrm>
          <a:off x="0" y="0"/>
          <a:ext cx="0" cy="0"/>
          <a:chOff x="0" y="0"/>
          <a:chExt cx="0" cy="0"/>
        </a:xfrm>
      </p:grpSpPr>
      <p:sp>
        <p:nvSpPr>
          <p:cNvPr id="108" name="Google Shape;108;p31"/>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09" name="Google Shape;109;p31"/>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表格">
  <p:cSld name="表格">
    <p:bg>
      <p:bgPr>
        <a:solidFill>
          <a:schemeClr val="lt1"/>
        </a:solidFill>
        <a:effectLst/>
      </p:bgPr>
    </p:bg>
    <p:spTree>
      <p:nvGrpSpPr>
        <p:cNvPr id="1" name="Shape 113"/>
        <p:cNvGrpSpPr/>
        <p:nvPr/>
      </p:nvGrpSpPr>
      <p:grpSpPr>
        <a:xfrm>
          <a:off x="0" y="0"/>
          <a:ext cx="0" cy="0"/>
          <a:chOff x="0" y="0"/>
          <a:chExt cx="0" cy="0"/>
        </a:xfrm>
      </p:grpSpPr>
      <p:sp>
        <p:nvSpPr>
          <p:cNvPr id="114" name="Google Shape;114;p3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引言">
  <p:cSld name="引言">
    <p:bg>
      <p:bgPr>
        <a:solidFill>
          <a:schemeClr val="lt1"/>
        </a:solidFill>
        <a:effectLst/>
      </p:bgPr>
    </p:bg>
    <p:spTree>
      <p:nvGrpSpPr>
        <p:cNvPr id="1" name="Shape 118"/>
        <p:cNvGrpSpPr/>
        <p:nvPr/>
      </p:nvGrpSpPr>
      <p:grpSpPr>
        <a:xfrm>
          <a:off x="0" y="0"/>
          <a:ext cx="0" cy="0"/>
          <a:chOff x="0" y="0"/>
          <a:chExt cx="0" cy="0"/>
        </a:xfrm>
      </p:grpSpPr>
      <p:sp>
        <p:nvSpPr>
          <p:cNvPr id="119" name="Google Shape;119;p33"/>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Arial"/>
              <a:buNone/>
              <a:defRPr sz="2800" b="0" i="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3"/>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Arial"/>
                <a:ea typeface="Arial"/>
                <a:cs typeface="Arial"/>
                <a:sym typeface="Arial"/>
              </a:rPr>
              <a:t>“</a:t>
            </a:r>
            <a:endParaRPr/>
          </a:p>
        </p:txBody>
      </p:sp>
      <p:grpSp>
        <p:nvGrpSpPr>
          <p:cNvPr id="121" name="Google Shape;121;p33"/>
          <p:cNvGrpSpPr/>
          <p:nvPr/>
        </p:nvGrpSpPr>
        <p:grpSpPr>
          <a:xfrm>
            <a:off x="6362700" y="0"/>
            <a:ext cx="5829298" cy="3235602"/>
            <a:chOff x="5612972" y="1"/>
            <a:chExt cx="6615961" cy="3672246"/>
          </a:xfrm>
        </p:grpSpPr>
        <p:sp>
          <p:nvSpPr>
            <p:cNvPr id="122" name="Google Shape;122;p33"/>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23" name="Google Shape;123;p33"/>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33"/>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33"/>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33"/>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grpSp>
        <p:nvGrpSpPr>
          <p:cNvPr id="127" name="Google Shape;127;p33"/>
          <p:cNvGrpSpPr/>
          <p:nvPr/>
        </p:nvGrpSpPr>
        <p:grpSpPr>
          <a:xfrm rot="5400000" flipH="1">
            <a:off x="0" y="3900132"/>
            <a:ext cx="2959226" cy="2959226"/>
            <a:chOff x="0" y="12289"/>
            <a:chExt cx="3550" cy="3551"/>
          </a:xfrm>
        </p:grpSpPr>
        <p:sp>
          <p:nvSpPr>
            <p:cNvPr id="128" name="Google Shape;128;p3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3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3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24"/>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2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2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2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0" marR="0" lvl="1" indent="0" algn="l" rtl="0">
              <a:spcBef>
                <a:spcPts val="0"/>
              </a:spcBef>
              <a:buNone/>
              <a:defRPr sz="1100" b="0" i="0" u="none" strike="noStrike" cap="none">
                <a:solidFill>
                  <a:schemeClr val="dk1"/>
                </a:solidFill>
                <a:latin typeface="Arial"/>
                <a:ea typeface="Arial"/>
                <a:cs typeface="Arial"/>
                <a:sym typeface="Arial"/>
              </a:defRPr>
            </a:lvl2pPr>
            <a:lvl3pPr marL="0" marR="0" lvl="2" indent="0" algn="l" rtl="0">
              <a:spcBef>
                <a:spcPts val="0"/>
              </a:spcBef>
              <a:buNone/>
              <a:defRPr sz="1100" b="0" i="0" u="none" strike="noStrike" cap="none">
                <a:solidFill>
                  <a:schemeClr val="dk1"/>
                </a:solidFill>
                <a:latin typeface="Arial"/>
                <a:ea typeface="Arial"/>
                <a:cs typeface="Arial"/>
                <a:sym typeface="Arial"/>
              </a:defRPr>
            </a:lvl3pPr>
            <a:lvl4pPr marL="0" marR="0" lvl="3" indent="0" algn="l" rtl="0">
              <a:spcBef>
                <a:spcPts val="0"/>
              </a:spcBef>
              <a:buNone/>
              <a:defRPr sz="1100" b="0" i="0" u="none" strike="noStrike" cap="none">
                <a:solidFill>
                  <a:schemeClr val="dk1"/>
                </a:solidFill>
                <a:latin typeface="Arial"/>
                <a:ea typeface="Arial"/>
                <a:cs typeface="Arial"/>
                <a:sym typeface="Arial"/>
              </a:defRPr>
            </a:lvl4pPr>
            <a:lvl5pPr marL="0" marR="0" lvl="4" indent="0" algn="l" rtl="0">
              <a:spcBef>
                <a:spcPts val="0"/>
              </a:spcBef>
              <a:buNone/>
              <a:defRPr sz="1100" b="0" i="0" u="none" strike="noStrike" cap="none">
                <a:solidFill>
                  <a:schemeClr val="dk1"/>
                </a:solidFill>
                <a:latin typeface="Arial"/>
                <a:ea typeface="Arial"/>
                <a:cs typeface="Arial"/>
                <a:sym typeface="Arial"/>
              </a:defRPr>
            </a:lvl5pPr>
            <a:lvl6pPr marL="0" marR="0" lvl="5" indent="0" algn="l" rtl="0">
              <a:spcBef>
                <a:spcPts val="0"/>
              </a:spcBef>
              <a:buNone/>
              <a:defRPr sz="1100" b="0" i="0" u="none" strike="noStrike" cap="none">
                <a:solidFill>
                  <a:schemeClr val="dk1"/>
                </a:solidFill>
                <a:latin typeface="Arial"/>
                <a:ea typeface="Arial"/>
                <a:cs typeface="Arial"/>
                <a:sym typeface="Arial"/>
              </a:defRPr>
            </a:lvl6pPr>
            <a:lvl7pPr marL="0" marR="0" lvl="6" indent="0" algn="l" rtl="0">
              <a:spcBef>
                <a:spcPts val="0"/>
              </a:spcBef>
              <a:buNone/>
              <a:defRPr sz="1100" b="0" i="0" u="none" strike="noStrike" cap="none">
                <a:solidFill>
                  <a:schemeClr val="dk1"/>
                </a:solidFill>
                <a:latin typeface="Arial"/>
                <a:ea typeface="Arial"/>
                <a:cs typeface="Arial"/>
                <a:sym typeface="Arial"/>
              </a:defRPr>
            </a:lvl7pPr>
            <a:lvl8pPr marL="0" marR="0" lvl="7" indent="0" algn="l" rtl="0">
              <a:spcBef>
                <a:spcPts val="0"/>
              </a:spcBef>
              <a:buNone/>
              <a:defRPr sz="1100" b="0" i="0" u="none" strike="noStrike" cap="none">
                <a:solidFill>
                  <a:schemeClr val="dk1"/>
                </a:solidFill>
                <a:latin typeface="Arial"/>
                <a:ea typeface="Arial"/>
                <a:cs typeface="Arial"/>
                <a:sym typeface="Arial"/>
              </a:defRPr>
            </a:lvl8pPr>
            <a:lvl9pPr marL="0" marR="0" lvl="8" indent="0" algn="l" rtl="0">
              <a:spcBef>
                <a:spcPts val="0"/>
              </a:spcBef>
              <a:buNone/>
              <a:defRPr sz="11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hyperlink" Target="http://drive.google.com/file/d/1TUpe_YiRaM9l5KnkuBdvhoa08t0N5wzq/view"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
          <p:cNvSpPr txBox="1"/>
          <p:nvPr/>
        </p:nvSpPr>
        <p:spPr>
          <a:xfrm>
            <a:off x="7012832" y="4866671"/>
            <a:ext cx="4914900" cy="588795"/>
          </a:xfrm>
          <a:prstGeom prst="rect">
            <a:avLst/>
          </a:prstGeom>
          <a:noFill/>
          <a:ln>
            <a:noFill/>
          </a:ln>
        </p:spPr>
        <p:txBody>
          <a:bodyPr spcFirstLastPara="1" wrap="square" lIns="0" tIns="0" rIns="0" bIns="0" anchor="b" anchorCtr="0">
            <a:normAutofit/>
          </a:bodyPr>
          <a:lstStyle/>
          <a:p>
            <a:pPr marL="0" marR="0" lvl="0" indent="0" algn="l" rtl="0">
              <a:lnSpc>
                <a:spcPct val="90000"/>
              </a:lnSpc>
              <a:spcBef>
                <a:spcPts val="0"/>
              </a:spcBef>
              <a:spcAft>
                <a:spcPts val="0"/>
              </a:spcAft>
              <a:buNone/>
            </a:pPr>
            <a:r>
              <a:rPr lang="en-US" sz="1600" b="0" i="0" u="none" strike="noStrike" cap="none">
                <a:solidFill>
                  <a:schemeClr val="lt2"/>
                </a:solidFill>
                <a:latin typeface="Arial"/>
                <a:ea typeface="Arial"/>
                <a:cs typeface="Arial"/>
                <a:sym typeface="Arial"/>
              </a:rPr>
              <a:t>Student: Guangping Liu</a:t>
            </a:r>
            <a:endParaRPr/>
          </a:p>
        </p:txBody>
      </p:sp>
      <p:sp>
        <p:nvSpPr>
          <p:cNvPr id="212" name="Google Shape;212;p1"/>
          <p:cNvSpPr txBox="1">
            <a:spLocks noGrp="1"/>
          </p:cNvSpPr>
          <p:nvPr>
            <p:ph type="subTitle" idx="2"/>
          </p:nvPr>
        </p:nvSpPr>
        <p:spPr>
          <a:xfrm>
            <a:off x="6361889" y="3591098"/>
            <a:ext cx="5449111" cy="105779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800"/>
              <a:buNone/>
            </a:pPr>
            <a:r>
              <a:rPr lang="en-US" sz="2800" b="0" i="0">
                <a:latin typeface="Arial"/>
                <a:ea typeface="Arial"/>
                <a:cs typeface="Arial"/>
                <a:sym typeface="Arial"/>
              </a:rPr>
              <a:t>MATLAB App for instrumented treadmills: COM tracking and self-pacing control</a:t>
            </a:r>
            <a:endParaRPr sz="2800" b="0" i="0">
              <a:latin typeface="Arial"/>
              <a:ea typeface="Arial"/>
              <a:cs typeface="Arial"/>
              <a:sym typeface="Arial"/>
            </a:endParaRPr>
          </a:p>
        </p:txBody>
      </p:sp>
      <p:sp>
        <p:nvSpPr>
          <p:cNvPr id="213" name="Google Shape;213;p1"/>
          <p:cNvSpPr txBox="1">
            <a:spLocks noGrp="1"/>
          </p:cNvSpPr>
          <p:nvPr>
            <p:ph type="title"/>
          </p:nvPr>
        </p:nvSpPr>
        <p:spPr>
          <a:xfrm>
            <a:off x="6361889" y="2300118"/>
            <a:ext cx="49033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sz="2800" b="1" i="0" dirty="0">
                <a:latin typeface="Arial"/>
                <a:ea typeface="Arial"/>
                <a:cs typeface="Arial"/>
                <a:sym typeface="Arial"/>
              </a:rPr>
              <a:t>P</a:t>
            </a:r>
            <a:r>
              <a:rPr lang="en-US" altLang="zh-CN" sz="2800" b="1" i="0" dirty="0">
                <a:latin typeface="Arial"/>
                <a:ea typeface="Arial"/>
                <a:cs typeface="Arial"/>
                <a:sym typeface="Arial"/>
              </a:rPr>
              <a:t>roject </a:t>
            </a:r>
            <a:r>
              <a:rPr lang="en-US" sz="2800" b="1" i="0" dirty="0">
                <a:latin typeface="Arial"/>
                <a:ea typeface="Arial"/>
                <a:cs typeface="Arial"/>
                <a:sym typeface="Arial"/>
              </a:rPr>
              <a:t>Report:</a:t>
            </a:r>
            <a:endParaRPr dirty="0"/>
          </a:p>
        </p:txBody>
      </p:sp>
      <p:sp>
        <p:nvSpPr>
          <p:cNvPr id="214" name="Google Shape;214;p1"/>
          <p:cNvSpPr txBox="1"/>
          <p:nvPr/>
        </p:nvSpPr>
        <p:spPr>
          <a:xfrm>
            <a:off x="462988" y="4083850"/>
            <a:ext cx="4305782"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lt1"/>
                </a:solidFill>
                <a:latin typeface="Libre Franklin"/>
                <a:ea typeface="Libre Franklin"/>
                <a:cs typeface="Libre Franklin"/>
                <a:sym typeface="Libre Franklin"/>
              </a:rPr>
              <a:t>#change this picture to treadmill pic</a:t>
            </a:r>
            <a:endParaRPr sz="3200">
              <a:solidFill>
                <a:schemeClr val="lt1"/>
              </a:solidFill>
              <a:latin typeface="Libre Franklin"/>
              <a:ea typeface="Libre Franklin"/>
              <a:cs typeface="Libre Franklin"/>
              <a:sym typeface="Libre Franklin"/>
            </a:endParaRPr>
          </a:p>
        </p:txBody>
      </p:sp>
      <p:pic>
        <p:nvPicPr>
          <p:cNvPr id="215" name="Google Shape;215;p1"/>
          <p:cNvPicPr preferRelativeResize="0"/>
          <p:nvPr/>
        </p:nvPicPr>
        <p:blipFill rotWithShape="1">
          <a:blip r:embed="rId3">
            <a:alphaModFix/>
          </a:blip>
          <a:srcRect/>
          <a:stretch/>
        </p:blipFill>
        <p:spPr>
          <a:xfrm>
            <a:off x="-1" y="0"/>
            <a:ext cx="5830113"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4" name="图片 3" descr="图表&#10;&#10;描述已自动生成">
            <a:extLst>
              <a:ext uri="{FF2B5EF4-FFF2-40B4-BE49-F238E27FC236}">
                <a16:creationId xmlns:a16="http://schemas.microsoft.com/office/drawing/2014/main" id="{797DBEF2-8B16-89BB-968E-4DD2DA61D296}"/>
              </a:ext>
            </a:extLst>
          </p:cNvPr>
          <p:cNvPicPr>
            <a:picLocks noChangeAspect="1"/>
          </p:cNvPicPr>
          <p:nvPr/>
        </p:nvPicPr>
        <p:blipFill>
          <a:blip r:embed="rId3"/>
          <a:stretch>
            <a:fillRect/>
          </a:stretch>
        </p:blipFill>
        <p:spPr>
          <a:xfrm>
            <a:off x="6038031" y="684668"/>
            <a:ext cx="6153969" cy="6013681"/>
          </a:xfrm>
          <a:prstGeom prst="rect">
            <a:avLst/>
          </a:prstGeom>
        </p:spPr>
      </p:pic>
      <p:sp>
        <p:nvSpPr>
          <p:cNvPr id="374" name="Google Shape;374;p14"/>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altLang="zh-CN" sz="4400" dirty="0"/>
              <a:t>SPT App: State estimator</a:t>
            </a:r>
            <a:endParaRPr dirty="0"/>
          </a:p>
        </p:txBody>
      </p:sp>
      <p:sp>
        <p:nvSpPr>
          <p:cNvPr id="375" name="Google Shape;375;p1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12</a:t>
            </a:r>
            <a:endParaRPr/>
          </a:p>
        </p:txBody>
      </p:sp>
      <p:sp>
        <p:nvSpPr>
          <p:cNvPr id="376" name="Google Shape;376;p14"/>
          <p:cNvSpPr txBox="1"/>
          <p:nvPr/>
        </p:nvSpPr>
        <p:spPr>
          <a:xfrm>
            <a:off x="796735" y="2210765"/>
            <a:ext cx="5590572"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400" dirty="0">
                <a:solidFill>
                  <a:schemeClr val="dk1"/>
                </a:solidFill>
                <a:latin typeface="Libre Franklin"/>
                <a:ea typeface="Libre Franklin"/>
                <a:cs typeface="Libre Franklin"/>
                <a:sym typeface="Libre Franklin"/>
              </a:rPr>
              <a:t>Observation model for lateral Com speeds and positions </a:t>
            </a:r>
          </a:p>
        </p:txBody>
      </p:sp>
      <p:sp>
        <p:nvSpPr>
          <p:cNvPr id="377" name="Google Shape;377;p14"/>
          <p:cNvSpPr txBox="1"/>
          <p:nvPr/>
        </p:nvSpPr>
        <p:spPr>
          <a:xfrm>
            <a:off x="646224" y="3216136"/>
            <a:ext cx="673667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A lateral kinetic COM model(estimate the COM in two strides)</a:t>
            </a:r>
          </a:p>
          <a:p>
            <a:r>
              <a:rPr lang="en-US" altLang="zh-CN" sz="1800" dirty="0">
                <a:solidFill>
                  <a:schemeClr val="dk1"/>
                </a:solidFill>
                <a:latin typeface="Libre Franklin"/>
                <a:ea typeface="Libre Franklin"/>
                <a:cs typeface="Libre Franklin"/>
                <a:sym typeface="Libre Franklin"/>
              </a:rPr>
              <a:t>-</a:t>
            </a:r>
            <a:r>
              <a:rPr lang="en-US" altLang="zh-CN" sz="1800" dirty="0">
                <a:solidFill>
                  <a:schemeClr val="tx1"/>
                </a:solidFill>
                <a:latin typeface="Libre Franklin"/>
                <a:ea typeface="Libre Franklin"/>
                <a:cs typeface="Libre Franklin"/>
                <a:sym typeface="Libre Franklin"/>
              </a:rPr>
              <a:t>hypothesis:</a:t>
            </a:r>
          </a:p>
          <a:p>
            <a:endParaRPr lang="en-US" altLang="zh-CN" sz="1800" dirty="0">
              <a:solidFill>
                <a:schemeClr val="tx1"/>
              </a:solidFill>
            </a:endParaRPr>
          </a:p>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 </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BC9FB46-ED41-767D-0F2C-32E1F162D75E}"/>
                  </a:ext>
                </a:extLst>
              </p:cNvPr>
              <p:cNvSpPr txBox="1"/>
              <p:nvPr/>
            </p:nvSpPr>
            <p:spPr>
              <a:xfrm>
                <a:off x="694420" y="4590839"/>
                <a:ext cx="2613081" cy="4131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𝑜𝑓𝑓𝑠𝑒𝑡</m:t>
                                  </m:r>
                                  <m:r>
                                    <a:rPr lang="zh-CN" altLang="en-US" i="0">
                                      <a:latin typeface="Cambria Math" panose="02040503050406030204" pitchFamily="18" charset="0"/>
                                    </a:rPr>
                                    <m:t>1</m:t>
                                  </m:r>
                                </m:sub>
                              </m:sSub>
                            </m:sub>
                          </m:sSub>
                        </m:e>
                      </m:d>
                      <m:r>
                        <a:rPr lang="zh-CN" altLang="en-US" i="0">
                          <a:latin typeface="Cambria Math" panose="02040503050406030204" pitchFamily="18" charset="0"/>
                        </a:rPr>
                        <m:t>=</m:t>
                      </m:r>
                      <m:r>
                        <a:rPr lang="zh-CN" altLang="en-US" i="1">
                          <a:latin typeface="Cambria Math" panose="02040503050406030204" pitchFamily="18" charset="0"/>
                        </a:rPr>
                        <m:t>𝑎</m:t>
                      </m:r>
                      <m:r>
                        <a:rPr lang="zh-CN" altLang="en-US" i="0">
                          <a:latin typeface="Cambria Math" panose="02040503050406030204" pitchFamily="18" charset="0"/>
                        </a:rPr>
                        <m:t> </m:t>
                      </m:r>
                      <m:r>
                        <a:rPr lang="zh-CN" altLang="en-US" i="1">
                          <a:latin typeface="Cambria Math" panose="02040503050406030204" pitchFamily="18" charset="0"/>
                        </a:rPr>
                        <m:t>𝑢𝑛𝑖𝑞𝑢𝑒</m:t>
                      </m:r>
                      <m:r>
                        <a:rPr lang="zh-CN" altLang="en-US" i="0">
                          <a:latin typeface="Cambria Math" panose="02040503050406030204" pitchFamily="18" charset="0"/>
                        </a:rPr>
                        <m:t> </m:t>
                      </m:r>
                      <m:r>
                        <a:rPr lang="zh-CN" altLang="en-US" i="1">
                          <a:latin typeface="Cambria Math" panose="02040503050406030204" pitchFamily="18" charset="0"/>
                        </a:rPr>
                        <m:t>𝑐𝑜𝑛𝑠𝑡𝑎𝑛𝑡</m:t>
                      </m:r>
                    </m:oMath>
                  </m:oMathPara>
                </a14:m>
                <a:endParaRPr lang="zh-CN" altLang="en-US" dirty="0"/>
              </a:p>
            </p:txBody>
          </p:sp>
        </mc:Choice>
        <mc:Fallback xmlns="">
          <p:sp>
            <p:nvSpPr>
              <p:cNvPr id="5" name="文本框 4">
                <a:extLst>
                  <a:ext uri="{FF2B5EF4-FFF2-40B4-BE49-F238E27FC236}">
                    <a16:creationId xmlns:a16="http://schemas.microsoft.com/office/drawing/2014/main" id="{FBC9FB46-ED41-767D-0F2C-32E1F162D75E}"/>
                  </a:ext>
                </a:extLst>
              </p:cNvPr>
              <p:cNvSpPr txBox="1">
                <a:spLocks noRot="1" noChangeAspect="1" noMove="1" noResize="1" noEditPoints="1" noAdjustHandles="1" noChangeArrowheads="1" noChangeShapeType="1" noTextEdit="1"/>
              </p:cNvSpPr>
              <p:nvPr/>
            </p:nvSpPr>
            <p:spPr>
              <a:xfrm>
                <a:off x="694420" y="4590839"/>
                <a:ext cx="2613081" cy="41319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92F3685-2AEE-6EA9-E82E-A4B57A660031}"/>
                  </a:ext>
                </a:extLst>
              </p:cNvPr>
              <p:cNvSpPr txBox="1"/>
              <p:nvPr/>
            </p:nvSpPr>
            <p:spPr>
              <a:xfrm>
                <a:off x="607082" y="3934333"/>
                <a:ext cx="2787759" cy="4131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𝑜𝑓𝑓𝑠𝑒𝑡</m:t>
                                  </m:r>
                                  <m:r>
                                    <a:rPr lang="zh-CN" altLang="en-US" i="0">
                                      <a:latin typeface="Cambria Math" panose="02040503050406030204" pitchFamily="18" charset="0"/>
                                    </a:rPr>
                                    <m:t>2</m:t>
                                  </m:r>
                                </m:sub>
                              </m:sSub>
                            </m:sub>
                          </m:sSub>
                        </m:e>
                      </m:d>
                      <m:r>
                        <a:rPr lang="zh-CN" altLang="en-US" i="0">
                          <a:latin typeface="Cambria Math" panose="02040503050406030204" pitchFamily="18" charset="0"/>
                        </a:rPr>
                        <m:t>=</m:t>
                      </m:r>
                      <m:r>
                        <a:rPr lang="zh-CN" altLang="en-US" i="1">
                          <a:latin typeface="Cambria Math" panose="02040503050406030204" pitchFamily="18" charset="0"/>
                        </a:rPr>
                        <m:t>𝑎</m:t>
                      </m:r>
                      <m:r>
                        <a:rPr lang="zh-CN" altLang="en-US" i="0">
                          <a:latin typeface="Cambria Math" panose="02040503050406030204" pitchFamily="18" charset="0"/>
                        </a:rPr>
                        <m:t> </m:t>
                      </m:r>
                      <m:r>
                        <a:rPr lang="zh-CN" altLang="en-US" i="1">
                          <a:latin typeface="Cambria Math" panose="02040503050406030204" pitchFamily="18" charset="0"/>
                        </a:rPr>
                        <m:t>𝑢𝑛𝑖𝑞𝑢𝑒</m:t>
                      </m:r>
                      <m:r>
                        <a:rPr lang="zh-CN" altLang="en-US" i="0">
                          <a:latin typeface="Cambria Math" panose="02040503050406030204" pitchFamily="18" charset="0"/>
                        </a:rPr>
                        <m:t> </m:t>
                      </m:r>
                      <m:r>
                        <a:rPr lang="zh-CN" altLang="en-US" i="1">
                          <a:latin typeface="Cambria Math" panose="02040503050406030204" pitchFamily="18" charset="0"/>
                        </a:rPr>
                        <m:t>𝑐𝑜𝑛𝑠𝑡𝑎𝑛𝑡</m:t>
                      </m:r>
                    </m:oMath>
                  </m:oMathPara>
                </a14:m>
                <a:endParaRPr lang="zh-CN" altLang="en-US" dirty="0"/>
              </a:p>
            </p:txBody>
          </p:sp>
        </mc:Choice>
        <mc:Fallback xmlns="">
          <p:sp>
            <p:nvSpPr>
              <p:cNvPr id="7" name="文本框 6">
                <a:extLst>
                  <a:ext uri="{FF2B5EF4-FFF2-40B4-BE49-F238E27FC236}">
                    <a16:creationId xmlns:a16="http://schemas.microsoft.com/office/drawing/2014/main" id="{992F3685-2AEE-6EA9-E82E-A4B57A660031}"/>
                  </a:ext>
                </a:extLst>
              </p:cNvPr>
              <p:cNvSpPr txBox="1">
                <a:spLocks noRot="1" noChangeAspect="1" noMove="1" noResize="1" noEditPoints="1" noAdjustHandles="1" noChangeArrowheads="1" noChangeShapeType="1" noTextEdit="1"/>
              </p:cNvSpPr>
              <p:nvPr/>
            </p:nvSpPr>
            <p:spPr>
              <a:xfrm>
                <a:off x="607082" y="3934333"/>
                <a:ext cx="2787759" cy="413190"/>
              </a:xfrm>
              <a:prstGeom prst="rect">
                <a:avLst/>
              </a:prstGeom>
              <a:blipFill>
                <a:blip r:embed="rId5"/>
                <a:stretch>
                  <a:fillRect/>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085D7BFC-BF34-56AF-5728-620313A55364}"/>
              </a:ext>
            </a:extLst>
          </p:cNvPr>
          <p:cNvCxnSpPr/>
          <p:nvPr/>
        </p:nvCxnSpPr>
        <p:spPr>
          <a:xfrm>
            <a:off x="3394841" y="4141076"/>
            <a:ext cx="6197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0EA9BC43-7BD6-926B-0758-37DFF1F3827A}"/>
              </a:ext>
            </a:extLst>
          </p:cNvPr>
          <p:cNvSpPr txBox="1"/>
          <p:nvPr/>
        </p:nvSpPr>
        <p:spPr>
          <a:xfrm>
            <a:off x="4107226" y="3987039"/>
            <a:ext cx="3384331" cy="307777"/>
          </a:xfrm>
          <a:prstGeom prst="rect">
            <a:avLst/>
          </a:prstGeom>
          <a:noFill/>
        </p:spPr>
        <p:txBody>
          <a:bodyPr wrap="square" rtlCol="0">
            <a:spAutoFit/>
          </a:bodyPr>
          <a:lstStyle/>
          <a:p>
            <a:r>
              <a:rPr lang="en-US" altLang="zh-CN" dirty="0"/>
              <a:t>Use two strides to cancel out the offset</a:t>
            </a:r>
            <a:endParaRPr lang="zh-CN" altLang="en-US" dirty="0"/>
          </a:p>
        </p:txBody>
      </p:sp>
      <p:cxnSp>
        <p:nvCxnSpPr>
          <p:cNvPr id="12" name="直接箭头连接符 11">
            <a:extLst>
              <a:ext uri="{FF2B5EF4-FFF2-40B4-BE49-F238E27FC236}">
                <a16:creationId xmlns:a16="http://schemas.microsoft.com/office/drawing/2014/main" id="{804448DE-8678-CC85-AC66-37853508387C}"/>
              </a:ext>
            </a:extLst>
          </p:cNvPr>
          <p:cNvCxnSpPr>
            <a:cxnSpLocks/>
            <a:stCxn id="5" idx="3"/>
          </p:cNvCxnSpPr>
          <p:nvPr/>
        </p:nvCxnSpPr>
        <p:spPr>
          <a:xfrm>
            <a:off x="3307501" y="4797434"/>
            <a:ext cx="7070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D5C804CE-AA68-CE8E-7289-37D0C464649E}"/>
              </a:ext>
            </a:extLst>
          </p:cNvPr>
          <p:cNvSpPr txBox="1"/>
          <p:nvPr/>
        </p:nvSpPr>
        <p:spPr>
          <a:xfrm>
            <a:off x="4107225" y="4643545"/>
            <a:ext cx="3384331" cy="523220"/>
          </a:xfrm>
          <a:prstGeom prst="rect">
            <a:avLst/>
          </a:prstGeom>
          <a:noFill/>
        </p:spPr>
        <p:txBody>
          <a:bodyPr wrap="square" rtlCol="0">
            <a:spAutoFit/>
          </a:bodyPr>
          <a:lstStyle/>
          <a:p>
            <a:r>
              <a:rPr lang="en-US" altLang="zh-CN" dirty="0"/>
              <a:t>Suppose the max shift of lateral COM in each stride is the same</a:t>
            </a:r>
            <a:endParaRPr lang="zh-CN" altLang="en-US" dirty="0"/>
          </a:p>
        </p:txBody>
      </p:sp>
    </p:spTree>
    <p:extLst>
      <p:ext uri="{BB962C8B-B14F-4D97-AF65-F5344CB8AC3E}">
        <p14:creationId xmlns:p14="http://schemas.microsoft.com/office/powerpoint/2010/main" val="72645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0" name="图片 29" descr="图示&#10;&#10;描述已自动生成">
            <a:extLst>
              <a:ext uri="{FF2B5EF4-FFF2-40B4-BE49-F238E27FC236}">
                <a16:creationId xmlns:a16="http://schemas.microsoft.com/office/drawing/2014/main" id="{C5622A7C-F9D4-19A1-51E8-FF2AD7F80F51}"/>
              </a:ext>
            </a:extLst>
          </p:cNvPr>
          <p:cNvPicPr>
            <a:picLocks noChangeAspect="1"/>
          </p:cNvPicPr>
          <p:nvPr/>
        </p:nvPicPr>
        <p:blipFill>
          <a:blip r:embed="rId3"/>
          <a:stretch>
            <a:fillRect/>
          </a:stretch>
        </p:blipFill>
        <p:spPr>
          <a:xfrm>
            <a:off x="5816941" y="492316"/>
            <a:ext cx="6122895" cy="5839904"/>
          </a:xfrm>
          <a:prstGeom prst="rect">
            <a:avLst/>
          </a:prstGeom>
        </p:spPr>
      </p:pic>
      <p:sp>
        <p:nvSpPr>
          <p:cNvPr id="374" name="Google Shape;374;p14"/>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altLang="zh-CN" sz="4400" dirty="0"/>
              <a:t>SPT App: State estimator</a:t>
            </a:r>
            <a:endParaRPr dirty="0"/>
          </a:p>
        </p:txBody>
      </p:sp>
      <p:sp>
        <p:nvSpPr>
          <p:cNvPr id="375" name="Google Shape;375;p1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12</a:t>
            </a:r>
            <a:endParaRPr/>
          </a:p>
        </p:txBody>
      </p:sp>
      <p:sp>
        <p:nvSpPr>
          <p:cNvPr id="376" name="Google Shape;376;p14"/>
          <p:cNvSpPr txBox="1"/>
          <p:nvPr/>
        </p:nvSpPr>
        <p:spPr>
          <a:xfrm>
            <a:off x="530908" y="2916030"/>
            <a:ext cx="6980920" cy="13849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altLang="zh-CN" sz="2000" dirty="0">
                <a:solidFill>
                  <a:schemeClr val="dk1"/>
                </a:solidFill>
                <a:latin typeface="Libre Franklin"/>
                <a:ea typeface="Libre Franklin"/>
                <a:cs typeface="Libre Franklin"/>
                <a:sym typeface="Libre Franklin"/>
              </a:rPr>
              <a:t>Target: estimate lateral COM of orange step(step 0)</a:t>
            </a:r>
          </a:p>
          <a:p>
            <a:pPr>
              <a:lnSpc>
                <a:spcPct val="150000"/>
              </a:lnSpc>
            </a:pPr>
            <a:r>
              <a:rPr lang="en-US" altLang="zh-CN" sz="2000" dirty="0">
                <a:solidFill>
                  <a:schemeClr val="dk1"/>
                </a:solidFill>
                <a:latin typeface="Libre Franklin"/>
                <a:ea typeface="Libre Franklin"/>
                <a:cs typeface="Libre Franklin"/>
                <a:sym typeface="Libre Franklin"/>
              </a:rPr>
              <a:t>Method: </a:t>
            </a:r>
          </a:p>
          <a:p>
            <a:pPr marL="0" marR="0" lvl="0" indent="0" algn="l" rtl="0">
              <a:spcBef>
                <a:spcPts val="0"/>
              </a:spcBef>
              <a:spcAft>
                <a:spcPts val="0"/>
              </a:spcAft>
              <a:buNone/>
            </a:pPr>
            <a:endParaRPr lang="en-US" altLang="zh-CN" sz="2400" dirty="0">
              <a:solidFill>
                <a:schemeClr val="dk1"/>
              </a:solidFill>
              <a:latin typeface="Libre Franklin"/>
              <a:ea typeface="Libre Franklin"/>
              <a:cs typeface="Libre Franklin"/>
              <a:sym typeface="Libre Franklin"/>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129B555-2CCC-25E7-EA60-ADA3E008F33F}"/>
                  </a:ext>
                </a:extLst>
              </p:cNvPr>
              <p:cNvSpPr txBox="1"/>
              <p:nvPr/>
            </p:nvSpPr>
            <p:spPr>
              <a:xfrm>
                <a:off x="-1015982" y="3977818"/>
                <a:ext cx="9343696"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𝑡h𝑒</m:t>
                      </m:r>
                      <m:r>
                        <a:rPr lang="zh-CN" altLang="en-US" sz="1800" i="0">
                          <a:latin typeface="Cambria Math" panose="02040503050406030204" pitchFamily="18" charset="0"/>
                        </a:rPr>
                        <m:t> </m:t>
                      </m:r>
                      <m:r>
                        <a:rPr lang="zh-CN" altLang="en-US" sz="1800" i="1">
                          <a:latin typeface="Cambria Math" panose="02040503050406030204" pitchFamily="18" charset="0"/>
                        </a:rPr>
                        <m:t>𝑙𝑎𝑡𝑒𝑟𝑎𝑙</m:t>
                      </m:r>
                      <m:r>
                        <a:rPr lang="zh-CN" altLang="en-US" sz="1800" i="0">
                          <a:latin typeface="Cambria Math" panose="02040503050406030204" pitchFamily="18" charset="0"/>
                        </a:rPr>
                        <m:t> </m:t>
                      </m:r>
                      <m:r>
                        <a:rPr lang="zh-CN" altLang="en-US" sz="1800" i="1">
                          <a:latin typeface="Cambria Math" panose="02040503050406030204" pitchFamily="18" charset="0"/>
                        </a:rPr>
                        <m:t>𝑐𝑜𝑚</m:t>
                      </m:r>
                      <m:r>
                        <a:rPr lang="zh-CN" altLang="en-US" sz="1800" i="0">
                          <a:latin typeface="Cambria Math" panose="02040503050406030204" pitchFamily="18" charset="0"/>
                        </a:rPr>
                        <m:t> </m:t>
                      </m:r>
                      <m:r>
                        <a:rPr lang="zh-CN" altLang="en-US" sz="1800" i="1">
                          <a:latin typeface="Cambria Math" panose="02040503050406030204" pitchFamily="18" charset="0"/>
                        </a:rPr>
                        <m:t>𝑜𝑓</m:t>
                      </m:r>
                      <m:r>
                        <a:rPr lang="zh-CN" altLang="en-US" sz="1800" i="0">
                          <a:latin typeface="Cambria Math" panose="02040503050406030204" pitchFamily="18" charset="0"/>
                        </a:rPr>
                        <m:t> </m:t>
                      </m:r>
                      <m:r>
                        <a:rPr lang="zh-CN" altLang="en-US" sz="1800" i="1">
                          <a:latin typeface="Cambria Math" panose="02040503050406030204" pitchFamily="18" charset="0"/>
                        </a:rPr>
                        <m:t>𝑡h𝑒</m:t>
                      </m:r>
                      <m:r>
                        <a:rPr lang="zh-CN" altLang="en-US" sz="1800" i="0">
                          <a:latin typeface="Cambria Math" panose="02040503050406030204" pitchFamily="18" charset="0"/>
                        </a:rPr>
                        <m:t> </m:t>
                      </m:r>
                      <m:r>
                        <a:rPr lang="zh-CN" altLang="en-US" sz="1800" i="1">
                          <a:latin typeface="Cambria Math" panose="02040503050406030204" pitchFamily="18" charset="0"/>
                        </a:rPr>
                        <m:t>𝑠𝑡𝑒𝑝</m:t>
                      </m:r>
                      <m:r>
                        <a:rPr lang="zh-CN" altLang="en-US" sz="1800" i="0">
                          <a:latin typeface="Cambria Math" panose="02040503050406030204" pitchFamily="18" charset="0"/>
                        </a:rPr>
                        <m:t>0=</m:t>
                      </m:r>
                    </m:oMath>
                  </m:oMathPara>
                </a14:m>
                <a:endParaRPr lang="en-US" altLang="zh-CN" sz="180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1800" i="1">
                          <a:latin typeface="Cambria Math" panose="02040503050406030204" pitchFamily="18" charset="0"/>
                        </a:rPr>
                        <m:t>𝑡h𝑒</m:t>
                      </m:r>
                      <m:r>
                        <a:rPr lang="zh-CN" altLang="en-US" sz="1800" i="0">
                          <a:latin typeface="Cambria Math" panose="02040503050406030204" pitchFamily="18" charset="0"/>
                        </a:rPr>
                        <m:t> </m:t>
                      </m:r>
                      <m:r>
                        <a:rPr lang="zh-CN" altLang="en-US" sz="1800" i="1">
                          <a:latin typeface="Cambria Math" panose="02040503050406030204" pitchFamily="18" charset="0"/>
                        </a:rPr>
                        <m:t>𝑚𝑖𝑑𝑝𝑜𝑖𝑛𝑡</m:t>
                      </m:r>
                      <m:r>
                        <a:rPr lang="zh-CN" altLang="en-US" sz="1800" i="0">
                          <a:latin typeface="Cambria Math" panose="02040503050406030204" pitchFamily="18" charset="0"/>
                        </a:rPr>
                        <m:t> </m:t>
                      </m:r>
                      <m:r>
                        <a:rPr lang="zh-CN" altLang="en-US" sz="1800" i="1">
                          <a:latin typeface="Cambria Math" panose="02040503050406030204" pitchFamily="18" charset="0"/>
                        </a:rPr>
                        <m:t>𝑜𝑓</m:t>
                      </m:r>
                      <m:r>
                        <a:rPr lang="zh-CN" altLang="en-US" sz="1800" i="0">
                          <a:latin typeface="Cambria Math" panose="02040503050406030204" pitchFamily="18" charset="0"/>
                        </a:rPr>
                        <m:t> </m:t>
                      </m:r>
                      <m:d>
                        <m:dPr>
                          <m:ctrlPr>
                            <a:rPr lang="zh-CN" altLang="en-US" sz="1800" i="1">
                              <a:solidFill>
                                <a:srgbClr val="836967"/>
                              </a:solidFill>
                              <a:latin typeface="Cambria Math" panose="02040503050406030204" pitchFamily="18" charset="0"/>
                            </a:rPr>
                          </m:ctrlPr>
                        </m:dPr>
                        <m:e>
                          <m:r>
                            <a:rPr lang="zh-CN" altLang="en-US" sz="1800" i="1">
                              <a:latin typeface="Cambria Math" panose="02040503050406030204" pitchFamily="18" charset="0"/>
                            </a:rPr>
                            <m:t>𝑡h𝑒</m:t>
                          </m:r>
                          <m:r>
                            <a:rPr lang="zh-CN" altLang="en-US" sz="1800" i="0">
                              <a:latin typeface="Cambria Math" panose="02040503050406030204" pitchFamily="18" charset="0"/>
                            </a:rPr>
                            <m:t> </m:t>
                          </m:r>
                          <m:r>
                            <a:rPr lang="zh-CN" altLang="en-US" sz="1800" i="1">
                              <a:latin typeface="Cambria Math" panose="02040503050406030204" pitchFamily="18" charset="0"/>
                            </a:rPr>
                            <m:t>𝑐𝑜𝑚</m:t>
                          </m:r>
                          <m:r>
                            <a:rPr lang="zh-CN" altLang="en-US" sz="1800" i="0">
                              <a:latin typeface="Cambria Math" panose="02040503050406030204" pitchFamily="18" charset="0"/>
                            </a:rPr>
                            <m:t> </m:t>
                          </m:r>
                          <m:r>
                            <a:rPr lang="zh-CN" altLang="en-US" sz="1800" i="1">
                              <a:latin typeface="Cambria Math" panose="02040503050406030204" pitchFamily="18" charset="0"/>
                            </a:rPr>
                            <m:t>𝑖𝑛</m:t>
                          </m:r>
                          <m:r>
                            <a:rPr lang="zh-CN" altLang="en-US" sz="1800" i="0">
                              <a:latin typeface="Cambria Math" panose="02040503050406030204" pitchFamily="18" charset="0"/>
                            </a:rPr>
                            <m:t> </m:t>
                          </m:r>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𝑠𝑡𝑟𝑖𝑑𝑒</m:t>
                              </m:r>
                            </m:e>
                            <m:sub>
                              <m:r>
                                <a:rPr lang="zh-CN" altLang="en-US" sz="1800" i="0">
                                  <a:latin typeface="Cambria Math" panose="02040503050406030204" pitchFamily="18" charset="0"/>
                                </a:rPr>
                                <m:t>0</m:t>
                              </m:r>
                            </m:sub>
                          </m:sSub>
                          <m:r>
                            <a:rPr lang="zh-CN" altLang="en-US" sz="1800" i="0">
                              <a:latin typeface="Cambria Math" panose="02040503050406030204" pitchFamily="18" charset="0"/>
                            </a:rPr>
                            <m:t> </m:t>
                          </m:r>
                          <m:r>
                            <a:rPr lang="zh-CN" altLang="en-US" sz="1800" i="1">
                              <a:latin typeface="Cambria Math" panose="02040503050406030204" pitchFamily="18" charset="0"/>
                            </a:rPr>
                            <m:t>𝑎𝑛𝑑</m:t>
                          </m:r>
                          <m:r>
                            <a:rPr lang="zh-CN" altLang="en-US" sz="1800" i="0">
                              <a:latin typeface="Cambria Math" panose="02040503050406030204" pitchFamily="18" charset="0"/>
                            </a:rPr>
                            <m:t> </m:t>
                          </m:r>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𝑠𝑡𝑟𝑖𝑑𝑒</m:t>
                              </m:r>
                            </m:e>
                            <m:sub>
                              <m:r>
                                <a:rPr lang="zh-CN" altLang="en-US" sz="1800" i="0">
                                  <a:latin typeface="Cambria Math" panose="02040503050406030204" pitchFamily="18" charset="0"/>
                                </a:rPr>
                                <m:t>−1</m:t>
                              </m:r>
                            </m:sub>
                          </m:sSub>
                        </m:e>
                      </m:d>
                    </m:oMath>
                  </m:oMathPara>
                </a14:m>
                <a:endParaRPr lang="zh-CN" altLang="en-US" sz="1800" dirty="0"/>
              </a:p>
            </p:txBody>
          </p:sp>
        </mc:Choice>
        <mc:Fallback xmlns="">
          <p:sp>
            <p:nvSpPr>
              <p:cNvPr id="24" name="文本框 23">
                <a:extLst>
                  <a:ext uri="{FF2B5EF4-FFF2-40B4-BE49-F238E27FC236}">
                    <a16:creationId xmlns:a16="http://schemas.microsoft.com/office/drawing/2014/main" id="{B129B555-2CCC-25E7-EA60-ADA3E008F33F}"/>
                  </a:ext>
                </a:extLst>
              </p:cNvPr>
              <p:cNvSpPr txBox="1">
                <a:spLocks noRot="1" noChangeAspect="1" noMove="1" noResize="1" noEditPoints="1" noAdjustHandles="1" noChangeArrowheads="1" noChangeShapeType="1" noTextEdit="1"/>
              </p:cNvSpPr>
              <p:nvPr/>
            </p:nvSpPr>
            <p:spPr>
              <a:xfrm>
                <a:off x="-1015982" y="3977818"/>
                <a:ext cx="9343696" cy="646331"/>
              </a:xfrm>
              <a:prstGeom prst="rect">
                <a:avLst/>
              </a:prstGeom>
              <a:blipFill>
                <a:blip r:embed="rId4"/>
                <a:stretch>
                  <a:fillRect b="-7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439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8" name="图片 7" descr="图示&#10;&#10;描述已自动生成">
            <a:extLst>
              <a:ext uri="{FF2B5EF4-FFF2-40B4-BE49-F238E27FC236}">
                <a16:creationId xmlns:a16="http://schemas.microsoft.com/office/drawing/2014/main" id="{97F44FB8-E0EC-237A-5DF2-CB3F8AA64D69}"/>
              </a:ext>
            </a:extLst>
          </p:cNvPr>
          <p:cNvPicPr>
            <a:picLocks noChangeAspect="1"/>
          </p:cNvPicPr>
          <p:nvPr/>
        </p:nvPicPr>
        <p:blipFill>
          <a:blip r:embed="rId3"/>
          <a:stretch>
            <a:fillRect/>
          </a:stretch>
        </p:blipFill>
        <p:spPr>
          <a:xfrm>
            <a:off x="6441662" y="900804"/>
            <a:ext cx="5603307" cy="5279279"/>
          </a:xfrm>
          <a:prstGeom prst="rect">
            <a:avLst/>
          </a:prstGeom>
        </p:spPr>
      </p:pic>
      <p:sp>
        <p:nvSpPr>
          <p:cNvPr id="374" name="Google Shape;374;p14"/>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altLang="zh-CN" sz="4400" dirty="0"/>
              <a:t>SPT App: State estimator</a:t>
            </a:r>
            <a:endParaRPr dirty="0"/>
          </a:p>
        </p:txBody>
      </p:sp>
      <p:sp>
        <p:nvSpPr>
          <p:cNvPr id="375" name="Google Shape;375;p1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12</a:t>
            </a:r>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47689D4-7B4B-6DA8-D24F-691799BF3F36}"/>
                  </a:ext>
                </a:extLst>
              </p:cNvPr>
              <p:cNvSpPr txBox="1"/>
              <p:nvPr/>
            </p:nvSpPr>
            <p:spPr>
              <a:xfrm>
                <a:off x="213634" y="3282081"/>
                <a:ext cx="8081654" cy="639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𝑡h𝑒</m:t>
                      </m:r>
                      <m:r>
                        <a:rPr lang="zh-CN" altLang="en-US" sz="1800" i="0">
                          <a:latin typeface="Cambria Math" panose="02040503050406030204" pitchFamily="18" charset="0"/>
                        </a:rPr>
                        <m:t> </m:t>
                      </m:r>
                      <m:r>
                        <a:rPr lang="zh-CN" altLang="en-US" sz="1800" i="1">
                          <a:latin typeface="Cambria Math" panose="02040503050406030204" pitchFamily="18" charset="0"/>
                        </a:rPr>
                        <m:t>𝑙𝑎𝑡𝑒𝑟𝑎𝑙</m:t>
                      </m:r>
                      <m:r>
                        <a:rPr lang="zh-CN" altLang="en-US" sz="1800" i="0">
                          <a:latin typeface="Cambria Math" panose="02040503050406030204" pitchFamily="18" charset="0"/>
                        </a:rPr>
                        <m:t> </m:t>
                      </m:r>
                      <m:r>
                        <a:rPr lang="zh-CN" altLang="en-US" sz="1800" i="1">
                          <a:latin typeface="Cambria Math" panose="02040503050406030204" pitchFamily="18" charset="0"/>
                        </a:rPr>
                        <m:t>𝑐𝑜𝑚</m:t>
                      </m:r>
                      <m:r>
                        <a:rPr lang="zh-CN" altLang="en-US" sz="1800" i="0">
                          <a:latin typeface="Cambria Math" panose="02040503050406030204" pitchFamily="18" charset="0"/>
                        </a:rPr>
                        <m:t> </m:t>
                      </m:r>
                      <m:r>
                        <a:rPr lang="zh-CN" altLang="en-US" sz="1800" i="1">
                          <a:latin typeface="Cambria Math" panose="02040503050406030204" pitchFamily="18" charset="0"/>
                        </a:rPr>
                        <m:t>𝑜𝑓</m:t>
                      </m:r>
                      <m:r>
                        <a:rPr lang="zh-CN" altLang="en-US" sz="1800" i="0">
                          <a:latin typeface="Cambria Math" panose="02040503050406030204" pitchFamily="18" charset="0"/>
                        </a:rPr>
                        <m:t> </m:t>
                      </m:r>
                      <m:r>
                        <a:rPr lang="zh-CN" altLang="en-US" sz="1800" i="1">
                          <a:latin typeface="Cambria Math" panose="02040503050406030204" pitchFamily="18" charset="0"/>
                        </a:rPr>
                        <m:t>𝑡h𝑒</m:t>
                      </m:r>
                      <m:r>
                        <a:rPr lang="zh-CN" altLang="en-US" sz="1800" i="0">
                          <a:latin typeface="Cambria Math" panose="02040503050406030204" pitchFamily="18" charset="0"/>
                        </a:rPr>
                        <m:t> </m:t>
                      </m:r>
                      <m:r>
                        <a:rPr lang="zh-CN" altLang="en-US" sz="1800" i="1">
                          <a:latin typeface="Cambria Math" panose="02040503050406030204" pitchFamily="18" charset="0"/>
                        </a:rPr>
                        <m:t>𝑠𝑡𝑟𝑖𝑑𝑒</m:t>
                      </m:r>
                      <m:r>
                        <a:rPr lang="zh-CN" altLang="en-US" sz="1800" i="0">
                          <a:latin typeface="Cambria Math" panose="02040503050406030204" pitchFamily="18" charset="0"/>
                        </a:rPr>
                        <m:t>0=</m:t>
                      </m:r>
                      <m:r>
                        <a:rPr lang="zh-CN" altLang="en-US" sz="1800" i="1">
                          <a:latin typeface="Cambria Math" panose="02040503050406030204" pitchFamily="18" charset="0"/>
                        </a:rPr>
                        <m:t>𝑡h𝑒</m:t>
                      </m:r>
                      <m:r>
                        <a:rPr lang="zh-CN" altLang="en-US" sz="1800" i="0">
                          <a:latin typeface="Cambria Math" panose="02040503050406030204" pitchFamily="18" charset="0"/>
                        </a:rPr>
                        <m:t> </m:t>
                      </m:r>
                      <m:r>
                        <a:rPr lang="zh-CN" altLang="en-US" sz="1800" i="1">
                          <a:latin typeface="Cambria Math" panose="02040503050406030204" pitchFamily="18" charset="0"/>
                        </a:rPr>
                        <m:t>𝑚𝑖𝑑𝑝𝑜𝑖𝑛𝑡</m:t>
                      </m:r>
                      <m:r>
                        <a:rPr lang="zh-CN" altLang="en-US" sz="1800" i="0">
                          <a:latin typeface="Cambria Math" panose="02040503050406030204" pitchFamily="18" charset="0"/>
                        </a:rPr>
                        <m:t> </m:t>
                      </m:r>
                      <m:r>
                        <a:rPr lang="zh-CN" altLang="en-US" sz="1800" i="1">
                          <a:latin typeface="Cambria Math" panose="02040503050406030204" pitchFamily="18" charset="0"/>
                        </a:rPr>
                        <m:t>𝑜𝑓</m:t>
                      </m:r>
                      <m:r>
                        <a:rPr lang="zh-CN" altLang="en-US" sz="1800" i="0">
                          <a:latin typeface="Cambria Math" panose="02040503050406030204" pitchFamily="18" charset="0"/>
                        </a:rPr>
                        <m:t> </m:t>
                      </m:r>
                      <m:r>
                        <a:rPr lang="zh-CN" altLang="en-US" sz="1800" i="1">
                          <a:latin typeface="Cambria Math" panose="02040503050406030204" pitchFamily="18" charset="0"/>
                        </a:rPr>
                        <m:t>𝑡h𝑒</m:t>
                      </m:r>
                      <m:r>
                        <a:rPr lang="zh-CN" altLang="en-US" sz="1800" i="0">
                          <a:latin typeface="Cambria Math" panose="02040503050406030204" pitchFamily="18" charset="0"/>
                        </a:rPr>
                        <m:t> </m:t>
                      </m:r>
                      <m:r>
                        <a:rPr lang="zh-CN" altLang="en-US" sz="1800" i="1">
                          <a:latin typeface="Cambria Math" panose="02040503050406030204" pitchFamily="18" charset="0"/>
                        </a:rPr>
                        <m:t>𝑚𝑖𝑑𝑑𝑙𝑒</m:t>
                      </m:r>
                      <m:r>
                        <a:rPr lang="zh-CN" altLang="en-US" sz="1800" i="0">
                          <a:latin typeface="Cambria Math" panose="02040503050406030204" pitchFamily="18" charset="0"/>
                        </a:rPr>
                        <m:t> </m:t>
                      </m:r>
                      <m:r>
                        <a:rPr lang="zh-CN" altLang="en-US" sz="1800" i="1">
                          <a:latin typeface="Cambria Math" panose="02040503050406030204" pitchFamily="18" charset="0"/>
                        </a:rPr>
                        <m:t>𝑝𝑜𝑖𝑛𝑡𝑠</m:t>
                      </m:r>
                      <m:r>
                        <a:rPr lang="zh-CN" altLang="en-US" sz="1800" i="0">
                          <a:latin typeface="Cambria Math" panose="02040503050406030204" pitchFamily="18" charset="0"/>
                        </a:rPr>
                        <m:t> </m:t>
                      </m:r>
                      <m:r>
                        <a:rPr lang="zh-CN" altLang="en-US" sz="1800" i="1">
                          <a:latin typeface="Cambria Math" panose="02040503050406030204" pitchFamily="18" charset="0"/>
                        </a:rPr>
                        <m:t>𝑜𝑓</m:t>
                      </m:r>
                      <m:r>
                        <a:rPr lang="zh-CN" altLang="en-US" sz="1800" i="0">
                          <a:latin typeface="Cambria Math" panose="02040503050406030204" pitchFamily="18" charset="0"/>
                        </a:rPr>
                        <m:t> </m:t>
                      </m:r>
                      <m:r>
                        <a:rPr lang="zh-CN" altLang="en-US" sz="1800" i="1">
                          <a:latin typeface="Cambria Math" panose="02040503050406030204" pitchFamily="18" charset="0"/>
                        </a:rPr>
                        <m:t>𝑡𝑤𝑜</m:t>
                      </m:r>
                      <m:r>
                        <a:rPr lang="zh-CN" altLang="en-US" sz="1800" i="0">
                          <a:latin typeface="Cambria Math" panose="02040503050406030204" pitchFamily="18" charset="0"/>
                        </a:rPr>
                        <m:t> </m:t>
                      </m:r>
                      <m:r>
                        <a:rPr lang="zh-CN" altLang="en-US" sz="1800" i="1">
                          <a:latin typeface="Cambria Math" panose="02040503050406030204" pitchFamily="18" charset="0"/>
                        </a:rPr>
                        <m:t>𝑠𝑡𝑒𝑝𝑠</m:t>
                      </m:r>
                      <m:r>
                        <a:rPr lang="zh-CN" altLang="en-US" sz="1800" i="0">
                          <a:latin typeface="Cambria Math" panose="02040503050406030204" pitchFamily="18" charset="0"/>
                        </a:rPr>
                        <m:t> </m:t>
                      </m:r>
                      <m:r>
                        <a:rPr lang="zh-CN" altLang="en-US" sz="1800" i="1">
                          <a:latin typeface="Cambria Math" panose="02040503050406030204" pitchFamily="18" charset="0"/>
                        </a:rPr>
                        <m:t>𝑖𝑛</m:t>
                      </m:r>
                      <m:r>
                        <a:rPr lang="zh-CN" altLang="en-US" sz="1800" i="0">
                          <a:latin typeface="Cambria Math" panose="02040503050406030204" pitchFamily="18" charset="0"/>
                        </a:rPr>
                        <m:t> </m:t>
                      </m:r>
                      <m:r>
                        <a:rPr lang="zh-CN" altLang="en-US" sz="1800" i="1">
                          <a:latin typeface="Cambria Math" panose="02040503050406030204" pitchFamily="18" charset="0"/>
                        </a:rPr>
                        <m:t>𝑠𝑡𝑟𝑖𝑑𝑒</m:t>
                      </m:r>
                      <m:r>
                        <a:rPr lang="zh-CN" altLang="en-US" sz="1800" i="0">
                          <a:latin typeface="Cambria Math" panose="02040503050406030204" pitchFamily="18" charset="0"/>
                        </a:rPr>
                        <m:t>0</m:t>
                      </m:r>
                    </m:oMath>
                  </m:oMathPara>
                </a14:m>
                <a:endParaRPr lang="zh-CN" altLang="en-US" sz="1800" dirty="0"/>
              </a:p>
            </p:txBody>
          </p:sp>
        </mc:Choice>
        <mc:Fallback xmlns="">
          <p:sp>
            <p:nvSpPr>
              <p:cNvPr id="7" name="文本框 6">
                <a:extLst>
                  <a:ext uri="{FF2B5EF4-FFF2-40B4-BE49-F238E27FC236}">
                    <a16:creationId xmlns:a16="http://schemas.microsoft.com/office/drawing/2014/main" id="{E47689D4-7B4B-6DA8-D24F-691799BF3F36}"/>
                  </a:ext>
                </a:extLst>
              </p:cNvPr>
              <p:cNvSpPr txBox="1">
                <a:spLocks noRot="1" noChangeAspect="1" noMove="1" noResize="1" noEditPoints="1" noAdjustHandles="1" noChangeArrowheads="1" noChangeShapeType="1" noTextEdit="1"/>
              </p:cNvSpPr>
              <p:nvPr/>
            </p:nvSpPr>
            <p:spPr>
              <a:xfrm>
                <a:off x="213634" y="3282081"/>
                <a:ext cx="8081654" cy="639983"/>
              </a:xfrm>
              <a:prstGeom prst="rect">
                <a:avLst/>
              </a:prstGeom>
              <a:blipFill>
                <a:blip r:embed="rId4"/>
                <a:stretch>
                  <a:fillRect b="-8571"/>
                </a:stretch>
              </a:blipFill>
            </p:spPr>
            <p:txBody>
              <a:bodyPr/>
              <a:lstStyle/>
              <a:p>
                <a:r>
                  <a:rPr lang="zh-CN" altLang="en-US">
                    <a:noFill/>
                  </a:rPr>
                  <a:t> </a:t>
                </a:r>
              </a:p>
            </p:txBody>
          </p:sp>
        </mc:Fallback>
      </mc:AlternateContent>
      <p:sp>
        <p:nvSpPr>
          <p:cNvPr id="12" name="矩形: 圆角 11">
            <a:extLst>
              <a:ext uri="{FF2B5EF4-FFF2-40B4-BE49-F238E27FC236}">
                <a16:creationId xmlns:a16="http://schemas.microsoft.com/office/drawing/2014/main" id="{28A2B1FC-909A-55E7-6B27-0075D2CA09BC}"/>
              </a:ext>
            </a:extLst>
          </p:cNvPr>
          <p:cNvSpPr/>
          <p:nvPr/>
        </p:nvSpPr>
        <p:spPr>
          <a:xfrm>
            <a:off x="3079530" y="3647089"/>
            <a:ext cx="1902373" cy="29299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连接符: 曲线 14">
            <a:extLst>
              <a:ext uri="{FF2B5EF4-FFF2-40B4-BE49-F238E27FC236}">
                <a16:creationId xmlns:a16="http://schemas.microsoft.com/office/drawing/2014/main" id="{705C3E44-1DFE-88F9-5689-8550890CB844}"/>
              </a:ext>
            </a:extLst>
          </p:cNvPr>
          <p:cNvCxnSpPr>
            <a:cxnSpLocks/>
          </p:cNvCxnSpPr>
          <p:nvPr/>
        </p:nvCxnSpPr>
        <p:spPr>
          <a:xfrm flipV="1">
            <a:off x="4254461" y="2071194"/>
            <a:ext cx="4988855" cy="1575895"/>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7" name="连接符: 曲线 16">
            <a:extLst>
              <a:ext uri="{FF2B5EF4-FFF2-40B4-BE49-F238E27FC236}">
                <a16:creationId xmlns:a16="http://schemas.microsoft.com/office/drawing/2014/main" id="{E177D87F-2873-A3A8-9549-5B4B1B5C43E5}"/>
              </a:ext>
            </a:extLst>
          </p:cNvPr>
          <p:cNvCxnSpPr>
            <a:cxnSpLocks/>
            <a:stCxn id="12" idx="2"/>
          </p:cNvCxnSpPr>
          <p:nvPr/>
        </p:nvCxnSpPr>
        <p:spPr>
          <a:xfrm rot="5400000" flipH="1" flipV="1">
            <a:off x="6395283" y="1092049"/>
            <a:ext cx="483466" cy="5212599"/>
          </a:xfrm>
          <a:prstGeom prst="curvedConnector4">
            <a:avLst>
              <a:gd name="adj1" fmla="val -47284"/>
              <a:gd name="adj2" fmla="val 59124"/>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3221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BE69699D-A240-E3A4-5B82-055DEDC47C22}"/>
              </a:ext>
            </a:extLst>
          </p:cNvPr>
          <p:cNvPicPr>
            <a:picLocks noChangeAspect="1"/>
          </p:cNvPicPr>
          <p:nvPr/>
        </p:nvPicPr>
        <p:blipFill>
          <a:blip r:embed="rId3"/>
          <a:stretch>
            <a:fillRect/>
          </a:stretch>
        </p:blipFill>
        <p:spPr>
          <a:xfrm>
            <a:off x="6155403" y="905618"/>
            <a:ext cx="5418290" cy="4991533"/>
          </a:xfrm>
          <a:prstGeom prst="rect">
            <a:avLst/>
          </a:prstGeom>
        </p:spPr>
      </p:pic>
      <p:sp>
        <p:nvSpPr>
          <p:cNvPr id="374" name="Google Shape;374;p14"/>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altLang="zh-CN" sz="4400" dirty="0"/>
              <a:t>SPT App: State estimator</a:t>
            </a:r>
            <a:endParaRPr dirty="0"/>
          </a:p>
        </p:txBody>
      </p:sp>
      <p:sp>
        <p:nvSpPr>
          <p:cNvPr id="375" name="Google Shape;375;p1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12</a:t>
            </a:r>
            <a:endParaRPr/>
          </a:p>
        </p:txBody>
      </p:sp>
      <p:sp>
        <p:nvSpPr>
          <p:cNvPr id="12" name="矩形: 圆角 11">
            <a:extLst>
              <a:ext uri="{FF2B5EF4-FFF2-40B4-BE49-F238E27FC236}">
                <a16:creationId xmlns:a16="http://schemas.microsoft.com/office/drawing/2014/main" id="{28A2B1FC-909A-55E7-6B27-0075D2CA09BC}"/>
              </a:ext>
            </a:extLst>
          </p:cNvPr>
          <p:cNvSpPr/>
          <p:nvPr/>
        </p:nvSpPr>
        <p:spPr>
          <a:xfrm>
            <a:off x="3079530" y="3647089"/>
            <a:ext cx="1902373" cy="29299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连接符: 曲线 14">
            <a:extLst>
              <a:ext uri="{FF2B5EF4-FFF2-40B4-BE49-F238E27FC236}">
                <a16:creationId xmlns:a16="http://schemas.microsoft.com/office/drawing/2014/main" id="{705C3E44-1DFE-88F9-5689-8550890CB844}"/>
              </a:ext>
            </a:extLst>
          </p:cNvPr>
          <p:cNvCxnSpPr>
            <a:cxnSpLocks/>
          </p:cNvCxnSpPr>
          <p:nvPr/>
        </p:nvCxnSpPr>
        <p:spPr>
          <a:xfrm flipV="1">
            <a:off x="4254461" y="3401384"/>
            <a:ext cx="4512962" cy="245705"/>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7" name="连接符: 曲线 16">
            <a:extLst>
              <a:ext uri="{FF2B5EF4-FFF2-40B4-BE49-F238E27FC236}">
                <a16:creationId xmlns:a16="http://schemas.microsoft.com/office/drawing/2014/main" id="{E177D87F-2873-A3A8-9549-5B4B1B5C43E5}"/>
              </a:ext>
            </a:extLst>
          </p:cNvPr>
          <p:cNvCxnSpPr>
            <a:cxnSpLocks/>
          </p:cNvCxnSpPr>
          <p:nvPr/>
        </p:nvCxnSpPr>
        <p:spPr>
          <a:xfrm>
            <a:off x="4030718" y="3940082"/>
            <a:ext cx="4833830" cy="664713"/>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CA1B710-447B-EB8E-8043-3EBD14C13DD3}"/>
                  </a:ext>
                </a:extLst>
              </p:cNvPr>
              <p:cNvSpPr txBox="1"/>
              <p:nvPr/>
            </p:nvSpPr>
            <p:spPr>
              <a:xfrm>
                <a:off x="1335412" y="3270634"/>
                <a:ext cx="6258511" cy="855427"/>
              </a:xfrm>
              <a:prstGeom prst="rect">
                <a:avLst/>
              </a:prstGeom>
              <a:noFill/>
            </p:spPr>
            <p:txBody>
              <a:bodyPr wrap="square">
                <a:spAutoFit/>
              </a:bodyPr>
              <a:lstStyle/>
              <a:p>
                <a:pPr algn="just">
                  <a:tabLst>
                    <a:tab pos="1394460" algn="l"/>
                  </a:tabLst>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𝑡h𝑒</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𝑙𝑎𝑡𝑒𝑟𝑎𝑙</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𝑐𝑜𝑚</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𝑜𝑓</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𝑡h𝑒</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𝑠𝑡𝑟𝑖𝑑𝑒</m:t>
                        </m:r>
                      </m:e>
                      <m: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𝑡h𝑒</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𝑚𝑖𝑑𝑝𝑜𝑖𝑛𝑡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𝑜𝑓</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𝑡h𝑒</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𝑚𝑖𝑑𝑑𝑙𝑒</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𝑝𝑜𝑖𝑛𝑡𝑠</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𝑜𝑓</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𝑡𝑤𝑜</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𝑠𝑡𝑒𝑝𝑠</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𝑖𝑛</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𝑠𝑡𝑟𝑖𝑑𝑒</m:t>
                        </m:r>
                      </m:e>
                      <m: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sz="1800" kern="100" dirty="0">
                    <a:effectLst/>
                    <a:latin typeface="Cambria Math" panose="020405030504060302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6CA1B710-447B-EB8E-8043-3EBD14C13DD3}"/>
                  </a:ext>
                </a:extLst>
              </p:cNvPr>
              <p:cNvSpPr txBox="1">
                <a:spLocks noRot="1" noChangeAspect="1" noMove="1" noResize="1" noEditPoints="1" noAdjustHandles="1" noChangeArrowheads="1" noChangeShapeType="1" noTextEdit="1"/>
              </p:cNvSpPr>
              <p:nvPr/>
            </p:nvSpPr>
            <p:spPr>
              <a:xfrm>
                <a:off x="1335412" y="3270634"/>
                <a:ext cx="6258511" cy="85542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162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19</a:t>
            </a:r>
            <a:endParaRPr/>
          </a:p>
        </p:txBody>
      </p:sp>
      <p:pic>
        <p:nvPicPr>
          <p:cNvPr id="448" name="Google Shape;448;p21" descr="图形用户界面&#10;&#10;描述已自动生成"/>
          <p:cNvPicPr preferRelativeResize="0"/>
          <p:nvPr/>
        </p:nvPicPr>
        <p:blipFill rotWithShape="1">
          <a:blip r:embed="rId3">
            <a:alphaModFix/>
          </a:blip>
          <a:srcRect l="1691" r="1498" b="1950"/>
          <a:stretch/>
        </p:blipFill>
        <p:spPr>
          <a:xfrm>
            <a:off x="3768724" y="2129588"/>
            <a:ext cx="4797759" cy="4202631"/>
          </a:xfrm>
          <a:prstGeom prst="rect">
            <a:avLst/>
          </a:prstGeom>
          <a:noFill/>
          <a:ln>
            <a:noFill/>
          </a:ln>
        </p:spPr>
      </p:pic>
      <p:sp>
        <p:nvSpPr>
          <p:cNvPr id="2" name="Google Shape;374;p14">
            <a:extLst>
              <a:ext uri="{FF2B5EF4-FFF2-40B4-BE49-F238E27FC236}">
                <a16:creationId xmlns:a16="http://schemas.microsoft.com/office/drawing/2014/main" id="{80F315A2-9754-6284-D449-02CC330E336B}"/>
              </a:ext>
            </a:extLst>
          </p:cNvPr>
          <p:cNvSpPr txBox="1">
            <a:spLocks noGrp="1"/>
          </p:cNvSpPr>
          <p:nvPr>
            <p:ph type="title"/>
          </p:nvPr>
        </p:nvSpPr>
        <p:spPr>
          <a:xfrm>
            <a:off x="796925" y="1035050"/>
            <a:ext cx="8081963" cy="611188"/>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altLang="zh-CN" sz="4400" dirty="0"/>
              <a:t>SPT App: State estimator</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19</a:t>
            </a:r>
            <a:endParaRPr/>
          </a:p>
        </p:txBody>
      </p:sp>
      <p:sp>
        <p:nvSpPr>
          <p:cNvPr id="2" name="Google Shape;374;p14">
            <a:extLst>
              <a:ext uri="{FF2B5EF4-FFF2-40B4-BE49-F238E27FC236}">
                <a16:creationId xmlns:a16="http://schemas.microsoft.com/office/drawing/2014/main" id="{80F315A2-9754-6284-D449-02CC330E336B}"/>
              </a:ext>
            </a:extLst>
          </p:cNvPr>
          <p:cNvSpPr txBox="1">
            <a:spLocks noGrp="1"/>
          </p:cNvSpPr>
          <p:nvPr>
            <p:ph type="title"/>
          </p:nvPr>
        </p:nvSpPr>
        <p:spPr>
          <a:xfrm>
            <a:off x="796925" y="1035050"/>
            <a:ext cx="8081963" cy="611188"/>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altLang="zh-CN" sz="4400" dirty="0"/>
              <a:t>SPT App: State estimator</a:t>
            </a:r>
            <a:endParaRPr dirty="0"/>
          </a:p>
        </p:txBody>
      </p:sp>
      <p:pic>
        <p:nvPicPr>
          <p:cNvPr id="4" name="图片 3" descr="图形用户界面&#10;&#10;描述已自动生成">
            <a:extLst>
              <a:ext uri="{FF2B5EF4-FFF2-40B4-BE49-F238E27FC236}">
                <a16:creationId xmlns:a16="http://schemas.microsoft.com/office/drawing/2014/main" id="{A421ADF6-16B8-DECF-D3A1-13C359AC87D9}"/>
              </a:ext>
            </a:extLst>
          </p:cNvPr>
          <p:cNvPicPr>
            <a:picLocks noChangeAspect="1"/>
          </p:cNvPicPr>
          <p:nvPr/>
        </p:nvPicPr>
        <p:blipFill>
          <a:blip r:embed="rId3"/>
          <a:stretch>
            <a:fillRect/>
          </a:stretch>
        </p:blipFill>
        <p:spPr>
          <a:xfrm>
            <a:off x="971550" y="2091363"/>
            <a:ext cx="5002296" cy="4424840"/>
          </a:xfrm>
          <a:prstGeom prst="rect">
            <a:avLst/>
          </a:prstGeom>
        </p:spPr>
      </p:pic>
      <p:pic>
        <p:nvPicPr>
          <p:cNvPr id="6" name="图片 5" descr="图形用户界面&#10;&#10;描述已自动生成">
            <a:extLst>
              <a:ext uri="{FF2B5EF4-FFF2-40B4-BE49-F238E27FC236}">
                <a16:creationId xmlns:a16="http://schemas.microsoft.com/office/drawing/2014/main" id="{CDD87C95-303B-D5A7-C09D-04D85B8F447C}"/>
              </a:ext>
            </a:extLst>
          </p:cNvPr>
          <p:cNvPicPr>
            <a:picLocks noChangeAspect="1"/>
          </p:cNvPicPr>
          <p:nvPr/>
        </p:nvPicPr>
        <p:blipFill>
          <a:blip r:embed="rId4"/>
          <a:stretch>
            <a:fillRect/>
          </a:stretch>
        </p:blipFill>
        <p:spPr>
          <a:xfrm>
            <a:off x="6218156" y="1733131"/>
            <a:ext cx="5486875" cy="4846740"/>
          </a:xfrm>
          <a:prstGeom prst="rect">
            <a:avLst/>
          </a:prstGeom>
        </p:spPr>
      </p:pic>
    </p:spTree>
    <p:extLst>
      <p:ext uri="{BB962C8B-B14F-4D97-AF65-F5344CB8AC3E}">
        <p14:creationId xmlns:p14="http://schemas.microsoft.com/office/powerpoint/2010/main" val="224581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2"/>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sz="4400"/>
              <a:t>SPT App: Speed Controller</a:t>
            </a:r>
            <a:endParaRPr/>
          </a:p>
        </p:txBody>
      </p:sp>
      <p:sp>
        <p:nvSpPr>
          <p:cNvPr id="348" name="Google Shape;348;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10</a:t>
            </a:r>
            <a:endParaRPr/>
          </a:p>
        </p:txBody>
      </p:sp>
      <p:sp>
        <p:nvSpPr>
          <p:cNvPr id="349" name="Google Shape;349;p12"/>
          <p:cNvSpPr txBox="1"/>
          <p:nvPr/>
        </p:nvSpPr>
        <p:spPr>
          <a:xfrm>
            <a:off x="796735" y="2044832"/>
            <a:ext cx="27443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Speed Controller</a:t>
            </a:r>
            <a:endParaRPr sz="2400">
              <a:solidFill>
                <a:schemeClr val="dk1"/>
              </a:solidFill>
              <a:latin typeface="Libre Franklin"/>
              <a:ea typeface="Libre Franklin"/>
              <a:cs typeface="Libre Franklin"/>
              <a:sym typeface="Libre Franklin"/>
            </a:endParaRPr>
          </a:p>
        </p:txBody>
      </p:sp>
      <p:sp>
        <p:nvSpPr>
          <p:cNvPr id="350" name="Google Shape;350;p12"/>
          <p:cNvSpPr txBox="1"/>
          <p:nvPr/>
        </p:nvSpPr>
        <p:spPr>
          <a:xfrm>
            <a:off x="971550" y="2422054"/>
            <a:ext cx="5074024" cy="3467744"/>
          </a:xfrm>
          <a:prstGeom prst="rect">
            <a:avLst/>
          </a:prstGeom>
          <a:blipFill rotWithShape="1">
            <a:blip r:embed="rId3">
              <a:alphaModFix/>
            </a:blip>
            <a:stretch>
              <a:fillRect l="-1081" t="-1053" b="-175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Libre Franklin"/>
                <a:ea typeface="Libre Franklin"/>
                <a:cs typeface="Libre Franklin"/>
                <a:sym typeface="Libre Franklin"/>
              </a:rPr>
              <a:t> </a:t>
            </a:r>
            <a:endParaRPr dirty="0"/>
          </a:p>
        </p:txBody>
      </p:sp>
      <p:sp>
        <p:nvSpPr>
          <p:cNvPr id="351" name="Google Shape;351;p12"/>
          <p:cNvSpPr/>
          <p:nvPr/>
        </p:nvSpPr>
        <p:spPr>
          <a:xfrm>
            <a:off x="6096001" y="1783166"/>
            <a:ext cx="1364710" cy="523333"/>
          </a:xfrm>
          <a:prstGeom prst="roundRect">
            <a:avLst>
              <a:gd name="adj" fmla="val 16667"/>
            </a:avLst>
          </a:prstGeom>
          <a:solidFill>
            <a:schemeClr val="accent6"/>
          </a:solidFill>
          <a:ln w="12700" cap="flat" cmpd="sng">
            <a:solidFill>
              <a:srgbClr val="B59A3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Libre Franklin"/>
                <a:ea typeface="Libre Franklin"/>
                <a:cs typeface="Libre Franklin"/>
                <a:sym typeface="Libre Franklin"/>
              </a:rPr>
              <a:t>Treadmill speed</a:t>
            </a:r>
            <a:endParaRPr sz="1800" dirty="0">
              <a:solidFill>
                <a:schemeClr val="dk1"/>
              </a:solidFill>
              <a:latin typeface="Libre Franklin"/>
              <a:ea typeface="Libre Franklin"/>
              <a:cs typeface="Libre Franklin"/>
              <a:sym typeface="Libre Franklin"/>
            </a:endParaRPr>
          </a:p>
        </p:txBody>
      </p:sp>
      <p:sp>
        <p:nvSpPr>
          <p:cNvPr id="353" name="Google Shape;353;p12"/>
          <p:cNvSpPr/>
          <p:nvPr/>
        </p:nvSpPr>
        <p:spPr>
          <a:xfrm>
            <a:off x="7943837" y="2953163"/>
            <a:ext cx="1590000" cy="690000"/>
          </a:xfrm>
          <a:prstGeom prst="roundRect">
            <a:avLst>
              <a:gd name="adj" fmla="val 16667"/>
            </a:avLst>
          </a:prstGeom>
          <a:solidFill>
            <a:schemeClr val="accent6"/>
          </a:solidFill>
          <a:ln w="12700" cap="flat" cmpd="sng">
            <a:solidFill>
              <a:srgbClr val="B59A3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Libre Franklin"/>
                <a:ea typeface="Libre Franklin"/>
                <a:cs typeface="Libre Franklin"/>
                <a:sym typeface="Libre Franklin"/>
              </a:rPr>
              <a:t>Speed Controller</a:t>
            </a:r>
            <a:endParaRPr sz="1800" dirty="0">
              <a:solidFill>
                <a:schemeClr val="dk1"/>
              </a:solidFill>
              <a:latin typeface="Libre Franklin"/>
              <a:ea typeface="Libre Franklin"/>
              <a:cs typeface="Libre Franklin"/>
              <a:sym typeface="Libre Franklin"/>
            </a:endParaRPr>
          </a:p>
        </p:txBody>
      </p:sp>
      <p:sp>
        <p:nvSpPr>
          <p:cNvPr id="354" name="Google Shape;354;p12"/>
          <p:cNvSpPr/>
          <p:nvPr/>
        </p:nvSpPr>
        <p:spPr>
          <a:xfrm>
            <a:off x="10017297" y="1783165"/>
            <a:ext cx="1203153" cy="523333"/>
          </a:xfrm>
          <a:prstGeom prst="roundRect">
            <a:avLst>
              <a:gd name="adj" fmla="val 16667"/>
            </a:avLst>
          </a:prstGeom>
          <a:solidFill>
            <a:schemeClr val="accent6"/>
          </a:solidFill>
          <a:ln w="12700" cap="flat" cmpd="sng">
            <a:solidFill>
              <a:srgbClr val="B59A3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Libre Franklin"/>
                <a:ea typeface="Libre Franklin"/>
                <a:cs typeface="Libre Franklin"/>
                <a:sym typeface="Libre Franklin"/>
              </a:rPr>
              <a:t>Kalman filter</a:t>
            </a:r>
            <a:endParaRPr sz="1800" dirty="0">
              <a:solidFill>
                <a:schemeClr val="dk1"/>
              </a:solidFill>
              <a:latin typeface="Libre Franklin"/>
              <a:ea typeface="Libre Franklin"/>
              <a:cs typeface="Libre Franklin"/>
              <a:sym typeface="Libre Franklin"/>
            </a:endParaRPr>
          </a:p>
        </p:txBody>
      </p:sp>
      <p:cxnSp>
        <p:nvCxnSpPr>
          <p:cNvPr id="356" name="Google Shape;356;p12"/>
          <p:cNvCxnSpPr>
            <a:cxnSpLocks/>
            <a:stCxn id="351" idx="3"/>
          </p:cNvCxnSpPr>
          <p:nvPr/>
        </p:nvCxnSpPr>
        <p:spPr>
          <a:xfrm flipV="1">
            <a:off x="7460711" y="2044832"/>
            <a:ext cx="676549" cy="1"/>
          </a:xfrm>
          <a:prstGeom prst="straightConnector1">
            <a:avLst/>
          </a:prstGeom>
          <a:noFill/>
          <a:ln w="19050" cap="flat" cmpd="sng">
            <a:solidFill>
              <a:schemeClr val="accent6"/>
            </a:solidFill>
            <a:prstDash val="solid"/>
            <a:miter lim="800000"/>
            <a:headEnd type="none" w="sm" len="sm"/>
            <a:tailEnd type="none" w="sm" len="sm"/>
          </a:ln>
        </p:spPr>
      </p:cxnSp>
      <p:cxnSp>
        <p:nvCxnSpPr>
          <p:cNvPr id="357" name="Google Shape;357;p12"/>
          <p:cNvCxnSpPr>
            <a:cxnSpLocks/>
            <a:endCxn id="354" idx="1"/>
          </p:cNvCxnSpPr>
          <p:nvPr/>
        </p:nvCxnSpPr>
        <p:spPr>
          <a:xfrm>
            <a:off x="9340413" y="2044832"/>
            <a:ext cx="676884" cy="0"/>
          </a:xfrm>
          <a:prstGeom prst="straightConnector1">
            <a:avLst/>
          </a:prstGeom>
          <a:noFill/>
          <a:ln w="19050" cap="flat" cmpd="sng">
            <a:solidFill>
              <a:schemeClr val="accent6"/>
            </a:solidFill>
            <a:prstDash val="solid"/>
            <a:miter lim="800000"/>
            <a:headEnd type="none" w="sm" len="sm"/>
            <a:tailEnd type="none" w="sm" len="sm"/>
          </a:ln>
        </p:spPr>
      </p:cxnSp>
      <p:cxnSp>
        <p:nvCxnSpPr>
          <p:cNvPr id="358" name="Google Shape;358;p12"/>
          <p:cNvCxnSpPr>
            <a:cxnSpLocks/>
            <a:endCxn id="353" idx="0"/>
          </p:cNvCxnSpPr>
          <p:nvPr/>
        </p:nvCxnSpPr>
        <p:spPr>
          <a:xfrm>
            <a:off x="8738837" y="2306498"/>
            <a:ext cx="0" cy="646665"/>
          </a:xfrm>
          <a:prstGeom prst="straightConnector1">
            <a:avLst/>
          </a:prstGeom>
          <a:noFill/>
          <a:ln w="19050" cap="flat" cmpd="sng">
            <a:solidFill>
              <a:schemeClr val="accent6"/>
            </a:solidFill>
            <a:prstDash val="solid"/>
            <a:miter lim="800000"/>
            <a:headEnd type="none" w="sm" len="sm"/>
            <a:tailEnd type="triangle" w="med" len="med"/>
          </a:ln>
        </p:spPr>
      </p:cxnSp>
      <p:cxnSp>
        <p:nvCxnSpPr>
          <p:cNvPr id="359" name="Google Shape;359;p12"/>
          <p:cNvCxnSpPr>
            <a:cxnSpLocks/>
            <a:stCxn id="353" idx="2"/>
          </p:cNvCxnSpPr>
          <p:nvPr/>
        </p:nvCxnSpPr>
        <p:spPr>
          <a:xfrm>
            <a:off x="8738837" y="3643163"/>
            <a:ext cx="0" cy="1050605"/>
          </a:xfrm>
          <a:prstGeom prst="straightConnector1">
            <a:avLst/>
          </a:prstGeom>
          <a:noFill/>
          <a:ln w="19050" cap="flat" cmpd="sng">
            <a:solidFill>
              <a:schemeClr val="accent6"/>
            </a:solidFill>
            <a:prstDash val="solid"/>
            <a:miter lim="800000"/>
            <a:headEnd type="none" w="sm" len="sm"/>
            <a:tailEnd type="triangle" w="med" len="med"/>
          </a:ln>
        </p:spPr>
      </p:cxnSp>
      <p:cxnSp>
        <p:nvCxnSpPr>
          <p:cNvPr id="360" name="Google Shape;360;p12"/>
          <p:cNvCxnSpPr>
            <a:cxnSpLocks/>
            <a:endCxn id="351" idx="2"/>
          </p:cNvCxnSpPr>
          <p:nvPr/>
        </p:nvCxnSpPr>
        <p:spPr>
          <a:xfrm rot="16200000" flipV="1">
            <a:off x="5983092" y="3101764"/>
            <a:ext cx="2782599" cy="1192069"/>
          </a:xfrm>
          <a:prstGeom prst="bentConnector3">
            <a:avLst>
              <a:gd name="adj1" fmla="val -1483"/>
            </a:avLst>
          </a:prstGeom>
          <a:noFill/>
          <a:ln w="19050" cap="flat" cmpd="sng">
            <a:solidFill>
              <a:schemeClr val="accent6"/>
            </a:solidFill>
            <a:prstDash val="solid"/>
            <a:miter lim="800000"/>
            <a:headEnd type="none" w="sm" len="sm"/>
            <a:tailEnd type="triangle" w="med" len="med"/>
          </a:ln>
        </p:spPr>
      </p:cxnSp>
      <mc:AlternateContent xmlns:mc="http://schemas.openxmlformats.org/markup-compatibility/2006">
        <mc:Choice xmlns:a14="http://schemas.microsoft.com/office/drawing/2010/main" Requires="a14">
          <p:sp>
            <p:nvSpPr>
              <p:cNvPr id="17" name="Google Shape;351;p12">
                <a:extLst>
                  <a:ext uri="{FF2B5EF4-FFF2-40B4-BE49-F238E27FC236}">
                    <a16:creationId xmlns:a16="http://schemas.microsoft.com/office/drawing/2014/main" id="{100E26C3-AEDE-6627-1BE2-A757F4DA8FB2}"/>
                  </a:ext>
                </a:extLst>
              </p:cNvPr>
              <p:cNvSpPr/>
              <p:nvPr/>
            </p:nvSpPr>
            <p:spPr>
              <a:xfrm>
                <a:off x="8013358" y="1823164"/>
                <a:ext cx="1364710" cy="523333"/>
              </a:xfrm>
              <a:prstGeom prst="roundRect">
                <a:avLst>
                  <a:gd name="adj" fmla="val 16667"/>
                </a:avLst>
              </a:prstGeom>
              <a:solidFill>
                <a:schemeClr val="accent6"/>
              </a:solidFill>
              <a:ln w="12700" cap="flat" cmpd="sng">
                <a:solidFill>
                  <a:srgbClr val="B59A3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1800" i="1" smtClean="0">
                              <a:solidFill>
                                <a:schemeClr val="dk1"/>
                              </a:solidFill>
                              <a:latin typeface="Cambria Math" panose="02040503050406030204" pitchFamily="18" charset="0"/>
                              <a:sym typeface="Libre Franklin"/>
                            </a:rPr>
                          </m:ctrlPr>
                        </m:sSubPr>
                        <m:e>
                          <m:r>
                            <a:rPr lang="en-US" altLang="zh-CN" sz="1800" b="0" i="1" smtClean="0">
                              <a:solidFill>
                                <a:schemeClr val="dk1"/>
                              </a:solidFill>
                              <a:latin typeface="Cambria Math" panose="02040503050406030204" pitchFamily="18" charset="0"/>
                              <a:sym typeface="Libre Franklin"/>
                            </a:rPr>
                            <m:t>𝑝</m:t>
                          </m:r>
                        </m:e>
                        <m:sub>
                          <m:r>
                            <a:rPr lang="en-US" altLang="zh-CN" sz="1800" b="0" i="1" smtClean="0">
                              <a:solidFill>
                                <a:schemeClr val="dk1"/>
                              </a:solidFill>
                              <a:latin typeface="Cambria Math" panose="02040503050406030204" pitchFamily="18" charset="0"/>
                              <a:sym typeface="Libre Franklin"/>
                            </a:rPr>
                            <m:t>𝐾𝐹</m:t>
                          </m:r>
                        </m:sub>
                      </m:sSub>
                      <m:r>
                        <a:rPr lang="en-US" altLang="zh-CN" sz="1800" b="0" i="1" smtClean="0">
                          <a:solidFill>
                            <a:schemeClr val="dk1"/>
                          </a:solidFill>
                          <a:latin typeface="Cambria Math" panose="02040503050406030204" pitchFamily="18" charset="0"/>
                          <a:sym typeface="Libre Franklin"/>
                        </a:rPr>
                        <m:t>&amp;</m:t>
                      </m:r>
                      <m:sSub>
                        <m:sSubPr>
                          <m:ctrlPr>
                            <a:rPr lang="en-US" altLang="zh-CN" sz="1800" b="0" i="1" smtClean="0">
                              <a:solidFill>
                                <a:schemeClr val="dk1"/>
                              </a:solidFill>
                              <a:latin typeface="Cambria Math" panose="02040503050406030204" pitchFamily="18" charset="0"/>
                              <a:sym typeface="Libre Franklin"/>
                            </a:rPr>
                          </m:ctrlPr>
                        </m:sSubPr>
                        <m:e>
                          <m:r>
                            <a:rPr lang="en-US" altLang="zh-CN" sz="1800" b="0" i="1" smtClean="0">
                              <a:solidFill>
                                <a:schemeClr val="dk1"/>
                              </a:solidFill>
                              <a:latin typeface="Cambria Math" panose="02040503050406030204" pitchFamily="18" charset="0"/>
                              <a:sym typeface="Libre Franklin"/>
                            </a:rPr>
                            <m:t>𝑣</m:t>
                          </m:r>
                        </m:e>
                        <m:sub>
                          <m:r>
                            <a:rPr lang="en-US" altLang="zh-CN" sz="1800" b="0" i="1" smtClean="0">
                              <a:solidFill>
                                <a:schemeClr val="dk1"/>
                              </a:solidFill>
                              <a:latin typeface="Cambria Math" panose="02040503050406030204" pitchFamily="18" charset="0"/>
                              <a:sym typeface="Libre Franklin"/>
                            </a:rPr>
                            <m:t>𝐾𝐹</m:t>
                          </m:r>
                        </m:sub>
                      </m:sSub>
                    </m:oMath>
                  </m:oMathPara>
                </a14:m>
                <a:endParaRPr sz="1800" dirty="0">
                  <a:solidFill>
                    <a:schemeClr val="dk1"/>
                  </a:solidFill>
                  <a:latin typeface="Libre Franklin"/>
                  <a:ea typeface="Libre Franklin"/>
                  <a:cs typeface="Libre Franklin"/>
                  <a:sym typeface="Libre Franklin"/>
                </a:endParaRPr>
              </a:p>
            </p:txBody>
          </p:sp>
        </mc:Choice>
        <mc:Fallback>
          <p:sp>
            <p:nvSpPr>
              <p:cNvPr id="17" name="Google Shape;351;p12">
                <a:extLst>
                  <a:ext uri="{FF2B5EF4-FFF2-40B4-BE49-F238E27FC236}">
                    <a16:creationId xmlns:a16="http://schemas.microsoft.com/office/drawing/2014/main" id="{100E26C3-AEDE-6627-1BE2-A757F4DA8FB2}"/>
                  </a:ext>
                </a:extLst>
              </p:cNvPr>
              <p:cNvSpPr>
                <a:spLocks noRot="1" noChangeAspect="1" noMove="1" noResize="1" noEditPoints="1" noAdjustHandles="1" noChangeArrowheads="1" noChangeShapeType="1" noTextEdit="1"/>
              </p:cNvSpPr>
              <p:nvPr/>
            </p:nvSpPr>
            <p:spPr>
              <a:xfrm>
                <a:off x="8013358" y="1823164"/>
                <a:ext cx="1364710" cy="523333"/>
              </a:xfrm>
              <a:prstGeom prst="roundRect">
                <a:avLst>
                  <a:gd name="adj" fmla="val 16667"/>
                </a:avLst>
              </a:prstGeom>
              <a:blipFill>
                <a:blip r:embed="rId4"/>
                <a:stretch>
                  <a:fillRect/>
                </a:stretch>
              </a:blipFill>
              <a:ln w="12700" cap="flat" cmpd="sng">
                <a:solidFill>
                  <a:srgbClr val="B59A34"/>
                </a:solidFill>
                <a:prstDash val="solid"/>
                <a:miter lim="800000"/>
                <a:headEnd type="none" w="sm" len="sm"/>
                <a:tailEnd type="none" w="sm" len="sm"/>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Google Shape;351;p12">
                <a:extLst>
                  <a:ext uri="{FF2B5EF4-FFF2-40B4-BE49-F238E27FC236}">
                    <a16:creationId xmlns:a16="http://schemas.microsoft.com/office/drawing/2014/main" id="{1A58E7EC-EE99-26A9-F93E-84CCF8552B56}"/>
                  </a:ext>
                </a:extLst>
              </p:cNvPr>
              <p:cNvSpPr/>
              <p:nvPr/>
            </p:nvSpPr>
            <p:spPr>
              <a:xfrm>
                <a:off x="7943837" y="4693768"/>
                <a:ext cx="1693141" cy="786964"/>
              </a:xfrm>
              <a:prstGeom prst="roundRect">
                <a:avLst>
                  <a:gd name="adj" fmla="val 16667"/>
                </a:avLst>
              </a:prstGeom>
              <a:solidFill>
                <a:schemeClr val="accent6"/>
              </a:solidFill>
              <a:ln w="12700" cap="flat" cmpd="sng">
                <a:solidFill>
                  <a:srgbClr val="B59A3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1800" i="1" smtClean="0">
                              <a:solidFill>
                                <a:schemeClr val="dk1"/>
                              </a:solidFill>
                              <a:latin typeface="Cambria Math" panose="02040503050406030204" pitchFamily="18" charset="0"/>
                              <a:sym typeface="Libre Franklin"/>
                            </a:rPr>
                          </m:ctrlPr>
                        </m:sSubPr>
                        <m:e>
                          <m:r>
                            <a:rPr lang="en-US" altLang="zh-CN" sz="1800" b="0" i="1" smtClean="0">
                              <a:solidFill>
                                <a:schemeClr val="dk1"/>
                              </a:solidFill>
                              <a:latin typeface="Cambria Math" panose="02040503050406030204" pitchFamily="18" charset="0"/>
                              <a:sym typeface="Libre Franklin"/>
                            </a:rPr>
                            <m:t>𝑣</m:t>
                          </m:r>
                        </m:e>
                        <m:sub>
                          <m:r>
                            <a:rPr lang="en-US" altLang="zh-CN" sz="1800" b="0" i="1" smtClean="0">
                              <a:solidFill>
                                <a:schemeClr val="dk1"/>
                              </a:solidFill>
                              <a:latin typeface="Cambria Math" panose="02040503050406030204" pitchFamily="18" charset="0"/>
                              <a:sym typeface="Libre Franklin"/>
                            </a:rPr>
                            <m:t>𝑡𝑚</m:t>
                          </m:r>
                          <m:r>
                            <a:rPr lang="en-US" altLang="zh-CN" sz="1800" b="0" i="1" smtClean="0">
                              <a:solidFill>
                                <a:schemeClr val="dk1"/>
                              </a:solidFill>
                              <a:latin typeface="Cambria Math" panose="02040503050406030204" pitchFamily="18" charset="0"/>
                              <a:sym typeface="Libre Franklin"/>
                            </a:rPr>
                            <m:t>,</m:t>
                          </m:r>
                          <m:r>
                            <a:rPr lang="en-US" altLang="zh-CN" sz="1800" b="0" i="1" smtClean="0">
                              <a:solidFill>
                                <a:schemeClr val="dk1"/>
                              </a:solidFill>
                              <a:latin typeface="Cambria Math" panose="02040503050406030204" pitchFamily="18" charset="0"/>
                              <a:sym typeface="Libre Franklin"/>
                            </a:rPr>
                            <m:t>𝑡𝑔𝑡</m:t>
                          </m:r>
                        </m:sub>
                      </m:sSub>
                      <m:r>
                        <a:rPr lang="en-US" altLang="zh-CN" sz="1800" b="0" i="1" smtClean="0">
                          <a:solidFill>
                            <a:schemeClr val="dk1"/>
                          </a:solidFill>
                          <a:latin typeface="Cambria Math" panose="02040503050406030204" pitchFamily="18" charset="0"/>
                          <a:sym typeface="Libre Franklin"/>
                        </a:rPr>
                        <m:t>&amp;</m:t>
                      </m:r>
                      <m:sSub>
                        <m:sSubPr>
                          <m:ctrlPr>
                            <a:rPr lang="en-US" altLang="zh-CN" sz="1800" b="0" i="1" smtClean="0">
                              <a:solidFill>
                                <a:schemeClr val="dk1"/>
                              </a:solidFill>
                              <a:latin typeface="Cambria Math" panose="02040503050406030204" pitchFamily="18" charset="0"/>
                              <a:sym typeface="Libre Franklin"/>
                            </a:rPr>
                          </m:ctrlPr>
                        </m:sSubPr>
                        <m:e>
                          <m:r>
                            <a:rPr lang="en-US" altLang="zh-CN" sz="1800" b="0" i="1" smtClean="0">
                              <a:solidFill>
                                <a:schemeClr val="dk1"/>
                              </a:solidFill>
                              <a:latin typeface="Cambria Math" panose="02040503050406030204" pitchFamily="18" charset="0"/>
                              <a:sym typeface="Libre Franklin"/>
                            </a:rPr>
                            <m:t>𝑎</m:t>
                          </m:r>
                        </m:e>
                        <m:sub>
                          <m:r>
                            <a:rPr lang="en-US" altLang="zh-CN" sz="1800" b="0" i="1" smtClean="0">
                              <a:solidFill>
                                <a:schemeClr val="dk1"/>
                              </a:solidFill>
                              <a:latin typeface="Cambria Math" panose="02040503050406030204" pitchFamily="18" charset="0"/>
                              <a:sym typeface="Libre Franklin"/>
                            </a:rPr>
                            <m:t>𝑡𝑚</m:t>
                          </m:r>
                          <m:r>
                            <a:rPr lang="en-US" altLang="zh-CN" sz="1800" b="0" i="1" smtClean="0">
                              <a:solidFill>
                                <a:schemeClr val="dk1"/>
                              </a:solidFill>
                              <a:latin typeface="Cambria Math" panose="02040503050406030204" pitchFamily="18" charset="0"/>
                              <a:sym typeface="Libre Franklin"/>
                            </a:rPr>
                            <m:t>,</m:t>
                          </m:r>
                          <m:r>
                            <a:rPr lang="en-US" altLang="zh-CN" sz="1800" b="0" i="1" smtClean="0">
                              <a:solidFill>
                                <a:schemeClr val="dk1"/>
                              </a:solidFill>
                              <a:latin typeface="Cambria Math" panose="02040503050406030204" pitchFamily="18" charset="0"/>
                              <a:sym typeface="Libre Franklin"/>
                            </a:rPr>
                            <m:t>𝑡𝑔𝑡</m:t>
                          </m:r>
                        </m:sub>
                      </m:sSub>
                    </m:oMath>
                  </m:oMathPara>
                </a14:m>
                <a:endParaRPr sz="1800" dirty="0">
                  <a:solidFill>
                    <a:schemeClr val="dk1"/>
                  </a:solidFill>
                  <a:latin typeface="Libre Franklin"/>
                  <a:ea typeface="Libre Franklin"/>
                  <a:cs typeface="Libre Franklin"/>
                  <a:sym typeface="Libre Franklin"/>
                </a:endParaRPr>
              </a:p>
            </p:txBody>
          </p:sp>
        </mc:Choice>
        <mc:Fallback>
          <p:sp>
            <p:nvSpPr>
              <p:cNvPr id="24" name="Google Shape;351;p12">
                <a:extLst>
                  <a:ext uri="{FF2B5EF4-FFF2-40B4-BE49-F238E27FC236}">
                    <a16:creationId xmlns:a16="http://schemas.microsoft.com/office/drawing/2014/main" id="{1A58E7EC-EE99-26A9-F93E-84CCF8552B56}"/>
                  </a:ext>
                </a:extLst>
              </p:cNvPr>
              <p:cNvSpPr>
                <a:spLocks noRot="1" noChangeAspect="1" noMove="1" noResize="1" noEditPoints="1" noAdjustHandles="1" noChangeArrowheads="1" noChangeShapeType="1" noTextEdit="1"/>
              </p:cNvSpPr>
              <p:nvPr/>
            </p:nvSpPr>
            <p:spPr>
              <a:xfrm>
                <a:off x="7943837" y="4693768"/>
                <a:ext cx="1693141" cy="786964"/>
              </a:xfrm>
              <a:prstGeom prst="roundRect">
                <a:avLst>
                  <a:gd name="adj" fmla="val 16667"/>
                </a:avLst>
              </a:prstGeom>
              <a:blipFill>
                <a:blip r:embed="rId5"/>
                <a:stretch>
                  <a:fillRect/>
                </a:stretch>
              </a:blipFill>
              <a:ln w="12700" cap="flat" cmpd="sng">
                <a:solidFill>
                  <a:srgbClr val="B59A34"/>
                </a:solidFill>
                <a:prstDash val="solid"/>
                <a:miter lim="800000"/>
                <a:headEnd type="none" w="sm" len="sm"/>
                <a:tailEnd type="none" w="sm" len="sm"/>
              </a:ln>
            </p:spPr>
            <p:txBody>
              <a:bodyPr/>
              <a:lstStyle/>
              <a:p>
                <a:r>
                  <a:rPr lang="zh-CN" altLang="en-US">
                    <a:noFill/>
                  </a:rPr>
                  <a:t> </a:t>
                </a:r>
              </a:p>
            </p:txBody>
          </p:sp>
        </mc:Fallback>
      </mc:AlternateContent>
    </p:spTree>
    <p:extLst>
      <p:ext uri="{BB962C8B-B14F-4D97-AF65-F5344CB8AC3E}">
        <p14:creationId xmlns:p14="http://schemas.microsoft.com/office/powerpoint/2010/main" val="188469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3"/>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sz="4400"/>
              <a:t>SPT App</a:t>
            </a:r>
            <a:endParaRPr/>
          </a:p>
        </p:txBody>
      </p:sp>
      <p:sp>
        <p:nvSpPr>
          <p:cNvPr id="367" name="Google Shape;367;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11</a:t>
            </a:r>
            <a:endParaRPr/>
          </a:p>
        </p:txBody>
      </p:sp>
      <p:pic>
        <p:nvPicPr>
          <p:cNvPr id="368" name="Google Shape;368;p13" title="spt_video.mp4">
            <a:hlinkClick r:id="rId3"/>
          </p:cNvPr>
          <p:cNvPicPr preferRelativeResize="0"/>
          <p:nvPr/>
        </p:nvPicPr>
        <p:blipFill>
          <a:blip r:embed="rId4">
            <a:alphaModFix/>
          </a:blip>
          <a:stretch>
            <a:fillRect/>
          </a:stretch>
        </p:blipFill>
        <p:spPr>
          <a:xfrm>
            <a:off x="3924300" y="1646450"/>
            <a:ext cx="6579000" cy="4400550"/>
          </a:xfrm>
          <a:prstGeom prst="rect">
            <a:avLst/>
          </a:prstGeom>
          <a:noFill/>
          <a:ln>
            <a:noFill/>
          </a:ln>
        </p:spPr>
      </p:pic>
    </p:spTree>
    <p:extLst>
      <p:ext uri="{BB962C8B-B14F-4D97-AF65-F5344CB8AC3E}">
        <p14:creationId xmlns:p14="http://schemas.microsoft.com/office/powerpoint/2010/main" val="291184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1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3"/>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Arial"/>
              <a:buNone/>
            </a:pPr>
            <a:r>
              <a:rPr lang="en-US"/>
              <a:t>Thanks</a:t>
            </a:r>
            <a:endParaRPr/>
          </a:p>
        </p:txBody>
      </p:sp>
      <p:pic>
        <p:nvPicPr>
          <p:cNvPr id="466" name="Google Shape;466;p23"/>
          <p:cNvPicPr preferRelativeResize="0"/>
          <p:nvPr/>
        </p:nvPicPr>
        <p:blipFill rotWithShape="1">
          <a:blip r:embed="rId3">
            <a:alphaModFix/>
          </a:blip>
          <a:srcRect/>
          <a:stretch/>
        </p:blipFill>
        <p:spPr>
          <a:xfrm>
            <a:off x="0" y="0"/>
            <a:ext cx="5830113"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Arial"/>
              <a:buNone/>
            </a:pPr>
            <a:r>
              <a:rPr lang="en-US"/>
              <a:t>Outline</a:t>
            </a:r>
            <a:endParaRPr/>
          </a:p>
        </p:txBody>
      </p:sp>
      <p:sp>
        <p:nvSpPr>
          <p:cNvPr id="222" name="Google Shape;222;p2"/>
          <p:cNvSpPr txBox="1">
            <a:spLocks noGrp="1"/>
          </p:cNvSpPr>
          <p:nvPr>
            <p:ph type="body" idx="1"/>
          </p:nvPr>
        </p:nvSpPr>
        <p:spPr>
          <a:xfrm>
            <a:off x="3337110" y="1993006"/>
            <a:ext cx="6891619" cy="3898747"/>
          </a:xfrm>
          <a:prstGeom prst="rect">
            <a:avLst/>
          </a:prstGeom>
          <a:noFill/>
          <a:ln>
            <a:noFill/>
          </a:ln>
        </p:spPr>
        <p:txBody>
          <a:bodyPr spcFirstLastPara="1" wrap="square" lIns="0" tIns="0" rIns="0" bIns="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dirty="0"/>
              <a:t>Motivation</a:t>
            </a:r>
            <a:endParaRPr dirty="0"/>
          </a:p>
          <a:p>
            <a:pPr marL="285750" lvl="0" indent="-285750" algn="l" rtl="0">
              <a:lnSpc>
                <a:spcPct val="150000"/>
              </a:lnSpc>
              <a:spcBef>
                <a:spcPts val="1000"/>
              </a:spcBef>
              <a:spcAft>
                <a:spcPts val="0"/>
              </a:spcAft>
              <a:buClr>
                <a:schemeClr val="dk1"/>
              </a:buClr>
              <a:buSzPts val="1800"/>
              <a:buFont typeface="Arial"/>
              <a:buChar char="•"/>
            </a:pPr>
            <a:r>
              <a:rPr lang="en-US" sz="1800" dirty="0"/>
              <a:t>SPT App for PC</a:t>
            </a:r>
            <a:endParaRPr dirty="0"/>
          </a:p>
          <a:p>
            <a:pPr marL="971550" lvl="1" indent="-285750" algn="l" rtl="0">
              <a:lnSpc>
                <a:spcPct val="150000"/>
              </a:lnSpc>
              <a:spcBef>
                <a:spcPts val="500"/>
              </a:spcBef>
              <a:spcAft>
                <a:spcPts val="0"/>
              </a:spcAft>
              <a:buClr>
                <a:schemeClr val="dk1"/>
              </a:buClr>
              <a:buSzPts val="1800"/>
              <a:buChar char="•"/>
            </a:pPr>
            <a:r>
              <a:rPr lang="en-US" sz="1800" dirty="0"/>
              <a:t>Overview</a:t>
            </a:r>
          </a:p>
          <a:p>
            <a:pPr marL="971550" lvl="1" indent="-285750" algn="l" rtl="0">
              <a:lnSpc>
                <a:spcPct val="150000"/>
              </a:lnSpc>
              <a:spcBef>
                <a:spcPts val="500"/>
              </a:spcBef>
              <a:spcAft>
                <a:spcPts val="0"/>
              </a:spcAft>
              <a:buClr>
                <a:schemeClr val="dk1"/>
              </a:buClr>
              <a:buSzPts val="1800"/>
              <a:buChar char="•"/>
            </a:pPr>
            <a:r>
              <a:rPr lang="en-US" sz="1800" dirty="0"/>
              <a:t>Communication between treadmill and MATLAB</a:t>
            </a:r>
            <a:endParaRPr dirty="0"/>
          </a:p>
          <a:p>
            <a:pPr marL="971550" lvl="1" indent="-285750" algn="l" rtl="0">
              <a:lnSpc>
                <a:spcPct val="150000"/>
              </a:lnSpc>
              <a:spcBef>
                <a:spcPts val="500"/>
              </a:spcBef>
              <a:spcAft>
                <a:spcPts val="0"/>
              </a:spcAft>
              <a:buClr>
                <a:schemeClr val="dk1"/>
              </a:buClr>
              <a:buSzPts val="1800"/>
              <a:buChar char="•"/>
            </a:pPr>
            <a:r>
              <a:rPr lang="en-US" sz="1800" dirty="0"/>
              <a:t>State Estimator</a:t>
            </a:r>
            <a:endParaRPr dirty="0"/>
          </a:p>
          <a:p>
            <a:pPr marL="971550" lvl="1" indent="-285750" algn="l" rtl="0">
              <a:lnSpc>
                <a:spcPct val="150000"/>
              </a:lnSpc>
              <a:spcBef>
                <a:spcPts val="500"/>
              </a:spcBef>
              <a:spcAft>
                <a:spcPts val="0"/>
              </a:spcAft>
              <a:buClr>
                <a:schemeClr val="dk1"/>
              </a:buClr>
              <a:buSzPts val="1800"/>
              <a:buChar char="•"/>
            </a:pPr>
            <a:r>
              <a:rPr lang="en-US" altLang="zh-CN" sz="1800" dirty="0"/>
              <a:t>Speed Controller</a:t>
            </a:r>
          </a:p>
          <a:p>
            <a:pPr marL="971550" lvl="1" indent="-171450" algn="l" rtl="0">
              <a:lnSpc>
                <a:spcPct val="150000"/>
              </a:lnSpc>
              <a:spcBef>
                <a:spcPts val="500"/>
              </a:spcBef>
              <a:spcAft>
                <a:spcPts val="0"/>
              </a:spcAft>
              <a:buClr>
                <a:schemeClr val="dk1"/>
              </a:buClr>
              <a:buSzPts val="1800"/>
              <a:buNone/>
            </a:pPr>
            <a:endParaRPr sz="1800" dirty="0"/>
          </a:p>
          <a:p>
            <a:pPr marL="0" lvl="0" indent="0" algn="l" rtl="0">
              <a:lnSpc>
                <a:spcPct val="100000"/>
              </a:lnSpc>
              <a:spcBef>
                <a:spcPts val="1000"/>
              </a:spcBef>
              <a:spcAft>
                <a:spcPts val="0"/>
              </a:spcAft>
              <a:buClr>
                <a:schemeClr val="dk1"/>
              </a:buClr>
              <a:buSzPts val="16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5"/>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Arial"/>
              <a:buNone/>
            </a:pPr>
            <a:r>
              <a:rPr lang="en-US"/>
              <a:t>Motivation</a:t>
            </a:r>
            <a:endParaRPr/>
          </a:p>
        </p:txBody>
      </p:sp>
      <p:sp>
        <p:nvSpPr>
          <p:cNvPr id="255" name="Google Shape;255;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3</a:t>
            </a:r>
            <a:endParaRPr/>
          </a:p>
        </p:txBody>
      </p:sp>
      <p:sp>
        <p:nvSpPr>
          <p:cNvPr id="256" name="Google Shape;256;p5"/>
          <p:cNvSpPr txBox="1"/>
          <p:nvPr/>
        </p:nvSpPr>
        <p:spPr>
          <a:xfrm>
            <a:off x="3443285" y="4987565"/>
            <a:ext cx="2461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A self-pacing treadmill</a:t>
            </a:r>
            <a:endParaRPr sz="1800">
              <a:solidFill>
                <a:schemeClr val="dk1"/>
              </a:solidFill>
              <a:latin typeface="Libre Franklin"/>
              <a:ea typeface="Libre Franklin"/>
              <a:cs typeface="Libre Franklin"/>
              <a:sym typeface="Libre Franklin"/>
            </a:endParaRPr>
          </a:p>
        </p:txBody>
      </p:sp>
      <p:sp>
        <p:nvSpPr>
          <p:cNvPr id="257" name="Google Shape;257;p5"/>
          <p:cNvSpPr/>
          <p:nvPr/>
        </p:nvSpPr>
        <p:spPr>
          <a:xfrm>
            <a:off x="6095988" y="1183341"/>
            <a:ext cx="515100" cy="4724400"/>
          </a:xfrm>
          <a:prstGeom prst="leftBrace">
            <a:avLst>
              <a:gd name="adj1" fmla="val 8333"/>
              <a:gd name="adj2" fmla="val 50000"/>
            </a:avLst>
          </a:pr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58" name="Google Shape;258;p5"/>
          <p:cNvSpPr/>
          <p:nvPr/>
        </p:nvSpPr>
        <p:spPr>
          <a:xfrm>
            <a:off x="7149355" y="1243841"/>
            <a:ext cx="3379800" cy="699300"/>
          </a:xfrm>
          <a:prstGeom prst="rect">
            <a:avLst/>
          </a:prstGeom>
          <a:solidFill>
            <a:schemeClr val="accent6"/>
          </a:solidFill>
          <a:ln w="12700" cap="flat" cmpd="sng">
            <a:solidFill>
              <a:srgbClr val="B59A3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Test assistive devices</a:t>
            </a:r>
            <a:endParaRPr sz="1800">
              <a:solidFill>
                <a:schemeClr val="dk1"/>
              </a:solidFill>
              <a:latin typeface="Libre Franklin"/>
              <a:ea typeface="Libre Franklin"/>
              <a:cs typeface="Libre Franklin"/>
              <a:sym typeface="Libre Franklin"/>
            </a:endParaRPr>
          </a:p>
        </p:txBody>
      </p:sp>
      <p:sp>
        <p:nvSpPr>
          <p:cNvPr id="259" name="Google Shape;259;p5"/>
          <p:cNvSpPr/>
          <p:nvPr/>
        </p:nvSpPr>
        <p:spPr>
          <a:xfrm>
            <a:off x="7149405" y="3011716"/>
            <a:ext cx="3379800" cy="699300"/>
          </a:xfrm>
          <a:prstGeom prst="rect">
            <a:avLst/>
          </a:prstGeom>
          <a:solidFill>
            <a:schemeClr val="accent6"/>
          </a:solidFill>
          <a:ln w="12700" cap="flat" cmpd="sng">
            <a:solidFill>
              <a:srgbClr val="B59A3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Preferred walking speed</a:t>
            </a:r>
            <a:endParaRPr sz="1800">
              <a:solidFill>
                <a:schemeClr val="dk1"/>
              </a:solidFill>
              <a:latin typeface="Libre Franklin"/>
              <a:ea typeface="Libre Franklin"/>
              <a:cs typeface="Libre Franklin"/>
              <a:sym typeface="Libre Franklin"/>
            </a:endParaRPr>
          </a:p>
        </p:txBody>
      </p:sp>
      <p:sp>
        <p:nvSpPr>
          <p:cNvPr id="260" name="Google Shape;260;p5"/>
          <p:cNvSpPr/>
          <p:nvPr/>
        </p:nvSpPr>
        <p:spPr>
          <a:xfrm>
            <a:off x="7149393" y="4961166"/>
            <a:ext cx="3379800" cy="699300"/>
          </a:xfrm>
          <a:prstGeom prst="rect">
            <a:avLst/>
          </a:prstGeom>
          <a:solidFill>
            <a:schemeClr val="accent6"/>
          </a:solidFill>
          <a:ln w="12700" cap="flat" cmpd="sng">
            <a:solidFill>
              <a:srgbClr val="B59A3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Rehabilitation</a:t>
            </a:r>
            <a:endParaRPr sz="1800">
              <a:solidFill>
                <a:schemeClr val="dk1"/>
              </a:solidFill>
              <a:latin typeface="Libre Franklin"/>
              <a:ea typeface="Libre Franklin"/>
              <a:cs typeface="Libre Franklin"/>
              <a:sym typeface="Libre Franklin"/>
            </a:endParaRPr>
          </a:p>
        </p:txBody>
      </p:sp>
      <p:pic>
        <p:nvPicPr>
          <p:cNvPr id="261" name="Google Shape;261;p5"/>
          <p:cNvPicPr preferRelativeResize="0"/>
          <p:nvPr/>
        </p:nvPicPr>
        <p:blipFill rotWithShape="1">
          <a:blip r:embed="rId3">
            <a:alphaModFix/>
          </a:blip>
          <a:srcRect/>
          <a:stretch/>
        </p:blipFill>
        <p:spPr>
          <a:xfrm>
            <a:off x="971560" y="2668060"/>
            <a:ext cx="2280190" cy="1910429"/>
          </a:xfrm>
          <a:prstGeom prst="rect">
            <a:avLst/>
          </a:prstGeom>
          <a:noFill/>
          <a:ln>
            <a:noFill/>
          </a:ln>
        </p:spPr>
      </p:pic>
      <p:pic>
        <p:nvPicPr>
          <p:cNvPr id="262" name="Google Shape;262;p5"/>
          <p:cNvPicPr preferRelativeResize="0"/>
          <p:nvPr/>
        </p:nvPicPr>
        <p:blipFill rotWithShape="1">
          <a:blip r:embed="rId4">
            <a:alphaModFix/>
          </a:blip>
          <a:srcRect/>
          <a:stretch/>
        </p:blipFill>
        <p:spPr>
          <a:xfrm>
            <a:off x="3676525" y="2372362"/>
            <a:ext cx="1994701" cy="2346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6"/>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altLang="zh-CN" sz="4400" dirty="0"/>
              <a:t>SPT App: Overview</a:t>
            </a:r>
            <a:endParaRPr dirty="0"/>
          </a:p>
        </p:txBody>
      </p:sp>
      <p:sp>
        <p:nvSpPr>
          <p:cNvPr id="269" name="Google Shape;269;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4</a:t>
            </a:r>
            <a:endParaRPr/>
          </a:p>
        </p:txBody>
      </p:sp>
      <p:pic>
        <p:nvPicPr>
          <p:cNvPr id="270" name="Google Shape;270;p6"/>
          <p:cNvPicPr preferRelativeResize="0"/>
          <p:nvPr/>
        </p:nvPicPr>
        <p:blipFill rotWithShape="1">
          <a:blip r:embed="rId3">
            <a:alphaModFix/>
          </a:blip>
          <a:srcRect/>
          <a:stretch/>
        </p:blipFill>
        <p:spPr>
          <a:xfrm>
            <a:off x="3609628" y="1943102"/>
            <a:ext cx="4972744" cy="3705742"/>
          </a:xfrm>
          <a:prstGeom prst="rect">
            <a:avLst/>
          </a:prstGeom>
          <a:noFill/>
          <a:ln>
            <a:noFill/>
          </a:ln>
        </p:spPr>
      </p:pic>
      <p:pic>
        <p:nvPicPr>
          <p:cNvPr id="271" name="Google Shape;271;p6" descr="图片包含 桌子, 游戏机, 房间&#10;&#10;描述已自动生成"/>
          <p:cNvPicPr preferRelativeResize="0"/>
          <p:nvPr/>
        </p:nvPicPr>
        <p:blipFill rotWithShape="1">
          <a:blip r:embed="rId4">
            <a:alphaModFix/>
          </a:blip>
          <a:srcRect/>
          <a:stretch/>
        </p:blipFill>
        <p:spPr>
          <a:xfrm>
            <a:off x="2001051" y="3025104"/>
            <a:ext cx="2080874" cy="1541738"/>
          </a:xfrm>
          <a:prstGeom prst="rect">
            <a:avLst/>
          </a:prstGeom>
          <a:noFill/>
          <a:ln>
            <a:noFill/>
          </a:ln>
        </p:spPr>
      </p:pic>
    </p:spTree>
    <p:extLst>
      <p:ext uri="{BB962C8B-B14F-4D97-AF65-F5344CB8AC3E}">
        <p14:creationId xmlns:p14="http://schemas.microsoft.com/office/powerpoint/2010/main" val="386135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8"/>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sz="4400" dirty="0"/>
              <a:t>SPT App: communication</a:t>
            </a:r>
            <a:endParaRPr dirty="0"/>
          </a:p>
        </p:txBody>
      </p:sp>
      <p:sp>
        <p:nvSpPr>
          <p:cNvPr id="293" name="Google Shape;293;p8"/>
          <p:cNvSpPr txBox="1">
            <a:spLocks noGrp="1"/>
          </p:cNvSpPr>
          <p:nvPr>
            <p:ph type="sldNum" idx="12"/>
          </p:nvPr>
        </p:nvSpPr>
        <p:spPr>
          <a:xfrm>
            <a:off x="971550" y="6414324"/>
            <a:ext cx="523200" cy="165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6</a:t>
            </a:r>
            <a:endParaRPr/>
          </a:p>
        </p:txBody>
      </p:sp>
      <p:sp>
        <p:nvSpPr>
          <p:cNvPr id="294" name="Google Shape;294;p8"/>
          <p:cNvSpPr txBox="1"/>
          <p:nvPr/>
        </p:nvSpPr>
        <p:spPr>
          <a:xfrm>
            <a:off x="860612" y="2007204"/>
            <a:ext cx="6096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Libre Franklin"/>
                <a:ea typeface="Libre Franklin"/>
                <a:cs typeface="Libre Franklin"/>
                <a:sym typeface="Libre Franklin"/>
              </a:rPr>
              <a:t>Communication</a:t>
            </a:r>
            <a:endParaRPr sz="3200">
              <a:solidFill>
                <a:schemeClr val="dk1"/>
              </a:solidFill>
              <a:latin typeface="Libre Franklin"/>
              <a:ea typeface="Libre Franklin"/>
              <a:cs typeface="Libre Franklin"/>
              <a:sym typeface="Libre Franklin"/>
            </a:endParaRPr>
          </a:p>
        </p:txBody>
      </p:sp>
      <p:sp>
        <p:nvSpPr>
          <p:cNvPr id="295" name="Google Shape;295;p8"/>
          <p:cNvSpPr txBox="1"/>
          <p:nvPr/>
        </p:nvSpPr>
        <p:spPr>
          <a:xfrm>
            <a:off x="7141523" y="1283928"/>
            <a:ext cx="5576048"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How do we do it?</a:t>
            </a:r>
            <a:endParaRPr dirty="0"/>
          </a:p>
          <a:p>
            <a:pPr marL="285750" marR="0" lvl="0" indent="-285750" algn="l" rtl="0">
              <a:spcBef>
                <a:spcPts val="0"/>
              </a:spcBef>
              <a:spcAft>
                <a:spcPts val="0"/>
              </a:spcAft>
              <a:buClr>
                <a:schemeClr val="dk1"/>
              </a:buClr>
              <a:buSzPts val="1800"/>
              <a:buFont typeface="Arial"/>
              <a:buChar char="•"/>
            </a:pPr>
            <a:r>
              <a:rPr lang="en-US" sz="1800" strike="sngStrike" dirty="0" err="1">
                <a:solidFill>
                  <a:schemeClr val="dk1"/>
                </a:solidFill>
                <a:latin typeface="Libre Franklin"/>
                <a:ea typeface="Libre Franklin"/>
                <a:cs typeface="Libre Franklin"/>
                <a:sym typeface="Libre Franklin"/>
              </a:rPr>
              <a:t>mex</a:t>
            </a:r>
            <a:r>
              <a:rPr lang="en-US" sz="1800" strike="sngStrike" dirty="0">
                <a:solidFill>
                  <a:schemeClr val="dk1"/>
                </a:solidFill>
                <a:latin typeface="Libre Franklin"/>
                <a:ea typeface="Libre Franklin"/>
                <a:cs typeface="Libre Franklin"/>
                <a:sym typeface="Libre Franklin"/>
              </a:rPr>
              <a:t> function: source file</a:t>
            </a:r>
            <a:endParaRPr dirty="0"/>
          </a:p>
          <a:p>
            <a:pPr marL="285750" marR="0" lvl="0" indent="-285750" algn="l" rtl="0">
              <a:spcBef>
                <a:spcPts val="0"/>
              </a:spcBef>
              <a:spcAft>
                <a:spcPts val="0"/>
              </a:spcAft>
              <a:buClr>
                <a:schemeClr val="dk1"/>
              </a:buClr>
              <a:buSzPts val="1800"/>
              <a:buFont typeface="Arial"/>
              <a:buChar char="•"/>
            </a:pPr>
            <a:r>
              <a:rPr lang="en-US" sz="1800" strike="sngStrike" dirty="0">
                <a:solidFill>
                  <a:schemeClr val="dk1"/>
                </a:solidFill>
                <a:latin typeface="Libre Franklin"/>
                <a:ea typeface="Libre Franklin"/>
                <a:cs typeface="Libre Franklin"/>
                <a:sym typeface="Libre Franklin"/>
              </a:rPr>
              <a:t>adaptor/ Call C from </a:t>
            </a:r>
            <a:r>
              <a:rPr lang="en-US" sz="1800" strike="sngStrike" dirty="0" err="1">
                <a:solidFill>
                  <a:schemeClr val="dk1"/>
                </a:solidFill>
                <a:latin typeface="Libre Franklin"/>
                <a:ea typeface="Libre Franklin"/>
                <a:cs typeface="Libre Franklin"/>
                <a:sym typeface="Libre Franklin"/>
              </a:rPr>
              <a:t>Matlab:That</a:t>
            </a:r>
            <a:r>
              <a:rPr lang="en-US" sz="1800" strike="sngStrike" dirty="0">
                <a:solidFill>
                  <a:schemeClr val="dk1"/>
                </a:solidFill>
                <a:latin typeface="Libre Franklin"/>
                <a:ea typeface="Libre Franklin"/>
                <a:cs typeface="Libre Franklin"/>
                <a:sym typeface="Libre Franklin"/>
              </a:rPr>
              <a:t> is the </a:t>
            </a:r>
          </a:p>
          <a:p>
            <a:pPr marL="285750" marR="0" lvl="0" indent="-285750" algn="l" rtl="0">
              <a:spcBef>
                <a:spcPts val="0"/>
              </a:spcBef>
              <a:spcAft>
                <a:spcPts val="0"/>
              </a:spcAft>
              <a:buClr>
                <a:schemeClr val="dk1"/>
              </a:buClr>
              <a:buSzPts val="1800"/>
              <a:buFont typeface="Arial"/>
              <a:buChar char="•"/>
            </a:pPr>
            <a:r>
              <a:rPr lang="en-US" sz="1800" strike="sngStrike" dirty="0">
                <a:solidFill>
                  <a:schemeClr val="dk1"/>
                </a:solidFill>
                <a:latin typeface="Libre Franklin"/>
                <a:ea typeface="Libre Franklin"/>
                <a:cs typeface="Libre Franklin"/>
                <a:sym typeface="Libre Franklin"/>
              </a:rPr>
              <a:t>Function for C</a:t>
            </a:r>
            <a:endParaRPr sz="1800" strike="sngStrike" dirty="0">
              <a:solidFill>
                <a:schemeClr val="dk1"/>
              </a:solidFill>
              <a:latin typeface="Libre Franklin"/>
              <a:ea typeface="Libre Franklin"/>
              <a:cs typeface="Libre Franklin"/>
              <a:sym typeface="Libre Frankli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Libre Franklin"/>
                <a:ea typeface="Libre Franklin"/>
                <a:cs typeface="Libre Franklin"/>
                <a:sym typeface="Libre Franklin"/>
              </a:rPr>
              <a:t>Call C++ from </a:t>
            </a:r>
            <a:r>
              <a:rPr lang="en-US" sz="1800" dirty="0" err="1">
                <a:solidFill>
                  <a:schemeClr val="dk1"/>
                </a:solidFill>
                <a:latin typeface="Libre Franklin"/>
                <a:ea typeface="Libre Franklin"/>
                <a:cs typeface="Libre Franklin"/>
                <a:sym typeface="Libre Franklin"/>
              </a:rPr>
              <a:t>Matlab</a:t>
            </a:r>
            <a:endParaRPr sz="1800" dirty="0">
              <a:solidFill>
                <a:schemeClr val="dk1"/>
              </a:solidFill>
              <a:latin typeface="Libre Franklin"/>
              <a:ea typeface="Libre Franklin"/>
              <a:cs typeface="Libre Franklin"/>
              <a:sym typeface="Libre Franklin"/>
            </a:endParaRPr>
          </a:p>
          <a:p>
            <a:pPr marL="742950" marR="0" lvl="1" indent="-285750" algn="l" rtl="0">
              <a:spcBef>
                <a:spcPts val="0"/>
              </a:spcBef>
              <a:spcAft>
                <a:spcPts val="0"/>
              </a:spcAft>
              <a:buClr>
                <a:srgbClr val="212121"/>
              </a:buClr>
              <a:buSzPts val="1800"/>
              <a:buFont typeface="Arial"/>
              <a:buChar char="•"/>
            </a:pPr>
            <a:r>
              <a:rPr lang="en-US" sz="1800" b="0" i="0" u="none" strike="noStrike" cap="none" dirty="0">
                <a:solidFill>
                  <a:srgbClr val="212121"/>
                </a:solidFill>
                <a:latin typeface="Roboto"/>
                <a:ea typeface="Roboto"/>
                <a:cs typeface="Roboto"/>
                <a:sym typeface="Roboto"/>
              </a:rPr>
              <a:t>Live Code </a:t>
            </a:r>
            <a:r>
              <a:rPr lang="en-US" sz="1800" b="0" i="1" u="none" strike="noStrike" cap="none" dirty="0">
                <a:solidFill>
                  <a:srgbClr val="212121"/>
                </a:solidFill>
                <a:latin typeface="Roboto"/>
                <a:ea typeface="Roboto"/>
                <a:cs typeface="Roboto"/>
                <a:sym typeface="Roboto"/>
              </a:rPr>
              <a:t>definition file</a:t>
            </a:r>
            <a:endParaRPr dirty="0"/>
          </a:p>
          <a:p>
            <a:pPr marL="742950" marR="0" lvl="1" indent="-285750" algn="l" rtl="0">
              <a:spcBef>
                <a:spcPts val="0"/>
              </a:spcBef>
              <a:spcAft>
                <a:spcPts val="0"/>
              </a:spcAft>
              <a:buClr>
                <a:srgbClr val="212121"/>
              </a:buClr>
              <a:buSzPts val="1800"/>
              <a:buFont typeface="Arial"/>
              <a:buChar char="•"/>
            </a:pPr>
            <a:r>
              <a:rPr lang="en-US" sz="1800" b="0" i="0" u="none" strike="noStrike" cap="none" dirty="0">
                <a:solidFill>
                  <a:srgbClr val="212121"/>
                </a:solidFill>
                <a:latin typeface="Roboto"/>
                <a:ea typeface="Roboto"/>
                <a:cs typeface="Roboto"/>
                <a:sym typeface="Roboto"/>
              </a:rPr>
              <a:t>Generate Interface</a:t>
            </a:r>
            <a:endParaRPr dirty="0"/>
          </a:p>
        </p:txBody>
      </p:sp>
      <p:pic>
        <p:nvPicPr>
          <p:cNvPr id="296" name="Google Shape;296;p8" descr="图片包含 桌子, 游戏机, 房间&#10;&#10;描述已自动生成"/>
          <p:cNvPicPr preferRelativeResize="0"/>
          <p:nvPr/>
        </p:nvPicPr>
        <p:blipFill rotWithShape="1">
          <a:blip r:embed="rId3">
            <a:alphaModFix/>
          </a:blip>
          <a:srcRect/>
          <a:stretch/>
        </p:blipFill>
        <p:spPr>
          <a:xfrm>
            <a:off x="446651" y="2444906"/>
            <a:ext cx="2080874" cy="1541738"/>
          </a:xfrm>
          <a:prstGeom prst="rect">
            <a:avLst/>
          </a:prstGeom>
          <a:noFill/>
          <a:ln>
            <a:noFill/>
          </a:ln>
        </p:spPr>
      </p:pic>
      <p:pic>
        <p:nvPicPr>
          <p:cNvPr id="297" name="Google Shape;297;p8" descr="图片包含 文本&#10;&#10;描述已自动生成"/>
          <p:cNvPicPr preferRelativeResize="0"/>
          <p:nvPr/>
        </p:nvPicPr>
        <p:blipFill rotWithShape="1">
          <a:blip r:embed="rId4">
            <a:alphaModFix/>
          </a:blip>
          <a:srcRect/>
          <a:stretch/>
        </p:blipFill>
        <p:spPr>
          <a:xfrm>
            <a:off x="3697552" y="2822085"/>
            <a:ext cx="611622" cy="800169"/>
          </a:xfrm>
          <a:prstGeom prst="rect">
            <a:avLst/>
          </a:prstGeom>
          <a:noFill/>
          <a:ln>
            <a:noFill/>
          </a:ln>
        </p:spPr>
      </p:pic>
      <p:cxnSp>
        <p:nvCxnSpPr>
          <p:cNvPr id="298" name="Google Shape;298;p8"/>
          <p:cNvCxnSpPr>
            <a:cxnSpLocks/>
            <a:stCxn id="296" idx="3"/>
            <a:endCxn id="297" idx="1"/>
          </p:cNvCxnSpPr>
          <p:nvPr/>
        </p:nvCxnSpPr>
        <p:spPr>
          <a:xfrm>
            <a:off x="2527525" y="3215775"/>
            <a:ext cx="1170027" cy="6395"/>
          </a:xfrm>
          <a:prstGeom prst="straightConnector1">
            <a:avLst/>
          </a:prstGeom>
          <a:noFill/>
          <a:ln w="19050" cap="flat" cmpd="sng">
            <a:solidFill>
              <a:schemeClr val="accent6"/>
            </a:solidFill>
            <a:prstDash val="solid"/>
            <a:miter lim="800000"/>
            <a:headEnd type="none" w="sm" len="sm"/>
            <a:tailEnd type="triangle" w="med" len="med"/>
          </a:ln>
        </p:spPr>
      </p:cxnSp>
      <p:sp>
        <p:nvSpPr>
          <p:cNvPr id="299" name="Google Shape;299;p8"/>
          <p:cNvSpPr txBox="1"/>
          <p:nvPr/>
        </p:nvSpPr>
        <p:spPr>
          <a:xfrm>
            <a:off x="2199659" y="3251876"/>
            <a:ext cx="20170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Data stream</a:t>
            </a:r>
            <a:endParaRPr sz="1800">
              <a:solidFill>
                <a:schemeClr val="dk1"/>
              </a:solidFill>
              <a:latin typeface="Libre Franklin"/>
              <a:ea typeface="Libre Franklin"/>
              <a:cs typeface="Libre Franklin"/>
              <a:sym typeface="Libre Franklin"/>
            </a:endParaRPr>
          </a:p>
        </p:txBody>
      </p:sp>
      <p:sp>
        <p:nvSpPr>
          <p:cNvPr id="300" name="Google Shape;300;p8"/>
          <p:cNvSpPr txBox="1"/>
          <p:nvPr/>
        </p:nvSpPr>
        <p:spPr>
          <a:xfrm>
            <a:off x="7343771" y="4128616"/>
            <a:ext cx="398929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Remaining Problems</a:t>
            </a:r>
            <a:endParaRPr dirty="0"/>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Libre Franklin"/>
                <a:ea typeface="Libre Franklin"/>
                <a:cs typeface="Libre Franklin"/>
                <a:sym typeface="Libre Franklin"/>
              </a:rPr>
              <a:t>Some functions doesn’t work</a:t>
            </a:r>
            <a:endParaRPr dirty="0"/>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Libre Franklin"/>
                <a:ea typeface="Libre Franklin"/>
                <a:cs typeface="Libre Franklin"/>
                <a:sym typeface="Libre Franklin"/>
              </a:rPr>
              <a:t>Break down</a:t>
            </a:r>
            <a:endParaRPr dirty="0"/>
          </a:p>
          <a:p>
            <a:pPr marL="0" marR="0" lvl="0" indent="0" algn="l" rtl="0">
              <a:spcBef>
                <a:spcPts val="0"/>
              </a:spcBef>
              <a:spcAft>
                <a:spcPts val="0"/>
              </a:spcAft>
              <a:buNone/>
            </a:pPr>
            <a:endParaRPr sz="1800" dirty="0">
              <a:solidFill>
                <a:schemeClr val="dk1"/>
              </a:solidFill>
              <a:latin typeface="Libre Franklin"/>
              <a:ea typeface="Libre Franklin"/>
              <a:cs typeface="Libre Franklin"/>
              <a:sym typeface="Libre Franklin"/>
            </a:endParaRPr>
          </a:p>
        </p:txBody>
      </p:sp>
      <p:pic>
        <p:nvPicPr>
          <p:cNvPr id="301" name="Google Shape;301;p8" descr="图示&#10;&#10;描述已自动生成"/>
          <p:cNvPicPr preferRelativeResize="0"/>
          <p:nvPr/>
        </p:nvPicPr>
        <p:blipFill rotWithShape="1">
          <a:blip r:embed="rId5">
            <a:alphaModFix/>
          </a:blip>
          <a:srcRect/>
          <a:stretch/>
        </p:blipFill>
        <p:spPr>
          <a:xfrm>
            <a:off x="4401629" y="2214750"/>
            <a:ext cx="2479137" cy="30111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9"/>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sz="4400"/>
              <a:t>SPT App: State estimator</a:t>
            </a:r>
            <a:endParaRPr/>
          </a:p>
        </p:txBody>
      </p:sp>
      <p:sp>
        <p:nvSpPr>
          <p:cNvPr id="308" name="Google Shape;308;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7</a:t>
            </a:r>
            <a:endParaRPr/>
          </a:p>
        </p:txBody>
      </p:sp>
      <p:sp>
        <p:nvSpPr>
          <p:cNvPr id="309" name="Google Shape;309;p9"/>
          <p:cNvSpPr txBox="1"/>
          <p:nvPr/>
        </p:nvSpPr>
        <p:spPr>
          <a:xfrm>
            <a:off x="796735" y="2003428"/>
            <a:ext cx="86162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Kalman Filter for Com speeds and positions</a:t>
            </a:r>
            <a:endParaRPr sz="2400">
              <a:solidFill>
                <a:schemeClr val="dk1"/>
              </a:solidFill>
              <a:latin typeface="Libre Franklin"/>
              <a:ea typeface="Libre Franklin"/>
              <a:cs typeface="Libre Franklin"/>
              <a:sym typeface="Libre Franklin"/>
            </a:endParaRPr>
          </a:p>
        </p:txBody>
      </p:sp>
      <p:sp>
        <p:nvSpPr>
          <p:cNvPr id="310" name="Google Shape;310;p9"/>
          <p:cNvSpPr txBox="1"/>
          <p:nvPr/>
        </p:nvSpPr>
        <p:spPr>
          <a:xfrm>
            <a:off x="1233170" y="3033452"/>
            <a:ext cx="41868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Libre Franklin"/>
                <a:ea typeface="Libre Franklin"/>
                <a:cs typeface="Libre Franklin"/>
                <a:sym typeface="Libre Franklin"/>
              </a:rPr>
              <a:t>Target:</a:t>
            </a:r>
            <a:endParaRPr dirty="0"/>
          </a:p>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Input: accelerations from ground reaction force(</a:t>
            </a:r>
            <a:r>
              <a:rPr lang="en-US" sz="2400" dirty="0" err="1">
                <a:solidFill>
                  <a:schemeClr val="dk1"/>
                </a:solidFill>
                <a:latin typeface="Libre Franklin"/>
                <a:ea typeface="Libre Franklin"/>
                <a:cs typeface="Libre Franklin"/>
                <a:sym typeface="Libre Franklin"/>
              </a:rPr>
              <a:t>fy</a:t>
            </a:r>
            <a:r>
              <a:rPr lang="en-US" sz="2400" dirty="0">
                <a:solidFill>
                  <a:schemeClr val="dk1"/>
                </a:solidFill>
                <a:latin typeface="Libre Franklin"/>
                <a:ea typeface="Libre Franklin"/>
                <a:cs typeface="Libre Franklin"/>
                <a:sym typeface="Libre Franklin"/>
              </a:rPr>
              <a:t>), measurements, observation</a:t>
            </a:r>
            <a:endParaRPr dirty="0"/>
          </a:p>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Output: com positions(p), com speeds(v)</a:t>
            </a:r>
            <a:endParaRPr sz="2400" dirty="0">
              <a:solidFill>
                <a:schemeClr val="dk1"/>
              </a:solidFill>
              <a:latin typeface="Libre Franklin"/>
              <a:ea typeface="Libre Franklin"/>
              <a:cs typeface="Libre Franklin"/>
              <a:sym typeface="Libre Franklin"/>
            </a:endParaRPr>
          </a:p>
        </p:txBody>
      </p:sp>
      <p:pic>
        <p:nvPicPr>
          <p:cNvPr id="311" name="Google Shape;311;p9"/>
          <p:cNvPicPr preferRelativeResize="0"/>
          <p:nvPr/>
        </p:nvPicPr>
        <p:blipFill rotWithShape="1">
          <a:blip r:embed="rId3">
            <a:alphaModFix/>
          </a:blip>
          <a:srcRect/>
          <a:stretch/>
        </p:blipFill>
        <p:spPr>
          <a:xfrm>
            <a:off x="6428392" y="2626494"/>
            <a:ext cx="4972744" cy="3705742"/>
          </a:xfrm>
          <a:prstGeom prst="rect">
            <a:avLst/>
          </a:prstGeom>
          <a:noFill/>
          <a:ln>
            <a:noFill/>
          </a:ln>
        </p:spPr>
      </p:pic>
      <p:sp>
        <p:nvSpPr>
          <p:cNvPr id="312" name="Google Shape;312;p9"/>
          <p:cNvSpPr/>
          <p:nvPr/>
        </p:nvSpPr>
        <p:spPr>
          <a:xfrm>
            <a:off x="14140070" y="3033452"/>
            <a:ext cx="914400" cy="914400"/>
          </a:xfrm>
          <a:prstGeom prst="arc">
            <a:avLst>
              <a:gd name="adj1" fmla="val 16200000"/>
              <a:gd name="adj2" fmla="val 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sz="4400"/>
              <a:t>SPT App: State estimator</a:t>
            </a:r>
            <a:endParaRPr/>
          </a:p>
        </p:txBody>
      </p:sp>
      <p:sp>
        <p:nvSpPr>
          <p:cNvPr id="319" name="Google Shape;319;p10"/>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8</a:t>
            </a:r>
            <a:endParaRPr/>
          </a:p>
        </p:txBody>
      </p:sp>
      <p:sp>
        <p:nvSpPr>
          <p:cNvPr id="320" name="Google Shape;320;p10"/>
          <p:cNvSpPr txBox="1"/>
          <p:nvPr/>
        </p:nvSpPr>
        <p:spPr>
          <a:xfrm>
            <a:off x="796735" y="2003428"/>
            <a:ext cx="86162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Kalman Filter for Com speeds and positions</a:t>
            </a:r>
            <a:endParaRPr sz="2400">
              <a:solidFill>
                <a:schemeClr val="dk1"/>
              </a:solidFill>
              <a:latin typeface="Libre Franklin"/>
              <a:ea typeface="Libre Franklin"/>
              <a:cs typeface="Libre Franklin"/>
              <a:sym typeface="Libre Franklin"/>
            </a:endParaRPr>
          </a:p>
        </p:txBody>
      </p:sp>
      <p:graphicFrame>
        <p:nvGraphicFramePr>
          <p:cNvPr id="321" name="Google Shape;321;p10"/>
          <p:cNvGraphicFramePr/>
          <p:nvPr/>
        </p:nvGraphicFramePr>
        <p:xfrm>
          <a:off x="2521067" y="3339219"/>
          <a:ext cx="3246800" cy="1284820"/>
        </p:xfrm>
        <a:graphic>
          <a:graphicData uri="http://schemas.openxmlformats.org/drawingml/2006/table">
            <a:tbl>
              <a:tblPr firstRow="1" bandRow="1">
                <a:noFill/>
                <a:tableStyleId>{11AC91D0-F645-46FE-A9A1-EA1E4C832ED4}</a:tableStyleId>
              </a:tblPr>
              <a:tblGrid>
                <a:gridCol w="3246800">
                  <a:extLst>
                    <a:ext uri="{9D8B030D-6E8A-4147-A177-3AD203B41FA5}">
                      <a16:colId xmlns:a16="http://schemas.microsoft.com/office/drawing/2014/main" val="20000"/>
                    </a:ext>
                  </a:extLst>
                </a:gridCol>
              </a:tblGrid>
              <a:tr h="365750">
                <a:tc>
                  <a:txBody>
                    <a:bodyPr/>
                    <a:lstStyle/>
                    <a:p>
                      <a:pPr marL="0" marR="0" lvl="0" indent="0" algn="l" rtl="0">
                        <a:spcBef>
                          <a:spcPts val="0"/>
                        </a:spcBef>
                        <a:spcAft>
                          <a:spcPts val="0"/>
                        </a:spcAft>
                        <a:buNone/>
                      </a:pPr>
                      <a:r>
                        <a:rPr lang="en-US" sz="1800" b="0" u="none" strike="noStrike" cap="none">
                          <a:solidFill>
                            <a:schemeClr val="dk1"/>
                          </a:solidFill>
                        </a:rPr>
                        <a:t>Time Update(Prediction):</a:t>
                      </a:r>
                      <a:endParaRPr sz="1800" b="0">
                        <a:solidFill>
                          <a:schemeClr val="dk1"/>
                        </a:solidFill>
                      </a:endParaRPr>
                    </a:p>
                  </a:txBody>
                  <a:tcPr marL="91450" marR="91450" marT="45725" marB="45725"/>
                </a:tc>
                <a:extLst>
                  <a:ext uri="{0D108BD9-81ED-4DB2-BD59-A6C34878D82A}">
                    <a16:rowId xmlns:a16="http://schemas.microsoft.com/office/drawing/2014/main" val="10000"/>
                  </a:ext>
                </a:extLst>
              </a:tr>
              <a:tr h="548200">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322" name="Google Shape;322;p10"/>
          <p:cNvGraphicFramePr/>
          <p:nvPr/>
        </p:nvGraphicFramePr>
        <p:xfrm>
          <a:off x="6697508" y="3254293"/>
          <a:ext cx="4229575" cy="1657120"/>
        </p:xfrm>
        <a:graphic>
          <a:graphicData uri="http://schemas.openxmlformats.org/drawingml/2006/table">
            <a:tbl>
              <a:tblPr firstRow="1" bandRow="1">
                <a:noFill/>
                <a:tableStyleId>{11AC91D0-F645-46FE-A9A1-EA1E4C832ED4}</a:tableStyleId>
              </a:tblPr>
              <a:tblGrid>
                <a:gridCol w="4229575">
                  <a:extLst>
                    <a:ext uri="{9D8B030D-6E8A-4147-A177-3AD203B41FA5}">
                      <a16:colId xmlns:a16="http://schemas.microsoft.com/office/drawing/2014/main" val="20000"/>
                    </a:ext>
                  </a:extLst>
                </a:gridCol>
              </a:tblGrid>
              <a:tr h="365750">
                <a:tc>
                  <a:txBody>
                    <a:bodyPr/>
                    <a:lstStyle/>
                    <a:p>
                      <a:pPr marL="0" marR="0" lvl="0" indent="0" algn="l" rtl="0">
                        <a:spcBef>
                          <a:spcPts val="0"/>
                        </a:spcBef>
                        <a:spcAft>
                          <a:spcPts val="0"/>
                        </a:spcAft>
                        <a:buNone/>
                      </a:pPr>
                      <a:r>
                        <a:rPr lang="en-US" sz="1800" b="0">
                          <a:solidFill>
                            <a:schemeClr val="dk1"/>
                          </a:solidFill>
                        </a:rPr>
                        <a:t>Measurement Update:</a:t>
                      </a:r>
                      <a:endParaRPr sz="1800" b="0">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549650">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323" name="Google Shape;323;p10"/>
          <p:cNvSpPr/>
          <p:nvPr/>
        </p:nvSpPr>
        <p:spPr>
          <a:xfrm>
            <a:off x="4838218" y="2375839"/>
            <a:ext cx="2974693" cy="821802"/>
          </a:xfrm>
          <a:prstGeom prst="curvedDownArrow">
            <a:avLst>
              <a:gd name="adj1" fmla="val 25000"/>
              <a:gd name="adj2" fmla="val 50000"/>
              <a:gd name="adj3" fmla="val 25000"/>
            </a:avLst>
          </a:prstGeom>
          <a:solidFill>
            <a:schemeClr val="accent1"/>
          </a:solidFill>
          <a:ln w="12700" cap="flat" cmpd="sng">
            <a:solidFill>
              <a:srgbClr val="7B9A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24" name="Google Shape;324;p10"/>
          <p:cNvSpPr/>
          <p:nvPr/>
        </p:nvSpPr>
        <p:spPr>
          <a:xfrm rot="10800000">
            <a:off x="4838217" y="4904756"/>
            <a:ext cx="2974693" cy="821802"/>
          </a:xfrm>
          <a:prstGeom prst="curvedDownArrow">
            <a:avLst>
              <a:gd name="adj1" fmla="val 25000"/>
              <a:gd name="adj2" fmla="val 50000"/>
              <a:gd name="adj3" fmla="val 25000"/>
            </a:avLst>
          </a:prstGeom>
          <a:solidFill>
            <a:schemeClr val="accent1"/>
          </a:solidFill>
          <a:ln w="12700" cap="flat" cmpd="sng">
            <a:solidFill>
              <a:srgbClr val="7B9A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25" name="Google Shape;325;p10"/>
          <p:cNvSpPr txBox="1"/>
          <p:nvPr/>
        </p:nvSpPr>
        <p:spPr>
          <a:xfrm>
            <a:off x="1494790" y="4911389"/>
            <a:ext cx="4452730" cy="785536"/>
          </a:xfrm>
          <a:prstGeom prst="rect">
            <a:avLst/>
          </a:prstGeom>
          <a:blipFill rotWithShape="1">
            <a:blip r:embed="rId3">
              <a:alphaModFix/>
            </a:blip>
            <a:stretch>
              <a:fillRect b="-852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Libre Franklin"/>
                <a:ea typeface="Libre Franklin"/>
                <a:cs typeface="Libre Franklin"/>
                <a:sym typeface="Libre Franklin"/>
              </a:rPr>
              <a:t> </a:t>
            </a:r>
            <a:endParaRPr/>
          </a:p>
        </p:txBody>
      </p:sp>
      <p:pic>
        <p:nvPicPr>
          <p:cNvPr id="326" name="Google Shape;326;p10"/>
          <p:cNvPicPr preferRelativeResize="0"/>
          <p:nvPr/>
        </p:nvPicPr>
        <p:blipFill>
          <a:blip r:embed="rId4">
            <a:alphaModFix/>
          </a:blip>
          <a:stretch>
            <a:fillRect/>
          </a:stretch>
        </p:blipFill>
        <p:spPr>
          <a:xfrm>
            <a:off x="2788900" y="3750800"/>
            <a:ext cx="2470925" cy="461675"/>
          </a:xfrm>
          <a:prstGeom prst="rect">
            <a:avLst/>
          </a:prstGeom>
          <a:noFill/>
          <a:ln>
            <a:noFill/>
          </a:ln>
        </p:spPr>
      </p:pic>
      <p:pic>
        <p:nvPicPr>
          <p:cNvPr id="327" name="Google Shape;327;p10"/>
          <p:cNvPicPr preferRelativeResize="0"/>
          <p:nvPr/>
        </p:nvPicPr>
        <p:blipFill>
          <a:blip r:embed="rId5">
            <a:alphaModFix/>
          </a:blip>
          <a:stretch>
            <a:fillRect/>
          </a:stretch>
        </p:blipFill>
        <p:spPr>
          <a:xfrm>
            <a:off x="2764875" y="4253200"/>
            <a:ext cx="2518973" cy="352425"/>
          </a:xfrm>
          <a:prstGeom prst="rect">
            <a:avLst/>
          </a:prstGeom>
          <a:noFill/>
          <a:ln>
            <a:noFill/>
          </a:ln>
        </p:spPr>
      </p:pic>
      <p:pic>
        <p:nvPicPr>
          <p:cNvPr id="328" name="Google Shape;328;p10"/>
          <p:cNvPicPr preferRelativeResize="0"/>
          <p:nvPr/>
        </p:nvPicPr>
        <p:blipFill>
          <a:blip r:embed="rId6">
            <a:alphaModFix/>
          </a:blip>
          <a:stretch>
            <a:fillRect/>
          </a:stretch>
        </p:blipFill>
        <p:spPr>
          <a:xfrm>
            <a:off x="7686125" y="3620075"/>
            <a:ext cx="2640400" cy="352425"/>
          </a:xfrm>
          <a:prstGeom prst="rect">
            <a:avLst/>
          </a:prstGeom>
          <a:noFill/>
          <a:ln>
            <a:noFill/>
          </a:ln>
        </p:spPr>
      </p:pic>
      <p:pic>
        <p:nvPicPr>
          <p:cNvPr id="329" name="Google Shape;329;p10"/>
          <p:cNvPicPr preferRelativeResize="0"/>
          <p:nvPr/>
        </p:nvPicPr>
        <p:blipFill>
          <a:blip r:embed="rId7">
            <a:alphaModFix/>
          </a:blip>
          <a:stretch>
            <a:fillRect/>
          </a:stretch>
        </p:blipFill>
        <p:spPr>
          <a:xfrm>
            <a:off x="7081044" y="3990925"/>
            <a:ext cx="3516319" cy="461675"/>
          </a:xfrm>
          <a:prstGeom prst="rect">
            <a:avLst/>
          </a:prstGeom>
          <a:noFill/>
          <a:ln>
            <a:noFill/>
          </a:ln>
        </p:spPr>
      </p:pic>
      <p:pic>
        <p:nvPicPr>
          <p:cNvPr id="330" name="Google Shape;330;p10"/>
          <p:cNvPicPr preferRelativeResize="0"/>
          <p:nvPr/>
        </p:nvPicPr>
        <p:blipFill>
          <a:blip r:embed="rId8">
            <a:alphaModFix/>
          </a:blip>
          <a:stretch>
            <a:fillRect/>
          </a:stretch>
        </p:blipFill>
        <p:spPr>
          <a:xfrm>
            <a:off x="8084013" y="4540575"/>
            <a:ext cx="1510393" cy="352425"/>
          </a:xfrm>
          <a:prstGeom prst="rect">
            <a:avLst/>
          </a:prstGeom>
          <a:noFill/>
          <a:ln w="12700" cap="flat" cmpd="sng">
            <a:solidFill>
              <a:srgbClr val="7B9A9F"/>
            </a:solidFill>
            <a:prstDash val="solid"/>
            <a:miter lim="8000"/>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1"/>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sz="4400" dirty="0"/>
              <a:t>SPT App: State estimator</a:t>
            </a:r>
            <a:endParaRPr dirty="0"/>
          </a:p>
        </p:txBody>
      </p:sp>
      <p:sp>
        <p:nvSpPr>
          <p:cNvPr id="337" name="Google Shape;337;p1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9</a:t>
            </a:r>
            <a:endParaRPr/>
          </a:p>
        </p:txBody>
      </p:sp>
      <p:sp>
        <p:nvSpPr>
          <p:cNvPr id="338" name="Google Shape;338;p11"/>
          <p:cNvSpPr txBox="1"/>
          <p:nvPr/>
        </p:nvSpPr>
        <p:spPr>
          <a:xfrm>
            <a:off x="796735" y="2044832"/>
            <a:ext cx="4020362"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Libre Franklin"/>
                <a:ea typeface="Libre Franklin"/>
                <a:cs typeface="Libre Franklin"/>
                <a:sym typeface="Libre Franklin"/>
              </a:rPr>
              <a:t>Observation model for forward Com speeds and positions </a:t>
            </a:r>
            <a:endParaRPr sz="2400" dirty="0">
              <a:solidFill>
                <a:schemeClr val="dk1"/>
              </a:solidFill>
              <a:latin typeface="Libre Franklin"/>
              <a:ea typeface="Libre Franklin"/>
              <a:cs typeface="Libre Franklin"/>
              <a:sym typeface="Libre Franklin"/>
            </a:endParaRPr>
          </a:p>
        </p:txBody>
      </p:sp>
      <p:sp>
        <p:nvSpPr>
          <p:cNvPr id="339" name="Google Shape;339;p11"/>
          <p:cNvSpPr txBox="1"/>
          <p:nvPr/>
        </p:nvSpPr>
        <p:spPr>
          <a:xfrm>
            <a:off x="1702180" y="3208902"/>
            <a:ext cx="5074024" cy="1763944"/>
          </a:xfrm>
          <a:prstGeom prst="rect">
            <a:avLst/>
          </a:prstGeom>
          <a:blipFill rotWithShape="1">
            <a:blip r:embed="rId3">
              <a:alphaModFix/>
            </a:blip>
            <a:stretch>
              <a:fillRect l="-959" t="-207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Libre Franklin"/>
                <a:ea typeface="Libre Franklin"/>
                <a:cs typeface="Libre Franklin"/>
                <a:sym typeface="Libre Franklin"/>
              </a:rPr>
              <a:t> </a:t>
            </a:r>
            <a:endParaRPr/>
          </a:p>
        </p:txBody>
      </p:sp>
      <p:pic>
        <p:nvPicPr>
          <p:cNvPr id="341" name="Google Shape;341;p11"/>
          <p:cNvPicPr preferRelativeResize="0"/>
          <p:nvPr/>
        </p:nvPicPr>
        <p:blipFill rotWithShape="1">
          <a:blip r:embed="rId4">
            <a:alphaModFix/>
          </a:blip>
          <a:srcRect/>
          <a:stretch/>
        </p:blipFill>
        <p:spPr>
          <a:xfrm>
            <a:off x="6559388" y="1534406"/>
            <a:ext cx="5080974" cy="51129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6" name="图片 5" descr="图表, 散点图&#10;&#10;描述已自动生成">
            <a:extLst>
              <a:ext uri="{FF2B5EF4-FFF2-40B4-BE49-F238E27FC236}">
                <a16:creationId xmlns:a16="http://schemas.microsoft.com/office/drawing/2014/main" id="{6E038E52-87BB-C1B0-ACBB-4DEE8A84B70B}"/>
              </a:ext>
            </a:extLst>
          </p:cNvPr>
          <p:cNvPicPr>
            <a:picLocks noChangeAspect="1"/>
          </p:cNvPicPr>
          <p:nvPr/>
        </p:nvPicPr>
        <p:blipFill>
          <a:blip r:embed="rId3"/>
          <a:stretch>
            <a:fillRect/>
          </a:stretch>
        </p:blipFill>
        <p:spPr>
          <a:xfrm>
            <a:off x="6083103" y="513505"/>
            <a:ext cx="5590572" cy="6066366"/>
          </a:xfrm>
          <a:prstGeom prst="rect">
            <a:avLst/>
          </a:prstGeom>
        </p:spPr>
      </p:pic>
      <p:sp>
        <p:nvSpPr>
          <p:cNvPr id="374" name="Google Shape;374;p14"/>
          <p:cNvSpPr txBox="1">
            <a:spLocks noGrp="1"/>
          </p:cNvSpPr>
          <p:nvPr>
            <p:ph type="title"/>
          </p:nvPr>
        </p:nvSpPr>
        <p:spPr>
          <a:xfrm>
            <a:off x="796735" y="1035593"/>
            <a:ext cx="8081654" cy="610863"/>
          </a:xfrm>
          <a:prstGeom prst="rect">
            <a:avLst/>
          </a:prstGeom>
          <a:noFill/>
          <a:ln>
            <a:noFill/>
          </a:ln>
        </p:spPr>
        <p:txBody>
          <a:bodyPr spcFirstLastPara="1" wrap="square" lIns="0" tIns="0" rIns="0" bIns="0" anchor="b" anchorCtr="0">
            <a:normAutofit fontScale="90000"/>
          </a:bodyPr>
          <a:lstStyle/>
          <a:p>
            <a:pPr marL="0" lvl="0" indent="0" algn="l" rtl="0">
              <a:lnSpc>
                <a:spcPct val="150000"/>
              </a:lnSpc>
              <a:spcBef>
                <a:spcPts val="0"/>
              </a:spcBef>
              <a:spcAft>
                <a:spcPts val="0"/>
              </a:spcAft>
              <a:buClr>
                <a:schemeClr val="dk1"/>
              </a:buClr>
              <a:buSzPct val="100000"/>
              <a:buFont typeface="Arial"/>
              <a:buNone/>
            </a:pPr>
            <a:r>
              <a:rPr lang="en-US" altLang="zh-CN" sz="4400" dirty="0"/>
              <a:t>SPT App: State estimator</a:t>
            </a:r>
            <a:endParaRPr dirty="0"/>
          </a:p>
        </p:txBody>
      </p:sp>
      <p:sp>
        <p:nvSpPr>
          <p:cNvPr id="375" name="Google Shape;375;p1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12</a:t>
            </a:r>
            <a:endParaRPr/>
          </a:p>
        </p:txBody>
      </p:sp>
      <p:sp>
        <p:nvSpPr>
          <p:cNvPr id="376" name="Google Shape;376;p14"/>
          <p:cNvSpPr txBox="1"/>
          <p:nvPr/>
        </p:nvSpPr>
        <p:spPr>
          <a:xfrm>
            <a:off x="796735" y="2210765"/>
            <a:ext cx="5590572"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400" dirty="0">
                <a:solidFill>
                  <a:schemeClr val="dk1"/>
                </a:solidFill>
                <a:latin typeface="Libre Franklin"/>
                <a:ea typeface="Libre Franklin"/>
                <a:cs typeface="Libre Franklin"/>
                <a:sym typeface="Libre Franklin"/>
              </a:rPr>
              <a:t>Observation model for lateral Com speeds and positions </a:t>
            </a:r>
          </a:p>
        </p:txBody>
      </p:sp>
      <p:sp>
        <p:nvSpPr>
          <p:cNvPr id="377" name="Google Shape;377;p14"/>
          <p:cNvSpPr txBox="1"/>
          <p:nvPr/>
        </p:nvSpPr>
        <p:spPr>
          <a:xfrm>
            <a:off x="1329397" y="3348182"/>
            <a:ext cx="6736674" cy="1338788"/>
          </a:xfrm>
          <a:prstGeom prst="rect">
            <a:avLst/>
          </a:prstGeom>
          <a:noFill/>
          <a:ln>
            <a:noFill/>
          </a:ln>
        </p:spPr>
        <p:txBody>
          <a:bodyPr spcFirstLastPara="1" wrap="square" lIns="91425" tIns="45700" rIns="91425" bIns="45700" anchor="t" anchorCtr="0">
            <a:spAutoFit/>
          </a:bodyPr>
          <a:lstStyle/>
          <a:p>
            <a:pPr>
              <a:lnSpc>
                <a:spcPct val="150000"/>
              </a:lnSpc>
            </a:pPr>
            <a:r>
              <a:rPr lang="en-US" altLang="zh-CN" sz="1800" dirty="0">
                <a:solidFill>
                  <a:schemeClr val="tx1"/>
                </a:solidFill>
              </a:rPr>
              <a:t>Red points: the middle point of each step</a:t>
            </a:r>
          </a:p>
          <a:p>
            <a:pPr>
              <a:lnSpc>
                <a:spcPct val="150000"/>
              </a:lnSpc>
            </a:pPr>
            <a:r>
              <a:rPr lang="en-US" altLang="zh-CN" sz="1800" dirty="0">
                <a:solidFill>
                  <a:schemeClr val="tx1"/>
                </a:solidFill>
              </a:rPr>
              <a:t>Grean points: the max shift of lateral COM</a:t>
            </a:r>
          </a:p>
          <a:p>
            <a:pPr marL="0" marR="0" lvl="0" indent="0" algn="l" rtl="0">
              <a:lnSpc>
                <a:spcPct val="150000"/>
              </a:lnSpc>
              <a:spcBef>
                <a:spcPts val="0"/>
              </a:spcBef>
              <a:spcAft>
                <a:spcPts val="0"/>
              </a:spcAft>
              <a:buNone/>
            </a:pPr>
            <a:r>
              <a:rPr lang="en-US" sz="1800" dirty="0">
                <a:solidFill>
                  <a:schemeClr val="dk1"/>
                </a:solidFill>
                <a:latin typeface="Libre Franklin"/>
                <a:ea typeface="Libre Franklin"/>
                <a:cs typeface="Libre Franklin"/>
                <a:sym typeface="Libre Franklin"/>
              </a:rPr>
              <a:t>Black points: the averaged point of each stride</a:t>
            </a:r>
          </a:p>
        </p:txBody>
      </p:sp>
    </p:spTree>
  </p:cSld>
  <p:clrMapOvr>
    <a:masterClrMapping/>
  </p:clrMapOvr>
</p:sld>
</file>

<file path=ppt/theme/theme1.xml><?xml version="1.0" encoding="utf-8"?>
<a:theme xmlns:a="http://schemas.openxmlformats.org/drawingml/2006/main" name="主题 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1269</Words>
  <Application>Microsoft Office PowerPoint</Application>
  <PresentationFormat>宽屏</PresentationFormat>
  <Paragraphs>221</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Noto Sans Symbols</vt:lpstr>
      <vt:lpstr>Roboto</vt:lpstr>
      <vt:lpstr>Cambria Math</vt:lpstr>
      <vt:lpstr>Libre Franklin</vt:lpstr>
      <vt:lpstr>Franklin Gothic</vt:lpstr>
      <vt:lpstr>Arial</vt:lpstr>
      <vt:lpstr>等线</vt:lpstr>
      <vt:lpstr>主题 1</vt:lpstr>
      <vt:lpstr>Project Report:</vt:lpstr>
      <vt:lpstr>Outline</vt:lpstr>
      <vt:lpstr>Motivation</vt:lpstr>
      <vt:lpstr>SPT App: Overview</vt:lpstr>
      <vt:lpstr>SPT App: communication</vt:lpstr>
      <vt:lpstr>SPT App: State estimator</vt:lpstr>
      <vt:lpstr>SPT App: State estimator</vt:lpstr>
      <vt:lpstr>SPT App: State estimator</vt:lpstr>
      <vt:lpstr>SPT App: State estimator</vt:lpstr>
      <vt:lpstr>SPT App: State estimator</vt:lpstr>
      <vt:lpstr>SPT App: State estimator</vt:lpstr>
      <vt:lpstr>SPT App: State estimator</vt:lpstr>
      <vt:lpstr>SPT App: State estimator</vt:lpstr>
      <vt:lpstr>SPT App: State estimator</vt:lpstr>
      <vt:lpstr>SPT App: State estimator</vt:lpstr>
      <vt:lpstr>SPT App: Speed Controller</vt:lpstr>
      <vt:lpstr>SPT App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Semester Report:</dc:title>
  <dc:creator>Guangping Liu</dc:creator>
  <cp:lastModifiedBy>Guangping Liu</cp:lastModifiedBy>
  <cp:revision>3</cp:revision>
  <dcterms:created xsi:type="dcterms:W3CDTF">2023-04-19T17:09:19Z</dcterms:created>
  <dcterms:modified xsi:type="dcterms:W3CDTF">2023-08-26T21:05:58Z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