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84"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Oswald" panose="00000500000000000000" pitchFamily="2"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i3P9+0ws4YMYK5vgj1+Mky8HJLy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mol Mad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C78D49-91D2-43A0-9325-542A7405C5B0}" v="9" dt="2021-12-11T22:27:24.262"/>
  </p1510:revLst>
</p1510:revInfo>
</file>

<file path=ppt/tableStyles.xml><?xml version="1.0" encoding="utf-8"?>
<a:tblStyleLst xmlns:a="http://schemas.openxmlformats.org/drawingml/2006/main" def="{46F7CD58-2A92-4471-ABC5-61FC23197E34}">
  <a:tblStyle styleId="{46F7CD58-2A92-4471-ABC5-61FC23197E3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29C73EC-C2BA-4500-9D62-49155CA7C53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300" y="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ngting Gao" userId="52dd3c7d-08bd-4af5-ad57-3ce2a4f51ca7" providerId="ADAL" clId="{58A072A5-8B4B-4A50-B246-35A653E58010}"/>
    <pc:docChg chg="delSld modSld">
      <pc:chgData name="Pingting Gao" userId="52dd3c7d-08bd-4af5-ad57-3ce2a4f51ca7" providerId="ADAL" clId="{58A072A5-8B4B-4A50-B246-35A653E58010}" dt="2021-09-03T03:50:05.052" v="58"/>
      <pc:docMkLst>
        <pc:docMk/>
      </pc:docMkLst>
      <pc:sldChg chg="modSp mod setBg">
        <pc:chgData name="Pingting Gao" userId="52dd3c7d-08bd-4af5-ad57-3ce2a4f51ca7" providerId="ADAL" clId="{58A072A5-8B4B-4A50-B246-35A653E58010}" dt="2021-09-03T03:50:05.052" v="58"/>
        <pc:sldMkLst>
          <pc:docMk/>
          <pc:sldMk cId="0" sldId="256"/>
        </pc:sldMkLst>
        <pc:spChg chg="mod">
          <ac:chgData name="Pingting Gao" userId="52dd3c7d-08bd-4af5-ad57-3ce2a4f51ca7" providerId="ADAL" clId="{58A072A5-8B4B-4A50-B246-35A653E58010}" dt="2021-09-03T03:49:53.945" v="1" actId="1076"/>
          <ac:spMkLst>
            <pc:docMk/>
            <pc:sldMk cId="0" sldId="256"/>
            <ac:spMk id="105" creationId="{00000000-0000-0000-0000-000000000000}"/>
          </ac:spMkLst>
        </pc:spChg>
      </pc:sldChg>
      <pc:sldChg chg="del">
        <pc:chgData name="Pingting Gao" userId="52dd3c7d-08bd-4af5-ad57-3ce2a4f51ca7" providerId="ADAL" clId="{58A072A5-8B4B-4A50-B246-35A653E58010}" dt="2021-09-03T03:49:44.357" v="0"/>
        <pc:sldMkLst>
          <pc:docMk/>
          <pc:sldMk cId="110832183" sldId="284"/>
        </pc:sldMkLst>
      </pc:sldChg>
    </pc:docChg>
  </pc:docChgLst>
  <pc:docChgLst>
    <pc:chgData name="Pingting Gao" userId="52dd3c7d-08bd-4af5-ad57-3ce2a4f51ca7" providerId="ADAL" clId="{ABC78D49-91D2-43A0-9325-542A7405C5B0}"/>
    <pc:docChg chg="undo custSel addSld delSld modSld sldOrd modMainMaster">
      <pc:chgData name="Pingting Gao" userId="52dd3c7d-08bd-4af5-ad57-3ce2a4f51ca7" providerId="ADAL" clId="{ABC78D49-91D2-43A0-9325-542A7405C5B0}" dt="2021-12-11T22:27:43.477" v="17" actId="255"/>
      <pc:docMkLst>
        <pc:docMk/>
      </pc:docMkLst>
      <pc:sldChg chg="addSp delSp modSp del mod setBg">
        <pc:chgData name="Pingting Gao" userId="52dd3c7d-08bd-4af5-ad57-3ce2a4f51ca7" providerId="ADAL" clId="{ABC78D49-91D2-43A0-9325-542A7405C5B0}" dt="2021-12-11T22:26:25.505" v="10" actId="2696"/>
        <pc:sldMkLst>
          <pc:docMk/>
          <pc:sldMk cId="0" sldId="256"/>
        </pc:sldMkLst>
        <pc:spChg chg="add mod">
          <ac:chgData name="Pingting Gao" userId="52dd3c7d-08bd-4af5-ad57-3ce2a4f51ca7" providerId="ADAL" clId="{ABC78D49-91D2-43A0-9325-542A7405C5B0}" dt="2021-12-11T22:26:06.955" v="7" actId="21"/>
          <ac:spMkLst>
            <pc:docMk/>
            <pc:sldMk cId="0" sldId="256"/>
            <ac:spMk id="3" creationId="{5A36DDCB-DF3F-492C-97D8-9C4621897812}"/>
          </ac:spMkLst>
        </pc:spChg>
        <pc:spChg chg="del">
          <ac:chgData name="Pingting Gao" userId="52dd3c7d-08bd-4af5-ad57-3ce2a4f51ca7" providerId="ADAL" clId="{ABC78D49-91D2-43A0-9325-542A7405C5B0}" dt="2021-12-11T22:26:06.955" v="7" actId="21"/>
          <ac:spMkLst>
            <pc:docMk/>
            <pc:sldMk cId="0" sldId="256"/>
            <ac:spMk id="105" creationId="{00000000-0000-0000-0000-000000000000}"/>
          </ac:spMkLst>
        </pc:spChg>
      </pc:sldChg>
      <pc:sldChg chg="addSp delSp modSp mod">
        <pc:chgData name="Pingting Gao" userId="52dd3c7d-08bd-4af5-ad57-3ce2a4f51ca7" providerId="ADAL" clId="{ABC78D49-91D2-43A0-9325-542A7405C5B0}" dt="2021-12-11T22:27:24.262" v="15"/>
        <pc:sldMkLst>
          <pc:docMk/>
          <pc:sldMk cId="0" sldId="258"/>
        </pc:sldMkLst>
        <pc:spChg chg="add del mod">
          <ac:chgData name="Pingting Gao" userId="52dd3c7d-08bd-4af5-ad57-3ce2a4f51ca7" providerId="ADAL" clId="{ABC78D49-91D2-43A0-9325-542A7405C5B0}" dt="2021-12-11T22:27:24.262" v="15"/>
          <ac:spMkLst>
            <pc:docMk/>
            <pc:sldMk cId="0" sldId="258"/>
            <ac:spMk id="8" creationId="{02720C8A-CE0A-4D66-A257-78D433BB498D}"/>
          </ac:spMkLst>
        </pc:spChg>
        <pc:spChg chg="mod">
          <ac:chgData name="Pingting Gao" userId="52dd3c7d-08bd-4af5-ad57-3ce2a4f51ca7" providerId="ADAL" clId="{ABC78D49-91D2-43A0-9325-542A7405C5B0}" dt="2021-12-11T22:27:14.660" v="13" actId="1076"/>
          <ac:spMkLst>
            <pc:docMk/>
            <pc:sldMk cId="0" sldId="258"/>
            <ac:spMk id="122" creationId="{00000000-0000-0000-0000-000000000000}"/>
          </ac:spMkLst>
        </pc:spChg>
      </pc:sldChg>
      <pc:sldChg chg="modNotes">
        <pc:chgData name="Pingting Gao" userId="52dd3c7d-08bd-4af5-ad57-3ce2a4f51ca7" providerId="ADAL" clId="{ABC78D49-91D2-43A0-9325-542A7405C5B0}" dt="2021-12-11T22:24:37.653" v="1"/>
        <pc:sldMkLst>
          <pc:docMk/>
          <pc:sldMk cId="0" sldId="266"/>
        </pc:sldMkLst>
      </pc:sldChg>
      <pc:sldChg chg="addSp delSp modSp new mod ord">
        <pc:chgData name="Pingting Gao" userId="52dd3c7d-08bd-4af5-ad57-3ce2a4f51ca7" providerId="ADAL" clId="{ABC78D49-91D2-43A0-9325-542A7405C5B0}" dt="2021-12-11T22:27:43.477" v="17" actId="255"/>
        <pc:sldMkLst>
          <pc:docMk/>
          <pc:sldMk cId="110832183" sldId="284"/>
        </pc:sldMkLst>
        <pc:spChg chg="del">
          <ac:chgData name="Pingting Gao" userId="52dd3c7d-08bd-4af5-ad57-3ce2a4f51ca7" providerId="ADAL" clId="{ABC78D49-91D2-43A0-9325-542A7405C5B0}" dt="2021-12-11T22:26:31.046" v="11" actId="478"/>
          <ac:spMkLst>
            <pc:docMk/>
            <pc:sldMk cId="110832183" sldId="284"/>
            <ac:spMk id="2" creationId="{3FD34AB8-C7B2-447D-86BD-0E27969C4A53}"/>
          </ac:spMkLst>
        </pc:spChg>
        <pc:spChg chg="add mod">
          <ac:chgData name="Pingting Gao" userId="52dd3c7d-08bd-4af5-ad57-3ce2a4f51ca7" providerId="ADAL" clId="{ABC78D49-91D2-43A0-9325-542A7405C5B0}" dt="2021-12-11T22:27:43.477" v="17" actId="255"/>
          <ac:spMkLst>
            <pc:docMk/>
            <pc:sldMk cId="110832183" sldId="284"/>
            <ac:spMk id="5" creationId="{7C2E7667-BC4E-425C-B0EF-07DA102D1FAC}"/>
          </ac:spMkLst>
        </pc:spChg>
      </pc:sldChg>
      <pc:sldMasterChg chg="setBg delSldLayout modSldLayout">
        <pc:chgData name="Pingting Gao" userId="52dd3c7d-08bd-4af5-ad57-3ce2a4f51ca7" providerId="ADAL" clId="{ABC78D49-91D2-43A0-9325-542A7405C5B0}" dt="2021-12-11T22:26:25.505" v="10" actId="2696"/>
        <pc:sldMasterMkLst>
          <pc:docMk/>
          <pc:sldMasterMk cId="0" sldId="2147483648"/>
        </pc:sldMasterMkLst>
        <pc:sldLayoutChg chg="del setBg">
          <pc:chgData name="Pingting Gao" userId="52dd3c7d-08bd-4af5-ad57-3ce2a4f51ca7" providerId="ADAL" clId="{ABC78D49-91D2-43A0-9325-542A7405C5B0}" dt="2021-12-11T22:26:25.505" v="10" actId="2696"/>
          <pc:sldLayoutMkLst>
            <pc:docMk/>
            <pc:sldMasterMk cId="0" sldId="2147483648"/>
            <pc:sldLayoutMk cId="0" sldId="2147483649"/>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0"/>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1"/>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2"/>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3"/>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4"/>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5"/>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6"/>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7"/>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8"/>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59"/>
          </pc:sldLayoutMkLst>
        </pc:sldLayoutChg>
        <pc:sldLayoutChg chg="setBg">
          <pc:chgData name="Pingting Gao" userId="52dd3c7d-08bd-4af5-ad57-3ce2a4f51ca7" providerId="ADAL" clId="{ABC78D49-91D2-43A0-9325-542A7405C5B0}" dt="2021-12-11T22:24:37.653" v="1"/>
          <pc:sldLayoutMkLst>
            <pc:docMk/>
            <pc:sldMasterMk cId="0" sldId="2147483648"/>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209" name="Google Shape;2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Clustering Analysis used as a data analysis technique for discovering interesting patterns in data, such as groups of customers based on their behavior.</a:t>
            </a:r>
            <a:endParaRPr/>
          </a:p>
        </p:txBody>
      </p:sp>
      <p:sp>
        <p:nvSpPr>
          <p:cNvPr id="218" name="Google Shape;2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227" name="Google Shape;22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Using the Elbow Method picked 70 clusters</a:t>
            </a:r>
            <a:endParaRPr/>
          </a:p>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Leveraged PCA feature reduction to visualize the 70 clusters by most important feature</a:t>
            </a:r>
            <a:endParaRPr/>
          </a:p>
          <a:p>
            <a:pPr marL="158750" lvl="0" indent="0" algn="l" rtl="0">
              <a:lnSpc>
                <a:spcPct val="100000"/>
              </a:lnSpc>
              <a:spcBef>
                <a:spcPts val="0"/>
              </a:spcBef>
              <a:spcAft>
                <a:spcPts val="0"/>
              </a:spcAft>
              <a:buSzPts val="1100"/>
              <a:buNone/>
            </a:pPr>
            <a:r>
              <a:rPr lang="en-US" sz="1100" b="0" i="0" u="none" strike="noStrike" cap="none">
                <a:solidFill>
                  <a:srgbClr val="000000"/>
                </a:solidFill>
                <a:latin typeface="Arial"/>
                <a:ea typeface="Arial"/>
                <a:cs typeface="Arial"/>
                <a:sym typeface="Arial"/>
              </a:rPr>
              <a:t>20 dimensions explain more than 90% of variance ( most of the dimensions are useful)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Reduced to 20 dimensions and visualize the top 3 dimensions</a:t>
            </a:r>
            <a:endParaRPr/>
          </a:p>
          <a:p>
            <a:pPr marL="158750" lvl="0" indent="0" algn="l" rtl="0">
              <a:lnSpc>
                <a:spcPct val="100000"/>
              </a:lnSpc>
              <a:spcBef>
                <a:spcPts val="0"/>
              </a:spcBef>
              <a:spcAft>
                <a:spcPts val="0"/>
              </a:spcAft>
              <a:buSzPts val="1100"/>
              <a:buNone/>
            </a:pPr>
            <a:r>
              <a:rPr lang="en-US"/>
              <a:t>Had 31 and got down to 20 ( PCA did perform well)</a:t>
            </a:r>
            <a:endParaRPr/>
          </a:p>
          <a:p>
            <a:pPr marL="158750" lvl="0" indent="0" algn="l" rtl="0">
              <a:lnSpc>
                <a:spcPct val="100000"/>
              </a:lnSpc>
              <a:spcBef>
                <a:spcPts val="0"/>
              </a:spcBef>
              <a:spcAft>
                <a:spcPts val="0"/>
              </a:spcAft>
              <a:buSzPts val="1100"/>
              <a:buNone/>
            </a:pPr>
            <a:r>
              <a:rPr lang="en-US"/>
              <a:t>More features ( confirmed the complexity of the data)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rgbClr val="575757"/>
              </a:buClr>
              <a:buSzPts val="2100"/>
              <a:buFont typeface="Calibri"/>
              <a:buNone/>
            </a:pPr>
            <a:endParaRPr sz="2100">
              <a:solidFill>
                <a:srgbClr val="575757"/>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
        <p:nvSpPr>
          <p:cNvPr id="262" name="Google Shape;26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b11fccf78_6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geb11fccf78_6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b11fccf78_6_10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eb11fccf78_6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eb11fccf78_6_21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geb11fccf78_6_2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b11fccf78_6_22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100"/>
              <a:buNone/>
            </a:pPr>
            <a:endParaRPr sz="1000">
              <a:solidFill>
                <a:schemeClr val="dk1"/>
              </a:solidFill>
            </a:endParaRPr>
          </a:p>
        </p:txBody>
      </p:sp>
      <p:sp>
        <p:nvSpPr>
          <p:cNvPr id="300" name="Google Shape;300;geb11fccf78_6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rgbClr val="575757"/>
              </a:buClr>
              <a:buSzPts val="2100"/>
              <a:buFont typeface="Calibri"/>
              <a:buNone/>
            </a:pPr>
            <a:endParaRPr sz="2100">
              <a:solidFill>
                <a:srgbClr val="575757"/>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
        <p:nvSpPr>
          <p:cNvPr id="321" name="Google Shape;32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100"/>
              <a:buNone/>
            </a:pPr>
            <a:endParaRPr sz="1000">
              <a:solidFill>
                <a:schemeClr val="dk1"/>
              </a:solidFill>
            </a:endParaRPr>
          </a:p>
        </p:txBody>
      </p:sp>
      <p:sp>
        <p:nvSpPr>
          <p:cNvPr id="330" name="Google Shape;33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100"/>
              <a:buNone/>
            </a:pPr>
            <a:endParaRPr sz="1000">
              <a:solidFill>
                <a:schemeClr val="dk1"/>
              </a:solidFill>
            </a:endParaR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100"/>
              <a:buNone/>
            </a:pPr>
            <a:endParaRPr sz="1000" dirty="0">
              <a:solidFill>
                <a:schemeClr val="dk1"/>
              </a:solidFill>
            </a:endParaRPr>
          </a:p>
        </p:txBody>
      </p:sp>
      <p:sp>
        <p:nvSpPr>
          <p:cNvPr id="368" name="Google Shape;36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SzPts val="1100"/>
              <a:buNone/>
            </a:pPr>
            <a:endParaRPr sz="1000">
              <a:solidFill>
                <a:schemeClr val="dk1"/>
              </a:solidFill>
            </a:endParaRPr>
          </a:p>
        </p:txBody>
      </p:sp>
      <p:sp>
        <p:nvSpPr>
          <p:cNvPr id="385" name="Google Shape;38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eb11fccf78_5_0: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rgbClr val="575757"/>
              </a:buClr>
              <a:buSzPts val="2100"/>
              <a:buFont typeface="Calibri"/>
              <a:buNone/>
            </a:pPr>
            <a:endParaRPr sz="2100">
              <a:solidFill>
                <a:srgbClr val="575757"/>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
        <p:nvSpPr>
          <p:cNvPr id="396" name="Google Shape;396;geb11fccf78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eae6df0cfd_0_2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geae6df0cfd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050">
              <a:solidFill>
                <a:srgbClr val="333333"/>
              </a:solidFill>
              <a:highlight>
                <a:srgbClr val="FFFFFF"/>
              </a:highlight>
            </a:endParaRPr>
          </a:p>
        </p:txBody>
      </p:sp>
      <p:sp>
        <p:nvSpPr>
          <p:cNvPr id="146" name="Google Shape;14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For strings data types, we often convert data to categorical variables</a:t>
            </a: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82600" marR="0" lvl="0" indent="-342900" algn="l" rtl="0">
              <a:lnSpc>
                <a:spcPct val="100000"/>
              </a:lnSpc>
              <a:spcBef>
                <a:spcPts val="0"/>
              </a:spcBef>
              <a:spcAft>
                <a:spcPts val="0"/>
              </a:spcAft>
              <a:buClr>
                <a:srgbClr val="000000"/>
              </a:buClr>
              <a:buSzPts val="1400"/>
              <a:buAutoNum type="arabicPeriod"/>
            </a:pPr>
            <a:r>
              <a:rPr lang="en-US"/>
              <a:t>Imputation: Handling missing value</a:t>
            </a:r>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a:t>Ordinal Encoding: </a:t>
            </a:r>
            <a:r>
              <a:rPr lang="en-US" sz="1100" b="0" i="0" u="none" strike="noStrike" cap="none">
                <a:solidFill>
                  <a:srgbClr val="000000"/>
                </a:solidFill>
                <a:latin typeface="Arial"/>
                <a:ea typeface="Arial"/>
                <a:cs typeface="Arial"/>
                <a:sym typeface="Arial"/>
              </a:rPr>
              <a:t>encode categorical data to numbers before you can fit and evaluate a model.</a:t>
            </a:r>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a:t>Convert categorical data into indicator variables (get_dummies)</a:t>
            </a:r>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a:t>Smote: covered in the later section</a:t>
            </a:r>
            <a:endParaRPr/>
          </a:p>
          <a:p>
            <a:pPr marL="482600" marR="0" lvl="0" indent="-342900" algn="l" rtl="0">
              <a:lnSpc>
                <a:spcPct val="100000"/>
              </a:lnSpc>
              <a:spcBef>
                <a:spcPts val="0"/>
              </a:spcBef>
              <a:spcAft>
                <a:spcPts val="0"/>
              </a:spcAft>
              <a:buClr>
                <a:srgbClr val="000000"/>
              </a:buClr>
              <a:buSzPts val="1400"/>
              <a:buAutoNum type="arabicPeriod"/>
            </a:pPr>
            <a:r>
              <a:rPr lang="en-US"/>
              <a:t>Log Transformations/Box-Cox: </a:t>
            </a:r>
            <a:r>
              <a:rPr lang="en-US" sz="1100" b="0" i="0" u="none" strike="noStrike" cap="none">
                <a:solidFill>
                  <a:srgbClr val="000000"/>
                </a:solidFill>
                <a:latin typeface="Arial"/>
                <a:ea typeface="Arial"/>
                <a:cs typeface="Arial"/>
                <a:sym typeface="Arial"/>
              </a:rPr>
              <a:t>handle outliners and transform highly skewed data to normal</a:t>
            </a:r>
            <a:endParaRPr/>
          </a:p>
          <a:p>
            <a:pPr marL="482600" marR="0" lvl="0" indent="-342900" algn="l" rtl="0">
              <a:lnSpc>
                <a:spcPct val="100000"/>
              </a:lnSpc>
              <a:spcBef>
                <a:spcPts val="0"/>
              </a:spcBef>
              <a:spcAft>
                <a:spcPts val="0"/>
              </a:spcAft>
              <a:buClr>
                <a:srgbClr val="000000"/>
              </a:buClr>
              <a:buSzPts val="1400"/>
              <a:buAutoNum type="arabicPeriod"/>
            </a:pPr>
            <a:r>
              <a:rPr lang="en-US" sz="1100" b="0" i="0" u="none" strike="noStrike" cap="none">
                <a:solidFill>
                  <a:srgbClr val="000000"/>
                </a:solidFill>
                <a:latin typeface="Arial"/>
                <a:ea typeface="Arial"/>
                <a:cs typeface="Arial"/>
                <a:sym typeface="Arial"/>
              </a:rPr>
              <a:t>Create new features: explored the possibility of creating new categorical new feature based on Relevant Experience and Overall Experience. Identify highly experienced professionals with low relevant experience. </a:t>
            </a:r>
            <a:endParaRPr/>
          </a:p>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r>
              <a:rPr lang="en-US"/>
              <a:t>-smart imputation based on related columns/look at trends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rtl="0">
              <a:lnSpc>
                <a:spcPct val="100000"/>
              </a:lnSpc>
              <a:spcBef>
                <a:spcPts val="0"/>
              </a:spcBef>
              <a:spcAft>
                <a:spcPts val="0"/>
              </a:spcAft>
              <a:buClr>
                <a:srgbClr val="000000"/>
              </a:buClr>
              <a:buSzPts val="1100"/>
              <a:buFont typeface="Arial"/>
              <a:buNone/>
            </a:pPr>
            <a:r>
              <a:rPr lang="en-US"/>
              <a:t>Deal with categorical feature for masked data – transform to numerical/rank order (transformation applied to make the feature useable) </a:t>
            </a:r>
            <a:endParaRPr/>
          </a:p>
          <a:p>
            <a:pPr marL="15875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Arial"/>
                <a:ea typeface="Arial"/>
                <a:cs typeface="Arial"/>
                <a:sym typeface="Arial"/>
              </a:rPr>
              <a:t>An ordinal encoding involves mapping each unique label to an integer value</a:t>
            </a:r>
            <a:endParaRPr sz="1100" b="0" i="0" u="none" strike="noStrike" cap="none">
              <a:solidFill>
                <a:srgbClr val="000000"/>
              </a:solidFill>
              <a:latin typeface="Arial"/>
              <a:ea typeface="Arial"/>
              <a:cs typeface="Arial"/>
              <a:sym typeface="Arial"/>
            </a:endParaRPr>
          </a:p>
          <a:p>
            <a:pPr marL="158750" marR="0" lvl="0" indent="0" algn="l" rtl="0">
              <a:lnSpc>
                <a:spcPct val="100000"/>
              </a:lnSpc>
              <a:spcBef>
                <a:spcPts val="0"/>
              </a:spcBef>
              <a:spcAft>
                <a:spcPts val="0"/>
              </a:spcAft>
              <a:buClr>
                <a:srgbClr val="000000"/>
              </a:buClr>
              <a:buSzPts val="1100"/>
              <a:buFont typeface="Arial"/>
              <a:buNone/>
            </a:pPr>
            <a:endParaRPr/>
          </a:p>
          <a:p>
            <a:pPr marL="158750" marR="0" lvl="0" indent="0" algn="l" rtl="0">
              <a:lnSpc>
                <a:spcPct val="100000"/>
              </a:lnSpc>
              <a:spcBef>
                <a:spcPts val="0"/>
              </a:spcBef>
              <a:spcAft>
                <a:spcPts val="0"/>
              </a:spcAft>
              <a:buClr>
                <a:srgbClr val="000000"/>
              </a:buClr>
              <a:buSzPts val="1100"/>
              <a:buFont typeface="Arial"/>
              <a:buNone/>
            </a:pPr>
            <a:r>
              <a:rPr lang="en-US"/>
              <a:t>string to number</a:t>
            </a:r>
            <a:endParaRPr/>
          </a:p>
          <a:p>
            <a:pPr marL="158750" marR="0" lvl="0" indent="0" algn="l" rtl="0">
              <a:lnSpc>
                <a:spcPct val="100000"/>
              </a:lnSpc>
              <a:spcBef>
                <a:spcPts val="0"/>
              </a:spcBef>
              <a:spcAft>
                <a:spcPts val="0"/>
              </a:spcAft>
              <a:buClr>
                <a:srgbClr val="000000"/>
              </a:buClr>
              <a:buSzPts val="1100"/>
              <a:buFont typeface="Arial"/>
              <a:buNone/>
            </a:pPr>
            <a:r>
              <a:rPr lang="en-US"/>
              <a:t>rank order ( masked data - city index) </a:t>
            </a:r>
            <a:endParaRPr/>
          </a:p>
          <a:p>
            <a:pPr marL="158750" marR="0" lvl="0" indent="0" algn="l" rtl="0">
              <a:lnSpc>
                <a:spcPct val="100000"/>
              </a:lnSpc>
              <a:spcBef>
                <a:spcPts val="0"/>
              </a:spcBef>
              <a:spcAft>
                <a:spcPts val="0"/>
              </a:spcAft>
              <a:buClr>
                <a:srgbClr val="000000"/>
              </a:buClr>
              <a:buSzPts val="1100"/>
              <a:buFont typeface="Arial"/>
              <a:buNone/>
            </a:pPr>
            <a:r>
              <a:rPr lang="en-US"/>
              <a:t>line - density</a:t>
            </a:r>
            <a:endParaRPr/>
          </a:p>
          <a:p>
            <a:pPr marL="158750" marR="0" lvl="0" indent="0" algn="l" rtl="0">
              <a:lnSpc>
                <a:spcPct val="100000"/>
              </a:lnSpc>
              <a:spcBef>
                <a:spcPts val="0"/>
              </a:spcBef>
              <a:spcAft>
                <a:spcPts val="0"/>
              </a:spcAft>
              <a:buClr>
                <a:srgbClr val="000000"/>
              </a:buClr>
              <a:buSzPts val="1100"/>
              <a:buFont typeface="Arial"/>
              <a:buNone/>
            </a:pPr>
            <a:r>
              <a:rPr lang="en-US"/>
              <a:t>bar - historgram</a:t>
            </a:r>
            <a:endParaRPr/>
          </a:p>
          <a:p>
            <a:pPr marL="15875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20"/>
        <p:cNvGrpSpPr/>
        <p:nvPr/>
      </p:nvGrpSpPr>
      <p:grpSpPr>
        <a:xfrm>
          <a:off x="0" y="0"/>
          <a:ext cx="0" cy="0"/>
          <a:chOff x="0" y="0"/>
          <a:chExt cx="0" cy="0"/>
        </a:xfrm>
      </p:grpSpPr>
      <p:pic>
        <p:nvPicPr>
          <p:cNvPr id="21" name="Google Shape;21;p30"/>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22" name="Google Shape;22;p30"/>
          <p:cNvSpPr/>
          <p:nvPr/>
        </p:nvSpPr>
        <p:spPr>
          <a:xfrm>
            <a:off x="0" y="3714750"/>
            <a:ext cx="9141600" cy="14289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3" name="Google Shape;23;p30"/>
          <p:cNvSpPr/>
          <p:nvPr/>
        </p:nvSpPr>
        <p:spPr>
          <a:xfrm>
            <a:off x="11" y="3686307"/>
            <a:ext cx="9141600" cy="480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4" name="Google Shape;24;p30"/>
          <p:cNvSpPr txBox="1">
            <a:spLocks noGrp="1"/>
          </p:cNvSpPr>
          <p:nvPr>
            <p:ph type="title"/>
          </p:nvPr>
        </p:nvSpPr>
        <p:spPr>
          <a:xfrm>
            <a:off x="1128573" y="3811905"/>
            <a:ext cx="6310800" cy="617100"/>
          </a:xfrm>
          <a:prstGeom prst="rect">
            <a:avLst/>
          </a:prstGeom>
          <a:noFill/>
          <a:ln>
            <a:noFill/>
          </a:ln>
        </p:spPr>
        <p:txBody>
          <a:bodyPr spcFirstLastPara="1" wrap="square" lIns="68575" tIns="0" rIns="68575" bIns="0" anchor="ctr" anchorCtr="0">
            <a:noAutofit/>
          </a:bodyPr>
          <a:lstStyle>
            <a:lvl1pPr marR="0" lvl="0" algn="l" rtl="0">
              <a:lnSpc>
                <a:spcPct val="85000"/>
              </a:lnSpc>
              <a:spcBef>
                <a:spcPts val="0"/>
              </a:spcBef>
              <a:spcAft>
                <a:spcPts val="0"/>
              </a:spcAft>
              <a:buClr>
                <a:srgbClr val="FFFFFF"/>
              </a:buClr>
              <a:buSzPts val="2700"/>
              <a:buFont typeface="Calibri"/>
              <a:buNone/>
              <a:defRPr sz="27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Google Shape;25;p30"/>
          <p:cNvSpPr>
            <a:spLocks noGrp="1"/>
          </p:cNvSpPr>
          <p:nvPr>
            <p:ph type="pic" idx="2"/>
          </p:nvPr>
        </p:nvSpPr>
        <p:spPr>
          <a:xfrm>
            <a:off x="11" y="0"/>
            <a:ext cx="9144000" cy="3686400"/>
          </a:xfrm>
          <a:prstGeom prst="rect">
            <a:avLst/>
          </a:prstGeom>
          <a:solidFill>
            <a:srgbClr val="D7D0C0"/>
          </a:solidFill>
          <a:ln>
            <a:noFill/>
          </a:ln>
        </p:spPr>
      </p:sp>
      <p:pic>
        <p:nvPicPr>
          <p:cNvPr id="26" name="Google Shape;26;p30"/>
          <p:cNvPicPr preferRelativeResize="0"/>
          <p:nvPr/>
        </p:nvPicPr>
        <p:blipFill rotWithShape="1">
          <a:blip r:embed="rId3">
            <a:alphaModFix/>
          </a:blip>
          <a:srcRect/>
          <a:stretch/>
        </p:blipFill>
        <p:spPr>
          <a:xfrm>
            <a:off x="342900" y="4759935"/>
            <a:ext cx="1571345" cy="315840"/>
          </a:xfrm>
          <a:prstGeom prst="rect">
            <a:avLst/>
          </a:prstGeom>
          <a:noFill/>
          <a:ln>
            <a:noFill/>
          </a:ln>
        </p:spPr>
      </p:pic>
      <p:sp>
        <p:nvSpPr>
          <p:cNvPr id="27" name="Google Shape;27;p30"/>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One third arrow">
  <p:cSld name="1_One third arrow">
    <p:spTree>
      <p:nvGrpSpPr>
        <p:cNvPr id="1" name="Shape 81"/>
        <p:cNvGrpSpPr/>
        <p:nvPr/>
      </p:nvGrpSpPr>
      <p:grpSpPr>
        <a:xfrm>
          <a:off x="0" y="0"/>
          <a:ext cx="0" cy="0"/>
          <a:chOff x="0" y="0"/>
          <a:chExt cx="0" cy="0"/>
        </a:xfrm>
      </p:grpSpPr>
      <p:pic>
        <p:nvPicPr>
          <p:cNvPr id="82" name="Google Shape;82;p39"/>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83" name="Google Shape;83;p39"/>
          <p:cNvSpPr/>
          <p:nvPr/>
        </p:nvSpPr>
        <p:spPr>
          <a:xfrm rot="5400000">
            <a:off x="-729647" y="729600"/>
            <a:ext cx="5143500" cy="36843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84" name="Google Shape;84;p39"/>
          <p:cNvPicPr preferRelativeResize="0"/>
          <p:nvPr/>
        </p:nvPicPr>
        <p:blipFill rotWithShape="1">
          <a:blip r:embed="rId3">
            <a:alphaModFix/>
          </a:blip>
          <a:srcRect/>
          <a:stretch/>
        </p:blipFill>
        <p:spPr>
          <a:xfrm>
            <a:off x="59925" y="4759935"/>
            <a:ext cx="1571345" cy="315840"/>
          </a:xfrm>
          <a:prstGeom prst="rect">
            <a:avLst/>
          </a:prstGeom>
          <a:noFill/>
          <a:ln>
            <a:noFill/>
          </a:ln>
        </p:spPr>
      </p:pic>
      <p:sp>
        <p:nvSpPr>
          <p:cNvPr id="85" name="Google Shape;85;p39"/>
          <p:cNvSpPr/>
          <p:nvPr/>
        </p:nvSpPr>
        <p:spPr>
          <a:xfrm rot="10800000">
            <a:off x="3072554" y="52"/>
            <a:ext cx="611700" cy="2555100"/>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6" name="Google Shape;86;p39"/>
          <p:cNvSpPr/>
          <p:nvPr/>
        </p:nvSpPr>
        <p:spPr>
          <a:xfrm flipH="1">
            <a:off x="3072555" y="2588344"/>
            <a:ext cx="611700" cy="2555100"/>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87" name="Google Shape;87;p39"/>
          <p:cNvSpPr txBox="1">
            <a:spLocks noGrp="1"/>
          </p:cNvSpPr>
          <p:nvPr>
            <p:ph type="title"/>
          </p:nvPr>
        </p:nvSpPr>
        <p:spPr>
          <a:xfrm>
            <a:off x="342899" y="811914"/>
            <a:ext cx="2604300" cy="778800"/>
          </a:xfrm>
          <a:prstGeom prst="rect">
            <a:avLst/>
          </a:prstGeom>
          <a:noFill/>
          <a:ln>
            <a:noFill/>
          </a:ln>
        </p:spPr>
        <p:txBody>
          <a:bodyPr spcFirstLastPara="1" wrap="square" lIns="68575" tIns="34275" rIns="68575" bIns="34275" anchor="t" anchorCtr="0">
            <a:noAutofit/>
          </a:bodyPr>
          <a:lstStyle>
            <a:lvl1pPr marR="0" lvl="0" algn="l" rtl="0">
              <a:lnSpc>
                <a:spcPct val="85000"/>
              </a:lnSpc>
              <a:spcBef>
                <a:spcPts val="0"/>
              </a:spcBef>
              <a:spcAft>
                <a:spcPts val="0"/>
              </a:spcAft>
              <a:buClr>
                <a:srgbClr val="FFFFFF"/>
              </a:buClr>
              <a:buSzPts val="2700"/>
              <a:buFont typeface="Calibri"/>
              <a:buNone/>
              <a:defRPr sz="27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88" name="Google Shape;88;p39"/>
          <p:cNvSpPr txBox="1"/>
          <p:nvPr/>
        </p:nvSpPr>
        <p:spPr>
          <a:xfrm>
            <a:off x="342899" y="1714957"/>
            <a:ext cx="2604300" cy="2555100"/>
          </a:xfrm>
          <a:prstGeom prst="rect">
            <a:avLst/>
          </a:prstGeom>
          <a:noFill/>
          <a:ln>
            <a:noFill/>
          </a:ln>
        </p:spPr>
        <p:txBody>
          <a:bodyPr spcFirstLastPara="1" wrap="square" lIns="68575" tIns="34275" rIns="68575" bIns="34275" anchor="t" anchorCtr="0">
            <a:noAutofit/>
          </a:bodyPr>
          <a:lstStyle/>
          <a:p>
            <a:pPr marL="0" marR="0" lvl="0" indent="0" algn="l" rtl="0">
              <a:lnSpc>
                <a:spcPct val="85000"/>
              </a:lnSpc>
              <a:spcBef>
                <a:spcPts val="0"/>
              </a:spcBef>
              <a:spcAft>
                <a:spcPts val="0"/>
              </a:spcAft>
              <a:buClr>
                <a:srgbClr val="FFFFFF"/>
              </a:buClr>
              <a:buSzPts val="1200"/>
              <a:buFont typeface="Calibri"/>
              <a:buNone/>
            </a:pPr>
            <a:r>
              <a:rPr lang="en-US" sz="1200" b="0" i="0" u="none" strike="noStrike" cap="none">
                <a:solidFill>
                  <a:srgbClr val="FFFFFF"/>
                </a:solidFill>
                <a:latin typeface="Calibri"/>
                <a:ea typeface="Calibri"/>
                <a:cs typeface="Calibri"/>
                <a:sym typeface="Calibri"/>
              </a:rPr>
              <a:t>Additional text</a:t>
            </a:r>
            <a:endParaRPr sz="1100" b="0" i="0" u="none" strike="noStrike" cap="none">
              <a:solidFill>
                <a:srgbClr val="000000"/>
              </a:solidFill>
              <a:latin typeface="Arial"/>
              <a:ea typeface="Arial"/>
              <a:cs typeface="Arial"/>
              <a:sym typeface="Arial"/>
            </a:endParaRPr>
          </a:p>
        </p:txBody>
      </p:sp>
      <p:sp>
        <p:nvSpPr>
          <p:cNvPr id="89" name="Google Shape;89;p39"/>
          <p:cNvSpPr/>
          <p:nvPr/>
        </p:nvSpPr>
        <p:spPr>
          <a:xfrm>
            <a:off x="3703075" y="-1"/>
            <a:ext cx="252000" cy="5143500"/>
          </a:xfrm>
          <a:prstGeom prst="rect">
            <a:avLst/>
          </a:prstGeom>
          <a:solidFill>
            <a:srgbClr val="FFFFFF"/>
          </a:solidFill>
          <a:ln w="15875" cap="flat" cmpd="sng">
            <a:solidFill>
              <a:srgbClr val="FFFFFF"/>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0" name="Google Shape;90;p39"/>
          <p:cNvSpPr txBox="1">
            <a:spLocks noGrp="1"/>
          </p:cNvSpPr>
          <p:nvPr>
            <p:ph type="body" idx="1"/>
          </p:nvPr>
        </p:nvSpPr>
        <p:spPr>
          <a:xfrm>
            <a:off x="4127775" y="326764"/>
            <a:ext cx="4665600" cy="39432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900"/>
              </a:spcBef>
              <a:spcAft>
                <a:spcPts val="0"/>
              </a:spcAft>
              <a:buClr>
                <a:schemeClr val="accent1"/>
              </a:buClr>
              <a:buSzPts val="1500"/>
              <a:buFont typeface="Arial"/>
              <a:buChar char="•"/>
              <a:defRPr sz="1500" b="0" i="0" u="none" strike="noStrike" cap="none">
                <a:solidFill>
                  <a:srgbClr val="575757"/>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575757"/>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91" name="Google Shape;91;p39"/>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92"/>
        <p:cNvGrpSpPr/>
        <p:nvPr/>
      </p:nvGrpSpPr>
      <p:grpSpPr>
        <a:xfrm>
          <a:off x="0" y="0"/>
          <a:ext cx="0" cy="0"/>
          <a:chOff x="0" y="0"/>
          <a:chExt cx="0" cy="0"/>
        </a:xfrm>
      </p:grpSpPr>
      <p:sp>
        <p:nvSpPr>
          <p:cNvPr id="93" name="Google Shape;93;p40"/>
          <p:cNvSpPr/>
          <p:nvPr/>
        </p:nvSpPr>
        <p:spPr>
          <a:xfrm>
            <a:off x="12" y="0"/>
            <a:ext cx="3038100" cy="5143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4" name="Google Shape;94;p40"/>
          <p:cNvSpPr/>
          <p:nvPr/>
        </p:nvSpPr>
        <p:spPr>
          <a:xfrm>
            <a:off x="3030053" y="0"/>
            <a:ext cx="48000" cy="51435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5" name="Google Shape;95;p40"/>
          <p:cNvSpPr txBox="1">
            <a:spLocks noGrp="1"/>
          </p:cNvSpPr>
          <p:nvPr>
            <p:ph type="title"/>
          </p:nvPr>
        </p:nvSpPr>
        <p:spPr>
          <a:xfrm>
            <a:off x="342900" y="445769"/>
            <a:ext cx="2400300" cy="1714500"/>
          </a:xfrm>
          <a:prstGeom prst="rect">
            <a:avLst/>
          </a:prstGeom>
          <a:noFill/>
          <a:ln>
            <a:noFill/>
          </a:ln>
        </p:spPr>
        <p:txBody>
          <a:bodyPr spcFirstLastPara="1" wrap="square" lIns="68575" tIns="34275" rIns="68575" bIns="34275" anchor="b" anchorCtr="0">
            <a:noAutofit/>
          </a:bodyPr>
          <a:lstStyle>
            <a:lvl1pPr marR="0" lvl="0" algn="l" rtl="0">
              <a:lnSpc>
                <a:spcPct val="85000"/>
              </a:lnSpc>
              <a:spcBef>
                <a:spcPts val="0"/>
              </a:spcBef>
              <a:spcAft>
                <a:spcPts val="0"/>
              </a:spcAft>
              <a:buClr>
                <a:srgbClr val="FFFFFF"/>
              </a:buClr>
              <a:buSzPts val="2700"/>
              <a:buFont typeface="Calibri"/>
              <a:buNone/>
              <a:defRPr sz="27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 name="Google Shape;96;p40"/>
          <p:cNvSpPr txBox="1">
            <a:spLocks noGrp="1"/>
          </p:cNvSpPr>
          <p:nvPr>
            <p:ph type="body" idx="1"/>
          </p:nvPr>
        </p:nvSpPr>
        <p:spPr>
          <a:xfrm>
            <a:off x="342900" y="2194560"/>
            <a:ext cx="2400300" cy="2193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900"/>
              </a:spcBef>
              <a:spcAft>
                <a:spcPts val="0"/>
              </a:spcAft>
              <a:buClr>
                <a:schemeClr val="accent1"/>
              </a:buClr>
              <a:buSzPts val="1200"/>
              <a:buFont typeface="Calibri"/>
              <a:buNone/>
              <a:defRPr sz="1200" b="0" i="0" u="none" strike="noStrike" cap="none">
                <a:solidFill>
                  <a:srgbClr val="FFFFFF"/>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900"/>
              <a:buFont typeface="Calibri"/>
              <a:buNone/>
              <a:defRPr sz="900" b="0" i="0" u="none" strike="noStrike" cap="none">
                <a:solidFill>
                  <a:srgbClr val="575757"/>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800"/>
              <a:buFont typeface="Calibri"/>
              <a:buNone/>
              <a:defRPr sz="800" b="0" i="0" u="none" strike="noStrike" cap="none">
                <a:solidFill>
                  <a:srgbClr val="575757"/>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700"/>
              <a:buFont typeface="Calibri"/>
              <a:buNone/>
              <a:defRPr sz="700" b="0" i="0" u="none" strike="noStrike" cap="none">
                <a:solidFill>
                  <a:srgbClr val="575757"/>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700"/>
              <a:buFont typeface="Calibri"/>
              <a:buNone/>
              <a:defRPr sz="700" b="0" i="0" u="none" strike="noStrike" cap="none">
                <a:solidFill>
                  <a:srgbClr val="575757"/>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700"/>
              <a:buFont typeface="Calibri"/>
              <a:buNone/>
              <a:defRPr sz="700" b="0"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700"/>
              <a:buFont typeface="Calibri"/>
              <a:buNone/>
              <a:defRPr sz="700" b="0"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700"/>
              <a:buFont typeface="Calibri"/>
              <a:buNone/>
              <a:defRPr sz="700" b="0"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700"/>
              <a:buFont typeface="Calibri"/>
              <a:buNone/>
              <a:defRPr sz="700" b="0" i="0" u="none" strike="noStrike" cap="none">
                <a:solidFill>
                  <a:srgbClr val="3F3F3F"/>
                </a:solidFill>
                <a:latin typeface="Calibri"/>
                <a:ea typeface="Calibri"/>
                <a:cs typeface="Calibri"/>
                <a:sym typeface="Calibri"/>
              </a:defRPr>
            </a:lvl9pPr>
          </a:lstStyle>
          <a:p>
            <a:endParaRPr/>
          </a:p>
        </p:txBody>
      </p:sp>
      <p:pic>
        <p:nvPicPr>
          <p:cNvPr id="97" name="Google Shape;97;p40"/>
          <p:cNvPicPr preferRelativeResize="0"/>
          <p:nvPr/>
        </p:nvPicPr>
        <p:blipFill rotWithShape="1">
          <a:blip r:embed="rId2">
            <a:alphaModFix/>
          </a:blip>
          <a:srcRect/>
          <a:stretch/>
        </p:blipFill>
        <p:spPr>
          <a:xfrm>
            <a:off x="342900" y="4759935"/>
            <a:ext cx="1571345" cy="315840"/>
          </a:xfrm>
          <a:prstGeom prst="rect">
            <a:avLst/>
          </a:prstGeom>
          <a:noFill/>
          <a:ln>
            <a:noFill/>
          </a:ln>
        </p:spPr>
      </p:pic>
      <p:sp>
        <p:nvSpPr>
          <p:cNvPr id="98" name="Google Shape;98;p40"/>
          <p:cNvSpPr txBox="1">
            <a:spLocks noGrp="1"/>
          </p:cNvSpPr>
          <p:nvPr>
            <p:ph type="body" idx="2"/>
          </p:nvPr>
        </p:nvSpPr>
        <p:spPr>
          <a:xfrm>
            <a:off x="3600450" y="548640"/>
            <a:ext cx="5200500" cy="39432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900"/>
              </a:spcBef>
              <a:spcAft>
                <a:spcPts val="0"/>
              </a:spcAft>
              <a:buClr>
                <a:schemeClr val="accent1"/>
              </a:buClr>
              <a:buSzPts val="1500"/>
              <a:buFont typeface="Arial"/>
              <a:buChar char="•"/>
              <a:defRPr sz="1500" b="0" i="0" u="none" strike="noStrike" cap="none">
                <a:solidFill>
                  <a:srgbClr val="575757"/>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575757"/>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99" name="Google Shape;99;p40"/>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8"/>
        <p:cNvGrpSpPr/>
        <p:nvPr/>
      </p:nvGrpSpPr>
      <p:grpSpPr>
        <a:xfrm>
          <a:off x="0" y="0"/>
          <a:ext cx="0" cy="0"/>
          <a:chOff x="0" y="0"/>
          <a:chExt cx="0" cy="0"/>
        </a:xfrm>
      </p:grpSpPr>
      <p:pic>
        <p:nvPicPr>
          <p:cNvPr id="29" name="Google Shape;29;p31"/>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30" name="Google Shape;30;p31"/>
          <p:cNvSpPr txBox="1">
            <a:spLocks noGrp="1"/>
          </p:cNvSpPr>
          <p:nvPr>
            <p:ph type="title"/>
          </p:nvPr>
        </p:nvSpPr>
        <p:spPr>
          <a:xfrm>
            <a:off x="459419" y="206555"/>
            <a:ext cx="8236200" cy="544200"/>
          </a:xfrm>
          <a:prstGeom prst="rect">
            <a:avLst/>
          </a:prstGeom>
          <a:noFill/>
          <a:ln>
            <a:noFill/>
          </a:ln>
        </p:spPr>
        <p:txBody>
          <a:bodyPr spcFirstLastPara="1" wrap="square" lIns="68575" tIns="34275" rIns="68575" bIns="34275" anchor="t" anchorCtr="0">
            <a:noAutofit/>
          </a:bodyPr>
          <a:lstStyle>
            <a:lvl1pPr marR="0" lvl="0" algn="l" rtl="0">
              <a:lnSpc>
                <a:spcPct val="85000"/>
              </a:lnSpc>
              <a:spcBef>
                <a:spcPts val="0"/>
              </a:spcBef>
              <a:spcAft>
                <a:spcPts val="0"/>
              </a:spcAft>
              <a:buClr>
                <a:srgbClr val="575757"/>
              </a:buClr>
              <a:buSzPts val="3600"/>
              <a:buFont typeface="Calibri"/>
              <a:buNone/>
              <a:defRPr sz="3600" b="0" i="0" u="none" strike="noStrike" cap="none">
                <a:solidFill>
                  <a:srgbClr val="57575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31"/>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third arrow">
  <p:cSld name="One third arrow">
    <p:spTree>
      <p:nvGrpSpPr>
        <p:cNvPr id="1" name="Shape 32"/>
        <p:cNvGrpSpPr/>
        <p:nvPr/>
      </p:nvGrpSpPr>
      <p:grpSpPr>
        <a:xfrm>
          <a:off x="0" y="0"/>
          <a:ext cx="0" cy="0"/>
          <a:chOff x="0" y="0"/>
          <a:chExt cx="0" cy="0"/>
        </a:xfrm>
      </p:grpSpPr>
      <p:pic>
        <p:nvPicPr>
          <p:cNvPr id="33" name="Google Shape;33;p32"/>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34" name="Google Shape;34;p32"/>
          <p:cNvSpPr/>
          <p:nvPr/>
        </p:nvSpPr>
        <p:spPr>
          <a:xfrm rot="5400000">
            <a:off x="-1257300" y="1257300"/>
            <a:ext cx="5143500" cy="26289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5" name="Google Shape;35;p32"/>
          <p:cNvPicPr preferRelativeResize="0"/>
          <p:nvPr/>
        </p:nvPicPr>
        <p:blipFill rotWithShape="1">
          <a:blip r:embed="rId3">
            <a:alphaModFix/>
          </a:blip>
          <a:srcRect/>
          <a:stretch/>
        </p:blipFill>
        <p:spPr>
          <a:xfrm>
            <a:off x="59925" y="4759935"/>
            <a:ext cx="1571345" cy="315840"/>
          </a:xfrm>
          <a:prstGeom prst="rect">
            <a:avLst/>
          </a:prstGeom>
          <a:noFill/>
          <a:ln>
            <a:noFill/>
          </a:ln>
        </p:spPr>
      </p:pic>
      <p:sp>
        <p:nvSpPr>
          <p:cNvPr id="36" name="Google Shape;36;p32"/>
          <p:cNvSpPr/>
          <p:nvPr/>
        </p:nvSpPr>
        <p:spPr>
          <a:xfrm rot="10800000">
            <a:off x="1910400" y="-148"/>
            <a:ext cx="718500" cy="2530200"/>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7" name="Google Shape;37;p32"/>
          <p:cNvSpPr/>
          <p:nvPr/>
        </p:nvSpPr>
        <p:spPr>
          <a:xfrm flipH="1">
            <a:off x="1910401" y="2530053"/>
            <a:ext cx="718500" cy="2613300"/>
          </a:xfrm>
          <a:prstGeom prst="rtTriangle">
            <a:avLst/>
          </a:prstGeom>
          <a:solidFill>
            <a:srgbClr val="FFFFF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8" name="Google Shape;38;p32"/>
          <p:cNvSpPr txBox="1">
            <a:spLocks noGrp="1"/>
          </p:cNvSpPr>
          <p:nvPr>
            <p:ph type="title"/>
          </p:nvPr>
        </p:nvSpPr>
        <p:spPr>
          <a:xfrm>
            <a:off x="342900" y="1714499"/>
            <a:ext cx="1918500" cy="1714500"/>
          </a:xfrm>
          <a:prstGeom prst="rect">
            <a:avLst/>
          </a:prstGeom>
          <a:noFill/>
          <a:ln>
            <a:noFill/>
          </a:ln>
        </p:spPr>
        <p:txBody>
          <a:bodyPr spcFirstLastPara="1" wrap="square" lIns="68575" tIns="34275" rIns="68575" bIns="34275" anchor="ctr" anchorCtr="0">
            <a:noAutofit/>
          </a:bodyPr>
          <a:lstStyle>
            <a:lvl1pPr marR="0" lvl="0" algn="l" rtl="0">
              <a:lnSpc>
                <a:spcPct val="85000"/>
              </a:lnSpc>
              <a:spcBef>
                <a:spcPts val="0"/>
              </a:spcBef>
              <a:spcAft>
                <a:spcPts val="0"/>
              </a:spcAft>
              <a:buClr>
                <a:srgbClr val="FFFFFF"/>
              </a:buClr>
              <a:buSzPts val="2700"/>
              <a:buFont typeface="Calibri"/>
              <a:buNone/>
              <a:defRPr sz="27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32"/>
          <p:cNvSpPr txBox="1">
            <a:spLocks noGrp="1"/>
          </p:cNvSpPr>
          <p:nvPr>
            <p:ph type="body" idx="1"/>
          </p:nvPr>
        </p:nvSpPr>
        <p:spPr>
          <a:xfrm>
            <a:off x="2948266" y="326764"/>
            <a:ext cx="5845200" cy="39432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900"/>
              </a:spcBef>
              <a:spcAft>
                <a:spcPts val="0"/>
              </a:spcAft>
              <a:buClr>
                <a:schemeClr val="accent1"/>
              </a:buClr>
              <a:buSzPts val="1500"/>
              <a:buFont typeface="Arial"/>
              <a:buChar char="•"/>
              <a:defRPr sz="1500" b="0" i="0" u="none" strike="noStrike" cap="none">
                <a:solidFill>
                  <a:srgbClr val="575757"/>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575757"/>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40" name="Google Shape;40;p32"/>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pic>
        <p:nvPicPr>
          <p:cNvPr id="42" name="Google Shape;42;p33"/>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43" name="Google Shape;43;p33"/>
          <p:cNvSpPr txBox="1">
            <a:spLocks noGrp="1"/>
          </p:cNvSpPr>
          <p:nvPr>
            <p:ph type="body" idx="1"/>
          </p:nvPr>
        </p:nvSpPr>
        <p:spPr>
          <a:xfrm>
            <a:off x="459419" y="1384539"/>
            <a:ext cx="4066800" cy="5520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900"/>
              </a:spcBef>
              <a:spcAft>
                <a:spcPts val="0"/>
              </a:spcAft>
              <a:buClr>
                <a:schemeClr val="accent1"/>
              </a:buClr>
              <a:buSzPts val="1500"/>
              <a:buFont typeface="Calibri"/>
              <a:buNone/>
              <a:defRPr sz="1500" b="1" i="0" u="none" strike="noStrike" cap="none">
                <a:solidFill>
                  <a:srgbClr val="670F31"/>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500"/>
              <a:buFont typeface="Calibri"/>
              <a:buNone/>
              <a:defRPr sz="1500" b="1" i="0" u="none" strike="noStrike" cap="none">
                <a:solidFill>
                  <a:srgbClr val="575757"/>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400"/>
              <a:buFont typeface="Calibri"/>
              <a:buNone/>
              <a:defRPr sz="1400" b="1" i="0" u="none" strike="noStrike" cap="none">
                <a:solidFill>
                  <a:srgbClr val="575757"/>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200"/>
              <a:buFont typeface="Calibri"/>
              <a:buNone/>
              <a:defRPr sz="1200" b="1" i="0" u="none" strike="noStrike" cap="none">
                <a:solidFill>
                  <a:srgbClr val="575757"/>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200"/>
              <a:buFont typeface="Calibri"/>
              <a:buNone/>
              <a:defRPr sz="1200" b="1" i="0" u="none" strike="noStrike" cap="none">
                <a:solidFill>
                  <a:srgbClr val="575757"/>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200"/>
              <a:buFont typeface="Calibri"/>
              <a:buNone/>
              <a:defRPr sz="12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200"/>
              <a:buFont typeface="Calibri"/>
              <a:buNone/>
              <a:defRPr sz="12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200"/>
              <a:buFont typeface="Calibri"/>
              <a:buNone/>
              <a:defRPr sz="12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200"/>
              <a:buFont typeface="Calibri"/>
              <a:buNone/>
              <a:defRPr sz="1200" b="1" i="0" u="none" strike="noStrike" cap="none">
                <a:solidFill>
                  <a:srgbClr val="3F3F3F"/>
                </a:solidFill>
                <a:latin typeface="Calibri"/>
                <a:ea typeface="Calibri"/>
                <a:cs typeface="Calibri"/>
                <a:sym typeface="Calibri"/>
              </a:defRPr>
            </a:lvl9pPr>
          </a:lstStyle>
          <a:p>
            <a:endParaRPr/>
          </a:p>
        </p:txBody>
      </p:sp>
      <p:sp>
        <p:nvSpPr>
          <p:cNvPr id="44" name="Google Shape;44;p33"/>
          <p:cNvSpPr txBox="1">
            <a:spLocks noGrp="1"/>
          </p:cNvSpPr>
          <p:nvPr>
            <p:ph type="body" idx="2"/>
          </p:nvPr>
        </p:nvSpPr>
        <p:spPr>
          <a:xfrm>
            <a:off x="459419" y="1936750"/>
            <a:ext cx="4066800" cy="25338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575757"/>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575757"/>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45" name="Google Shape;45;p33"/>
          <p:cNvSpPr txBox="1">
            <a:spLocks noGrp="1"/>
          </p:cNvSpPr>
          <p:nvPr>
            <p:ph type="body" idx="3"/>
          </p:nvPr>
        </p:nvSpPr>
        <p:spPr>
          <a:xfrm>
            <a:off x="4663439" y="1384539"/>
            <a:ext cx="4021200" cy="552000"/>
          </a:xfrm>
          <a:prstGeom prst="rect">
            <a:avLst/>
          </a:prstGeom>
          <a:noFill/>
          <a:ln>
            <a:noFill/>
          </a:ln>
        </p:spPr>
        <p:txBody>
          <a:bodyPr spcFirstLastPara="1" wrap="square" lIns="68575" tIns="34275" rIns="68575" bIns="34275" anchor="ctr" anchorCtr="0">
            <a:noAutofit/>
          </a:bodyPr>
          <a:lstStyle>
            <a:lvl1pPr marL="457200" marR="0" lvl="0" indent="-228600" algn="l" rtl="0">
              <a:lnSpc>
                <a:spcPct val="90000"/>
              </a:lnSpc>
              <a:spcBef>
                <a:spcPts val="900"/>
              </a:spcBef>
              <a:spcAft>
                <a:spcPts val="0"/>
              </a:spcAft>
              <a:buClr>
                <a:schemeClr val="accent1"/>
              </a:buClr>
              <a:buSzPts val="1500"/>
              <a:buFont typeface="Calibri"/>
              <a:buNone/>
              <a:defRPr sz="1500" b="1" i="0" u="none" strike="noStrike" cap="none">
                <a:solidFill>
                  <a:srgbClr val="670F31"/>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500"/>
              <a:buFont typeface="Calibri"/>
              <a:buNone/>
              <a:defRPr sz="1500" b="1" i="0" u="none" strike="noStrike" cap="none">
                <a:solidFill>
                  <a:srgbClr val="575757"/>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400"/>
              <a:buFont typeface="Calibri"/>
              <a:buNone/>
              <a:defRPr sz="1400" b="1" i="0" u="none" strike="noStrike" cap="none">
                <a:solidFill>
                  <a:srgbClr val="575757"/>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200"/>
              <a:buFont typeface="Calibri"/>
              <a:buNone/>
              <a:defRPr sz="1200" b="1" i="0" u="none" strike="noStrike" cap="none">
                <a:solidFill>
                  <a:srgbClr val="575757"/>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200"/>
              <a:buFont typeface="Calibri"/>
              <a:buNone/>
              <a:defRPr sz="1200" b="1" i="0" u="none" strike="noStrike" cap="none">
                <a:solidFill>
                  <a:srgbClr val="575757"/>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200"/>
              <a:buFont typeface="Calibri"/>
              <a:buNone/>
              <a:defRPr sz="1200" b="1" i="0" u="none" strike="noStrike" cap="none">
                <a:solidFill>
                  <a:srgbClr val="3F3F3F"/>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200"/>
              <a:buFont typeface="Calibri"/>
              <a:buNone/>
              <a:defRPr sz="1200" b="1" i="0" u="none" strike="noStrike" cap="none">
                <a:solidFill>
                  <a:srgbClr val="3F3F3F"/>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200"/>
              <a:buFont typeface="Calibri"/>
              <a:buNone/>
              <a:defRPr sz="1200" b="1" i="0" u="none" strike="noStrike" cap="none">
                <a:solidFill>
                  <a:srgbClr val="3F3F3F"/>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200"/>
              <a:buFont typeface="Calibri"/>
              <a:buNone/>
              <a:defRPr sz="1200" b="1" i="0" u="none" strike="noStrike" cap="none">
                <a:solidFill>
                  <a:srgbClr val="3F3F3F"/>
                </a:solidFill>
                <a:latin typeface="Calibri"/>
                <a:ea typeface="Calibri"/>
                <a:cs typeface="Calibri"/>
                <a:sym typeface="Calibri"/>
              </a:defRPr>
            </a:lvl9pPr>
          </a:lstStyle>
          <a:p>
            <a:endParaRPr/>
          </a:p>
        </p:txBody>
      </p:sp>
      <p:sp>
        <p:nvSpPr>
          <p:cNvPr id="46" name="Google Shape;46;p33"/>
          <p:cNvSpPr txBox="1">
            <a:spLocks noGrp="1"/>
          </p:cNvSpPr>
          <p:nvPr>
            <p:ph type="body" idx="4"/>
          </p:nvPr>
        </p:nvSpPr>
        <p:spPr>
          <a:xfrm>
            <a:off x="4663439" y="1936750"/>
            <a:ext cx="4021200" cy="25338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575757"/>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575757"/>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47" name="Google Shape;47;p33"/>
          <p:cNvSpPr txBox="1">
            <a:spLocks noGrp="1"/>
          </p:cNvSpPr>
          <p:nvPr>
            <p:ph type="title"/>
          </p:nvPr>
        </p:nvSpPr>
        <p:spPr>
          <a:xfrm>
            <a:off x="459419" y="206555"/>
            <a:ext cx="8236200" cy="544200"/>
          </a:xfrm>
          <a:prstGeom prst="rect">
            <a:avLst/>
          </a:prstGeom>
          <a:noFill/>
          <a:ln>
            <a:noFill/>
          </a:ln>
        </p:spPr>
        <p:txBody>
          <a:bodyPr spcFirstLastPara="1" wrap="square" lIns="68575" tIns="34275" rIns="68575" bIns="34275" anchor="t" anchorCtr="0">
            <a:noAutofit/>
          </a:bodyPr>
          <a:lstStyle>
            <a:lvl1pPr marR="0" lvl="0" algn="l" rtl="0">
              <a:lnSpc>
                <a:spcPct val="85000"/>
              </a:lnSpc>
              <a:spcBef>
                <a:spcPts val="0"/>
              </a:spcBef>
              <a:spcAft>
                <a:spcPts val="0"/>
              </a:spcAft>
              <a:buClr>
                <a:srgbClr val="575757"/>
              </a:buClr>
              <a:buSzPts val="3600"/>
              <a:buFont typeface="Calibri"/>
              <a:buNone/>
              <a:defRPr sz="3600" b="0" i="0" u="none" strike="noStrike" cap="none">
                <a:solidFill>
                  <a:srgbClr val="57575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Google Shape;48;p33"/>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third">
  <p:cSld name="One third">
    <p:spTree>
      <p:nvGrpSpPr>
        <p:cNvPr id="1" name="Shape 49"/>
        <p:cNvGrpSpPr/>
        <p:nvPr/>
      </p:nvGrpSpPr>
      <p:grpSpPr>
        <a:xfrm>
          <a:off x="0" y="0"/>
          <a:ext cx="0" cy="0"/>
          <a:chOff x="0" y="0"/>
          <a:chExt cx="0" cy="0"/>
        </a:xfrm>
      </p:grpSpPr>
      <p:pic>
        <p:nvPicPr>
          <p:cNvPr id="50" name="Google Shape;50;p34"/>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51" name="Google Shape;51;p34"/>
          <p:cNvSpPr/>
          <p:nvPr/>
        </p:nvSpPr>
        <p:spPr>
          <a:xfrm rot="5400000">
            <a:off x="-1257300" y="1257300"/>
            <a:ext cx="5143500" cy="26289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52" name="Google Shape;52;p34"/>
          <p:cNvPicPr preferRelativeResize="0"/>
          <p:nvPr/>
        </p:nvPicPr>
        <p:blipFill rotWithShape="1">
          <a:blip r:embed="rId3">
            <a:alphaModFix/>
          </a:blip>
          <a:srcRect/>
          <a:stretch/>
        </p:blipFill>
        <p:spPr>
          <a:xfrm>
            <a:off x="59925" y="4759935"/>
            <a:ext cx="1571345" cy="315840"/>
          </a:xfrm>
          <a:prstGeom prst="rect">
            <a:avLst/>
          </a:prstGeom>
          <a:noFill/>
          <a:ln>
            <a:noFill/>
          </a:ln>
        </p:spPr>
      </p:pic>
      <p:sp>
        <p:nvSpPr>
          <p:cNvPr id="53" name="Google Shape;53;p34"/>
          <p:cNvSpPr txBox="1">
            <a:spLocks noGrp="1"/>
          </p:cNvSpPr>
          <p:nvPr>
            <p:ph type="body" idx="1"/>
          </p:nvPr>
        </p:nvSpPr>
        <p:spPr>
          <a:xfrm>
            <a:off x="2948266" y="326764"/>
            <a:ext cx="5845200" cy="39432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900"/>
              </a:spcBef>
              <a:spcAft>
                <a:spcPts val="0"/>
              </a:spcAft>
              <a:buClr>
                <a:schemeClr val="accent1"/>
              </a:buClr>
              <a:buSzPts val="1500"/>
              <a:buFont typeface="Arial"/>
              <a:buChar char="•"/>
              <a:defRPr sz="1500" b="0" i="0" u="none" strike="noStrike" cap="none">
                <a:solidFill>
                  <a:srgbClr val="575757"/>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575757"/>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54" name="Google Shape;54;p34"/>
          <p:cNvSpPr txBox="1">
            <a:spLocks noGrp="1"/>
          </p:cNvSpPr>
          <p:nvPr>
            <p:ph type="title"/>
          </p:nvPr>
        </p:nvSpPr>
        <p:spPr>
          <a:xfrm>
            <a:off x="342900" y="1714499"/>
            <a:ext cx="1918500" cy="1714500"/>
          </a:xfrm>
          <a:prstGeom prst="rect">
            <a:avLst/>
          </a:prstGeom>
          <a:noFill/>
          <a:ln>
            <a:noFill/>
          </a:ln>
        </p:spPr>
        <p:txBody>
          <a:bodyPr spcFirstLastPara="1" wrap="square" lIns="68575" tIns="34275" rIns="68575" bIns="34275" anchor="ctr" anchorCtr="0">
            <a:noAutofit/>
          </a:bodyPr>
          <a:lstStyle>
            <a:lvl1pPr marR="0" lvl="0" algn="l" rtl="0">
              <a:lnSpc>
                <a:spcPct val="85000"/>
              </a:lnSpc>
              <a:spcBef>
                <a:spcPts val="0"/>
              </a:spcBef>
              <a:spcAft>
                <a:spcPts val="0"/>
              </a:spcAft>
              <a:buClr>
                <a:srgbClr val="FFFFFF"/>
              </a:buClr>
              <a:buSzPts val="2700"/>
              <a:buFont typeface="Calibri"/>
              <a:buNone/>
              <a:defRPr sz="27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34"/>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C8C8C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56"/>
        <p:cNvGrpSpPr/>
        <p:nvPr/>
      </p:nvGrpSpPr>
      <p:grpSpPr>
        <a:xfrm>
          <a:off x="0" y="0"/>
          <a:ext cx="0" cy="0"/>
          <a:chOff x="0" y="0"/>
          <a:chExt cx="0" cy="0"/>
        </a:xfrm>
      </p:grpSpPr>
      <p:pic>
        <p:nvPicPr>
          <p:cNvPr id="57" name="Google Shape;57;p35"/>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58" name="Google Shape;58;p35"/>
          <p:cNvSpPr txBox="1">
            <a:spLocks noGrp="1"/>
          </p:cNvSpPr>
          <p:nvPr>
            <p:ph type="title"/>
          </p:nvPr>
        </p:nvSpPr>
        <p:spPr>
          <a:xfrm>
            <a:off x="459419" y="206555"/>
            <a:ext cx="8236200" cy="544200"/>
          </a:xfrm>
          <a:prstGeom prst="rect">
            <a:avLst/>
          </a:prstGeom>
          <a:noFill/>
          <a:ln>
            <a:noFill/>
          </a:ln>
        </p:spPr>
        <p:txBody>
          <a:bodyPr spcFirstLastPara="1" wrap="square" lIns="68575" tIns="34275" rIns="68575" bIns="34275" anchor="t" anchorCtr="0">
            <a:noAutofit/>
          </a:bodyPr>
          <a:lstStyle>
            <a:lvl1pPr marR="0" lvl="0" algn="l" rtl="0">
              <a:lnSpc>
                <a:spcPct val="85000"/>
              </a:lnSpc>
              <a:spcBef>
                <a:spcPts val="0"/>
              </a:spcBef>
              <a:spcAft>
                <a:spcPts val="0"/>
              </a:spcAft>
              <a:buClr>
                <a:srgbClr val="575757"/>
              </a:buClr>
              <a:buSzPts val="3600"/>
              <a:buFont typeface="Calibri"/>
              <a:buNone/>
              <a:defRPr sz="3600" b="0" i="0" u="none" strike="noStrike" cap="none">
                <a:solidFill>
                  <a:srgbClr val="57575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9" name="Google Shape;59;p35"/>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pic>
        <p:nvPicPr>
          <p:cNvPr id="61" name="Google Shape;61;p36"/>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62" name="Google Shape;62;p36"/>
          <p:cNvSpPr txBox="1">
            <a:spLocks noGrp="1"/>
          </p:cNvSpPr>
          <p:nvPr>
            <p:ph type="title"/>
          </p:nvPr>
        </p:nvSpPr>
        <p:spPr>
          <a:xfrm>
            <a:off x="822960" y="569214"/>
            <a:ext cx="7543800" cy="2674500"/>
          </a:xfrm>
          <a:prstGeom prst="rect">
            <a:avLst/>
          </a:prstGeom>
          <a:noFill/>
          <a:ln>
            <a:noFill/>
          </a:ln>
        </p:spPr>
        <p:txBody>
          <a:bodyPr spcFirstLastPara="1" wrap="square" lIns="68575" tIns="34275" rIns="68575" bIns="34275" anchor="b" anchorCtr="0">
            <a:noAutofit/>
          </a:bodyPr>
          <a:lstStyle>
            <a:lvl1pPr marR="0" lvl="0" algn="l" rtl="0">
              <a:lnSpc>
                <a:spcPct val="85000"/>
              </a:lnSpc>
              <a:spcBef>
                <a:spcPts val="0"/>
              </a:spcBef>
              <a:spcAft>
                <a:spcPts val="0"/>
              </a:spcAft>
              <a:buClr>
                <a:srgbClr val="575757"/>
              </a:buClr>
              <a:buSzPts val="6000"/>
              <a:buFont typeface="Calibri"/>
              <a:buNone/>
              <a:defRPr sz="6000" b="0" i="0" u="none" strike="noStrike" cap="none">
                <a:solidFill>
                  <a:srgbClr val="57575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36"/>
          <p:cNvSpPr txBox="1">
            <a:spLocks noGrp="1"/>
          </p:cNvSpPr>
          <p:nvPr>
            <p:ph type="body" idx="1"/>
          </p:nvPr>
        </p:nvSpPr>
        <p:spPr>
          <a:xfrm>
            <a:off x="822960" y="3339846"/>
            <a:ext cx="7543800" cy="857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900"/>
              </a:spcBef>
              <a:spcAft>
                <a:spcPts val="0"/>
              </a:spcAft>
              <a:buClr>
                <a:schemeClr val="accent1"/>
              </a:buClr>
              <a:buSzPts val="1800"/>
              <a:buFont typeface="Calibri"/>
              <a:buNone/>
              <a:defRPr sz="1800" b="0" i="0" u="none" strike="noStrike" cap="none">
                <a:solidFill>
                  <a:srgbClr val="575757"/>
                </a:solidFill>
                <a:latin typeface="Calibri"/>
                <a:ea typeface="Calibri"/>
                <a:cs typeface="Calibri"/>
                <a:sym typeface="Calibri"/>
              </a:defRPr>
            </a:lvl1pPr>
            <a:lvl2pPr marL="914400" marR="0" lvl="1" indent="-228600" algn="l" rtl="0">
              <a:lnSpc>
                <a:spcPct val="90000"/>
              </a:lnSpc>
              <a:spcBef>
                <a:spcPts val="200"/>
              </a:spcBef>
              <a:spcAft>
                <a:spcPts val="0"/>
              </a:spcAft>
              <a:buClr>
                <a:schemeClr val="accent1"/>
              </a:buClr>
              <a:buSzPts val="1400"/>
              <a:buFont typeface="Calibri"/>
              <a:buNone/>
              <a:defRPr sz="14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00"/>
              </a:spcBef>
              <a:spcAft>
                <a:spcPts val="0"/>
              </a:spcAft>
              <a:buClr>
                <a:schemeClr val="accent1"/>
              </a:buClr>
              <a:buSzPts val="1200"/>
              <a:buFont typeface="Calibri"/>
              <a:buNone/>
              <a:defRPr sz="12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00"/>
              </a:spcBef>
              <a:spcAft>
                <a:spcPts val="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00"/>
              </a:spcBef>
              <a:spcAft>
                <a:spcPts val="300"/>
              </a:spcAft>
              <a:buClr>
                <a:schemeClr val="accent1"/>
              </a:buClr>
              <a:buSzPts val="1100"/>
              <a:buFont typeface="Calibri"/>
              <a:buNone/>
              <a:defRPr sz="1100" b="0" i="0" u="none" strike="noStrike" cap="none">
                <a:solidFill>
                  <a:srgbClr val="888888"/>
                </a:solidFill>
                <a:latin typeface="Calibri"/>
                <a:ea typeface="Calibri"/>
                <a:cs typeface="Calibri"/>
                <a:sym typeface="Calibri"/>
              </a:defRPr>
            </a:lvl9pPr>
          </a:lstStyle>
          <a:p>
            <a:endParaRPr/>
          </a:p>
        </p:txBody>
      </p:sp>
      <p:cxnSp>
        <p:nvCxnSpPr>
          <p:cNvPr id="64" name="Google Shape;64;p36"/>
          <p:cNvCxnSpPr/>
          <p:nvPr/>
        </p:nvCxnSpPr>
        <p:spPr>
          <a:xfrm>
            <a:off x="905744" y="3257550"/>
            <a:ext cx="7406400" cy="0"/>
          </a:xfrm>
          <a:prstGeom prst="straightConnector1">
            <a:avLst/>
          </a:prstGeom>
          <a:noFill/>
          <a:ln w="9525" cap="flat" cmpd="sng">
            <a:solidFill>
              <a:srgbClr val="7F7F7F"/>
            </a:solidFill>
            <a:prstDash val="solid"/>
            <a:round/>
            <a:headEnd type="none" w="sm" len="sm"/>
            <a:tailEnd type="none" w="sm" len="sm"/>
          </a:ln>
        </p:spPr>
      </p:cxnSp>
      <p:sp>
        <p:nvSpPr>
          <p:cNvPr id="65" name="Google Shape;65;p36"/>
          <p:cNvSpPr/>
          <p:nvPr/>
        </p:nvSpPr>
        <p:spPr>
          <a:xfrm>
            <a:off x="2381" y="4692211"/>
            <a:ext cx="9141600" cy="451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6" name="Google Shape;66;p36"/>
          <p:cNvSpPr/>
          <p:nvPr/>
        </p:nvSpPr>
        <p:spPr>
          <a:xfrm>
            <a:off x="11" y="4644205"/>
            <a:ext cx="9141600" cy="480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67" name="Google Shape;67;p36"/>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pic>
        <p:nvPicPr>
          <p:cNvPr id="68" name="Google Shape;68;p36"/>
          <p:cNvPicPr preferRelativeResize="0"/>
          <p:nvPr/>
        </p:nvPicPr>
        <p:blipFill rotWithShape="1">
          <a:blip r:embed="rId3">
            <a:alphaModFix/>
          </a:blip>
          <a:srcRect/>
          <a:stretch/>
        </p:blipFill>
        <p:spPr>
          <a:xfrm>
            <a:off x="59925" y="4759935"/>
            <a:ext cx="1571345" cy="31584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9"/>
        <p:cNvGrpSpPr/>
        <p:nvPr/>
      </p:nvGrpSpPr>
      <p:grpSpPr>
        <a:xfrm>
          <a:off x="0" y="0"/>
          <a:ext cx="0" cy="0"/>
          <a:chOff x="0" y="0"/>
          <a:chExt cx="0" cy="0"/>
        </a:xfrm>
      </p:grpSpPr>
      <p:pic>
        <p:nvPicPr>
          <p:cNvPr id="70" name="Google Shape;70;p37"/>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71" name="Google Shape;71;p37"/>
          <p:cNvSpPr txBox="1">
            <a:spLocks noGrp="1"/>
          </p:cNvSpPr>
          <p:nvPr>
            <p:ph type="body" idx="1"/>
          </p:nvPr>
        </p:nvSpPr>
        <p:spPr>
          <a:xfrm>
            <a:off x="459419" y="1384300"/>
            <a:ext cx="4066800" cy="30174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575757"/>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575757"/>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72" name="Google Shape;72;p37"/>
          <p:cNvSpPr txBox="1">
            <a:spLocks noGrp="1"/>
          </p:cNvSpPr>
          <p:nvPr>
            <p:ph type="body" idx="2"/>
          </p:nvPr>
        </p:nvSpPr>
        <p:spPr>
          <a:xfrm>
            <a:off x="4663439" y="1384301"/>
            <a:ext cx="4032300" cy="3017400"/>
          </a:xfrm>
          <a:prstGeom prst="rect">
            <a:avLst/>
          </a:prstGeom>
          <a:noFill/>
          <a:ln>
            <a:noFill/>
          </a:ln>
        </p:spPr>
        <p:txBody>
          <a:bodyPr spcFirstLastPara="1" wrap="square" lIns="68575" tIns="34275" rIns="68575" bIns="34275" anchor="t" anchorCtr="0">
            <a:no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575757"/>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575757"/>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575757"/>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73" name="Google Shape;73;p37"/>
          <p:cNvSpPr txBox="1">
            <a:spLocks noGrp="1"/>
          </p:cNvSpPr>
          <p:nvPr>
            <p:ph type="title"/>
          </p:nvPr>
        </p:nvSpPr>
        <p:spPr>
          <a:xfrm>
            <a:off x="459419" y="206555"/>
            <a:ext cx="8236200" cy="544200"/>
          </a:xfrm>
          <a:prstGeom prst="rect">
            <a:avLst/>
          </a:prstGeom>
          <a:noFill/>
          <a:ln>
            <a:noFill/>
          </a:ln>
        </p:spPr>
        <p:txBody>
          <a:bodyPr spcFirstLastPara="1" wrap="square" lIns="68575" tIns="34275" rIns="68575" bIns="34275" anchor="t" anchorCtr="0">
            <a:noAutofit/>
          </a:bodyPr>
          <a:lstStyle>
            <a:lvl1pPr marR="0" lvl="0" algn="l" rtl="0">
              <a:lnSpc>
                <a:spcPct val="85000"/>
              </a:lnSpc>
              <a:spcBef>
                <a:spcPts val="0"/>
              </a:spcBef>
              <a:spcAft>
                <a:spcPts val="0"/>
              </a:spcAft>
              <a:buClr>
                <a:srgbClr val="575757"/>
              </a:buClr>
              <a:buSzPts val="3600"/>
              <a:buFont typeface="Calibri"/>
              <a:buNone/>
              <a:defRPr sz="3600" b="0" i="0" u="none" strike="noStrike" cap="none">
                <a:solidFill>
                  <a:srgbClr val="57575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37"/>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pic>
        <p:nvPicPr>
          <p:cNvPr id="76" name="Google Shape;76;p38"/>
          <p:cNvPicPr preferRelativeResize="0"/>
          <p:nvPr/>
        </p:nvPicPr>
        <p:blipFill rotWithShape="1">
          <a:blip r:embed="rId2">
            <a:alphaModFix/>
          </a:blip>
          <a:srcRect/>
          <a:stretch/>
        </p:blipFill>
        <p:spPr>
          <a:xfrm>
            <a:off x="1191" y="1191"/>
            <a:ext cx="1190" cy="1190"/>
          </a:xfrm>
          <a:prstGeom prst="rect">
            <a:avLst/>
          </a:prstGeom>
          <a:noFill/>
          <a:ln>
            <a:noFill/>
          </a:ln>
        </p:spPr>
      </p:pic>
      <p:sp>
        <p:nvSpPr>
          <p:cNvPr id="77" name="Google Shape;77;p38"/>
          <p:cNvSpPr/>
          <p:nvPr/>
        </p:nvSpPr>
        <p:spPr>
          <a:xfrm>
            <a:off x="2381" y="4692211"/>
            <a:ext cx="9141600" cy="451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8" name="Google Shape;78;p38"/>
          <p:cNvSpPr/>
          <p:nvPr/>
        </p:nvSpPr>
        <p:spPr>
          <a:xfrm>
            <a:off x="11" y="4644205"/>
            <a:ext cx="9141600" cy="480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79" name="Google Shape;79;p38"/>
          <p:cNvPicPr preferRelativeResize="0"/>
          <p:nvPr/>
        </p:nvPicPr>
        <p:blipFill rotWithShape="1">
          <a:blip r:embed="rId3">
            <a:alphaModFix/>
          </a:blip>
          <a:srcRect/>
          <a:stretch/>
        </p:blipFill>
        <p:spPr>
          <a:xfrm>
            <a:off x="59925" y="4759935"/>
            <a:ext cx="1571345" cy="315840"/>
          </a:xfrm>
          <a:prstGeom prst="rect">
            <a:avLst/>
          </a:prstGeom>
          <a:noFill/>
          <a:ln>
            <a:noFill/>
          </a:ln>
        </p:spPr>
      </p:pic>
      <p:sp>
        <p:nvSpPr>
          <p:cNvPr id="80" name="Google Shape;80;p38"/>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5"/>
        <p:cNvGrpSpPr/>
        <p:nvPr/>
      </p:nvGrpSpPr>
      <p:grpSpPr>
        <a:xfrm>
          <a:off x="0" y="0"/>
          <a:ext cx="0" cy="0"/>
          <a:chOff x="0" y="0"/>
          <a:chExt cx="0" cy="0"/>
        </a:xfrm>
      </p:grpSpPr>
      <p:sp>
        <p:nvSpPr>
          <p:cNvPr id="6" name="Google Shape;6;p28"/>
          <p:cNvSpPr/>
          <p:nvPr/>
        </p:nvSpPr>
        <p:spPr>
          <a:xfrm>
            <a:off x="2381" y="4692211"/>
            <a:ext cx="9141600" cy="4515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7" name="Google Shape;7;p28"/>
          <p:cNvSpPr/>
          <p:nvPr/>
        </p:nvSpPr>
        <p:spPr>
          <a:xfrm>
            <a:off x="11" y="4644205"/>
            <a:ext cx="9141600" cy="480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8" name="Google Shape;8;p28"/>
          <p:cNvPicPr preferRelativeResize="0"/>
          <p:nvPr/>
        </p:nvPicPr>
        <p:blipFill rotWithShape="1">
          <a:blip r:embed="rId13">
            <a:alphaModFix/>
          </a:blip>
          <a:srcRect/>
          <a:stretch/>
        </p:blipFill>
        <p:spPr>
          <a:xfrm>
            <a:off x="59925" y="4759935"/>
            <a:ext cx="1571345" cy="315840"/>
          </a:xfrm>
          <a:prstGeom prst="rect">
            <a:avLst/>
          </a:prstGeom>
          <a:noFill/>
          <a:ln>
            <a:noFill/>
          </a:ln>
        </p:spPr>
      </p:pic>
      <p:sp>
        <p:nvSpPr>
          <p:cNvPr id="9" name="Google Shape;9;p28"/>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FFFFFF"/>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en.wikipedia.org/wiki/Decision_tree_learning" TargetMode="External"/><Relationship Id="rId5" Type="http://schemas.openxmlformats.org/officeDocument/2006/relationships/hyperlink" Target="https://en.wikipedia.org/wiki/Ensemble_learning"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kaggle.com/arashnic/hr-analytics-job-change-of-data-scientists?select=aug_test.csv"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F95547-FE8F-4C0F-81DB-08C412FE6476}"/>
              </a:ext>
            </a:extLst>
          </p:cNvPr>
          <p:cNvSpPr>
            <a:spLocks noGrp="1"/>
          </p:cNvSpPr>
          <p:nvPr>
            <p:ph type="pic" idx="2"/>
          </p:nvPr>
        </p:nvSpPr>
        <p:spPr/>
      </p:sp>
      <p:sp>
        <p:nvSpPr>
          <p:cNvPr id="4" name="Slide Number Placeholder 3">
            <a:extLst>
              <a:ext uri="{FF2B5EF4-FFF2-40B4-BE49-F238E27FC236}">
                <a16:creationId xmlns:a16="http://schemas.microsoft.com/office/drawing/2014/main" id="{A8669AFB-69A0-4C01-9523-3531794D2BC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a:t>
            </a:fld>
            <a:endParaRPr lang="en-US"/>
          </a:p>
        </p:txBody>
      </p:sp>
      <p:sp>
        <p:nvSpPr>
          <p:cNvPr id="5" name="Google Shape;105;p2">
            <a:extLst>
              <a:ext uri="{FF2B5EF4-FFF2-40B4-BE49-F238E27FC236}">
                <a16:creationId xmlns:a16="http://schemas.microsoft.com/office/drawing/2014/main" id="{7C2E7667-BC4E-425C-B0EF-07DA102D1FAC}"/>
              </a:ext>
            </a:extLst>
          </p:cNvPr>
          <p:cNvSpPr txBox="1">
            <a:spLocks noGrp="1"/>
          </p:cNvSpPr>
          <p:nvPr>
            <p:ph type="ctrTitle"/>
          </p:nvPr>
        </p:nvSpPr>
        <p:spPr>
          <a:xfrm>
            <a:off x="220660" y="161114"/>
            <a:ext cx="7543800" cy="26745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Clr>
                <a:srgbClr val="575757"/>
              </a:buClr>
              <a:buSzPts val="6000"/>
              <a:buFont typeface="Calibri"/>
              <a:buNone/>
            </a:pPr>
            <a:r>
              <a:rPr lang="en-US" sz="6000" b="0" dirty="0">
                <a:solidFill>
                  <a:schemeClr val="tx1"/>
                </a:solidFill>
                <a:sym typeface="Arial"/>
              </a:rPr>
              <a:t>HR Analytics: </a:t>
            </a:r>
            <a:endParaRPr sz="6000" b="0" dirty="0">
              <a:solidFill>
                <a:schemeClr val="tx1"/>
              </a:solidFill>
              <a:sym typeface="Arial"/>
            </a:endParaRPr>
          </a:p>
          <a:p>
            <a:pPr marL="0" lvl="0" indent="0" algn="l" rtl="0">
              <a:spcBef>
                <a:spcPts val="0"/>
              </a:spcBef>
              <a:spcAft>
                <a:spcPts val="0"/>
              </a:spcAft>
              <a:buClr>
                <a:srgbClr val="575757"/>
              </a:buClr>
              <a:buSzPts val="6000"/>
              <a:buFont typeface="Calibri"/>
              <a:buNone/>
            </a:pPr>
            <a:r>
              <a:rPr lang="en-US" sz="6000" b="0" dirty="0">
                <a:solidFill>
                  <a:schemeClr val="tx1"/>
                </a:solidFill>
                <a:sym typeface="Arial"/>
              </a:rPr>
              <a:t>Job Change of Data Scientists</a:t>
            </a:r>
            <a:endParaRPr sz="6000" b="0" dirty="0">
              <a:solidFill>
                <a:schemeClr val="tx1"/>
              </a:solidFill>
              <a:sym typeface="Arial"/>
            </a:endParaRPr>
          </a:p>
        </p:txBody>
      </p:sp>
    </p:spTree>
    <p:extLst>
      <p:ext uri="{BB962C8B-B14F-4D97-AF65-F5344CB8AC3E}">
        <p14:creationId xmlns:p14="http://schemas.microsoft.com/office/powerpoint/2010/main" val="110832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342900" y="1714499"/>
            <a:ext cx="1918500" cy="1714500"/>
          </a:xfrm>
          <a:prstGeom prst="rect">
            <a:avLst/>
          </a:prstGeom>
          <a:noFill/>
          <a:ln>
            <a:noFill/>
          </a:ln>
        </p:spPr>
        <p:txBody>
          <a:bodyPr spcFirstLastPara="1" wrap="square" lIns="68575" tIns="34275" rIns="68575" bIns="34275" anchor="ctr" anchorCtr="0">
            <a:noAutofit/>
          </a:bodyPr>
          <a:lstStyle/>
          <a:p>
            <a:pPr marL="0" marR="0" lvl="0" indent="0" algn="l" rtl="0">
              <a:lnSpc>
                <a:spcPct val="85000"/>
              </a:lnSpc>
              <a:spcBef>
                <a:spcPts val="0"/>
              </a:spcBef>
              <a:spcAft>
                <a:spcPts val="0"/>
              </a:spcAft>
              <a:buClr>
                <a:srgbClr val="FFFFFF"/>
              </a:buClr>
              <a:buSzPts val="2700"/>
              <a:buFont typeface="Calibri"/>
              <a:buNone/>
            </a:pPr>
            <a:r>
              <a:rPr lang="en-US"/>
              <a:t>Ordinal Encoding</a:t>
            </a:r>
            <a:endParaRPr/>
          </a:p>
        </p:txBody>
      </p:sp>
      <p:sp>
        <p:nvSpPr>
          <p:cNvPr id="193" name="Google Shape;193;p10"/>
          <p:cNvSpPr txBox="1">
            <a:spLocks noGrp="1"/>
          </p:cNvSpPr>
          <p:nvPr>
            <p:ph type="body" idx="1"/>
          </p:nvPr>
        </p:nvSpPr>
        <p:spPr>
          <a:xfrm>
            <a:off x="2947988" y="327025"/>
            <a:ext cx="5845175" cy="3943350"/>
          </a:xfrm>
          <a:prstGeom prst="rect">
            <a:avLst/>
          </a:prstGeom>
          <a:noFill/>
          <a:ln>
            <a:noFill/>
          </a:ln>
        </p:spPr>
        <p:txBody>
          <a:bodyPr spcFirstLastPara="1" wrap="square" lIns="68575" tIns="34275" rIns="68575" bIns="34275" anchor="t" anchorCtr="0">
            <a:noAutofit/>
          </a:bodyPr>
          <a:lstStyle/>
          <a:p>
            <a:pPr marL="133350" lvl="0" indent="0" algn="l" rtl="0">
              <a:lnSpc>
                <a:spcPct val="90000"/>
              </a:lnSpc>
              <a:spcBef>
                <a:spcPts val="900"/>
              </a:spcBef>
              <a:spcAft>
                <a:spcPts val="0"/>
              </a:spcAft>
              <a:buSzPts val="1500"/>
              <a:buNone/>
            </a:pPr>
            <a:r>
              <a:rPr lang="en-US" sz="1100"/>
              <a:t>Since City ID is a masked variable and we have little insight on what city corresponds to, we converted City ID to numbers and applied an ordinal encoder technique to it.</a:t>
            </a:r>
            <a:endParaRPr/>
          </a:p>
          <a:p>
            <a:pPr marL="133350" lvl="0" indent="0" algn="l" rtl="0">
              <a:lnSpc>
                <a:spcPct val="90000"/>
              </a:lnSpc>
              <a:spcBef>
                <a:spcPts val="900"/>
              </a:spcBef>
              <a:spcAft>
                <a:spcPts val="0"/>
              </a:spcAft>
              <a:buSzPts val="1500"/>
              <a:buNone/>
            </a:pPr>
            <a:endParaRPr sz="1100"/>
          </a:p>
        </p:txBody>
      </p:sp>
      <p:pic>
        <p:nvPicPr>
          <p:cNvPr id="194" name="Google Shape;194;p10"/>
          <p:cNvPicPr preferRelativeResize="0"/>
          <p:nvPr/>
        </p:nvPicPr>
        <p:blipFill rotWithShape="1">
          <a:blip r:embed="rId3">
            <a:alphaModFix/>
          </a:blip>
          <a:srcRect/>
          <a:stretch/>
        </p:blipFill>
        <p:spPr>
          <a:xfrm>
            <a:off x="3142117" y="873125"/>
            <a:ext cx="4408418" cy="946710"/>
          </a:xfrm>
          <a:prstGeom prst="rect">
            <a:avLst/>
          </a:prstGeom>
          <a:noFill/>
          <a:ln>
            <a:noFill/>
          </a:ln>
        </p:spPr>
      </p:pic>
      <p:pic>
        <p:nvPicPr>
          <p:cNvPr id="195" name="Google Shape;195;p10"/>
          <p:cNvPicPr preferRelativeResize="0"/>
          <p:nvPr/>
        </p:nvPicPr>
        <p:blipFill rotWithShape="1">
          <a:blip r:embed="rId4">
            <a:alphaModFix/>
          </a:blip>
          <a:srcRect/>
          <a:stretch/>
        </p:blipFill>
        <p:spPr>
          <a:xfrm>
            <a:off x="2831447" y="1909041"/>
            <a:ext cx="4923416" cy="3039915"/>
          </a:xfrm>
          <a:prstGeom prst="rect">
            <a:avLst/>
          </a:prstGeom>
          <a:noFill/>
          <a:ln>
            <a:noFill/>
          </a:ln>
        </p:spPr>
      </p:pic>
      <p:sp>
        <p:nvSpPr>
          <p:cNvPr id="196" name="Google Shape;196;p10"/>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US"/>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1"/>
          <p:cNvSpPr txBox="1">
            <a:spLocks noGrp="1"/>
          </p:cNvSpPr>
          <p:nvPr>
            <p:ph type="title"/>
          </p:nvPr>
        </p:nvSpPr>
        <p:spPr>
          <a:xfrm>
            <a:off x="172569" y="1714500"/>
            <a:ext cx="2472019" cy="1714500"/>
          </a:xfrm>
          <a:prstGeom prst="rect">
            <a:avLst/>
          </a:prstGeom>
          <a:noFill/>
          <a:ln>
            <a:noFill/>
          </a:ln>
        </p:spPr>
        <p:txBody>
          <a:bodyPr spcFirstLastPara="1" wrap="square" lIns="68575" tIns="34275" rIns="68575" bIns="34275" anchor="ctr" anchorCtr="0">
            <a:noAutofit/>
          </a:bodyPr>
          <a:lstStyle/>
          <a:p>
            <a:pPr marL="139700" lvl="0" indent="0" algn="l" rtl="0">
              <a:lnSpc>
                <a:spcPct val="85000"/>
              </a:lnSpc>
              <a:spcBef>
                <a:spcPts val="0"/>
              </a:spcBef>
              <a:spcAft>
                <a:spcPts val="0"/>
              </a:spcAft>
              <a:buSzPts val="1400"/>
              <a:buNone/>
            </a:pPr>
            <a:r>
              <a:rPr lang="en-US"/>
              <a:t>BoxCox</a:t>
            </a:r>
            <a:endParaRPr/>
          </a:p>
        </p:txBody>
      </p:sp>
      <p:sp>
        <p:nvSpPr>
          <p:cNvPr id="202" name="Google Shape;202;p11"/>
          <p:cNvSpPr txBox="1">
            <a:spLocks noGrp="1"/>
          </p:cNvSpPr>
          <p:nvPr>
            <p:ph type="body" idx="1"/>
          </p:nvPr>
        </p:nvSpPr>
        <p:spPr>
          <a:xfrm>
            <a:off x="2644600" y="51070"/>
            <a:ext cx="5862900" cy="477300"/>
          </a:xfrm>
          <a:prstGeom prst="rect">
            <a:avLst/>
          </a:prstGeom>
          <a:noFill/>
          <a:ln>
            <a:noFill/>
          </a:ln>
        </p:spPr>
        <p:txBody>
          <a:bodyPr spcFirstLastPara="1" wrap="square" lIns="68575" tIns="34275" rIns="68575" bIns="34275" anchor="t" anchorCtr="0">
            <a:noAutofit/>
          </a:bodyPr>
          <a:lstStyle/>
          <a:p>
            <a:pPr marL="133350" lvl="0" indent="0" algn="l" rtl="0">
              <a:lnSpc>
                <a:spcPct val="90000"/>
              </a:lnSpc>
              <a:spcBef>
                <a:spcPts val="900"/>
              </a:spcBef>
              <a:spcAft>
                <a:spcPts val="0"/>
              </a:spcAft>
              <a:buSzPts val="1500"/>
              <a:buNone/>
            </a:pPr>
            <a:r>
              <a:rPr lang="en-US" sz="1100"/>
              <a:t>Apply Box-Cox to training _hours variable to transform right skewed to be normally  distributed ( transform outliers)</a:t>
            </a:r>
            <a:endParaRPr sz="1100"/>
          </a:p>
          <a:p>
            <a:pPr marL="133350" lvl="0" indent="0" algn="l" rtl="0">
              <a:lnSpc>
                <a:spcPct val="90000"/>
              </a:lnSpc>
              <a:spcBef>
                <a:spcPts val="900"/>
              </a:spcBef>
              <a:spcAft>
                <a:spcPts val="0"/>
              </a:spcAft>
              <a:buSzPts val="1500"/>
              <a:buNone/>
            </a:pPr>
            <a:endParaRPr sz="1100"/>
          </a:p>
        </p:txBody>
      </p:sp>
      <p:pic>
        <p:nvPicPr>
          <p:cNvPr id="203" name="Google Shape;203;p11"/>
          <p:cNvPicPr preferRelativeResize="0"/>
          <p:nvPr/>
        </p:nvPicPr>
        <p:blipFill rotWithShape="1">
          <a:blip r:embed="rId3">
            <a:alphaModFix/>
          </a:blip>
          <a:srcRect/>
          <a:stretch/>
        </p:blipFill>
        <p:spPr>
          <a:xfrm>
            <a:off x="2644591" y="536163"/>
            <a:ext cx="3149344" cy="2302793"/>
          </a:xfrm>
          <a:prstGeom prst="rect">
            <a:avLst/>
          </a:prstGeom>
          <a:noFill/>
          <a:ln>
            <a:noFill/>
          </a:ln>
        </p:spPr>
      </p:pic>
      <p:pic>
        <p:nvPicPr>
          <p:cNvPr id="204" name="Google Shape;204;p11"/>
          <p:cNvPicPr preferRelativeResize="0"/>
          <p:nvPr/>
        </p:nvPicPr>
        <p:blipFill rotWithShape="1">
          <a:blip r:embed="rId4">
            <a:alphaModFix/>
          </a:blip>
          <a:srcRect/>
          <a:stretch/>
        </p:blipFill>
        <p:spPr>
          <a:xfrm>
            <a:off x="5647765" y="2606512"/>
            <a:ext cx="3323666" cy="2274285"/>
          </a:xfrm>
          <a:prstGeom prst="rect">
            <a:avLst/>
          </a:prstGeom>
          <a:noFill/>
          <a:ln>
            <a:noFill/>
          </a:ln>
        </p:spPr>
      </p:pic>
      <p:pic>
        <p:nvPicPr>
          <p:cNvPr id="205" name="Google Shape;205;p11"/>
          <p:cNvPicPr preferRelativeResize="0"/>
          <p:nvPr/>
        </p:nvPicPr>
        <p:blipFill rotWithShape="1">
          <a:blip r:embed="rId5">
            <a:alphaModFix/>
          </a:blip>
          <a:srcRect/>
          <a:stretch/>
        </p:blipFill>
        <p:spPr>
          <a:xfrm>
            <a:off x="5822088" y="2094992"/>
            <a:ext cx="3149343" cy="477419"/>
          </a:xfrm>
          <a:prstGeom prst="rect">
            <a:avLst/>
          </a:prstGeom>
          <a:noFill/>
          <a:ln>
            <a:noFill/>
          </a:ln>
        </p:spPr>
      </p:pic>
      <p:sp>
        <p:nvSpPr>
          <p:cNvPr id="206" name="Google Shape;206;p11"/>
          <p:cNvSpPr txBox="1">
            <a:spLocks noGrp="1"/>
          </p:cNvSpPr>
          <p:nvPr>
            <p:ph type="sldNum" idx="12"/>
          </p:nvPr>
        </p:nvSpPr>
        <p:spPr>
          <a:xfrm>
            <a:off x="8618575" y="4847104"/>
            <a:ext cx="465600" cy="2715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US"/>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12"/>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212" name="Google Shape;212;p12"/>
          <p:cNvSpPr>
            <a:spLocks noGrp="1"/>
          </p:cNvSpPr>
          <p:nvPr>
            <p:ph type="pic" idx="2"/>
          </p:nvPr>
        </p:nvSpPr>
        <p:spPr>
          <a:xfrm>
            <a:off x="11" y="0"/>
            <a:ext cx="9144000" cy="3686400"/>
          </a:xfrm>
          <a:prstGeom prst="rect">
            <a:avLst/>
          </a:prstGeom>
          <a:solidFill>
            <a:srgbClr val="D7D0C0"/>
          </a:solidFill>
          <a:ln>
            <a:noFill/>
          </a:ln>
        </p:spPr>
      </p:sp>
      <p:sp>
        <p:nvSpPr>
          <p:cNvPr id="213" name="Google Shape;213;p12"/>
          <p:cNvSpPr txBox="1"/>
          <p:nvPr/>
        </p:nvSpPr>
        <p:spPr>
          <a:xfrm>
            <a:off x="1054350" y="153450"/>
            <a:ext cx="8091900" cy="3379500"/>
          </a:xfrm>
          <a:prstGeom prst="rect">
            <a:avLst/>
          </a:prstGeom>
          <a:noFill/>
          <a:ln>
            <a:noFill/>
          </a:ln>
        </p:spPr>
        <p:txBody>
          <a:bodyPr spcFirstLastPara="1" wrap="square" lIns="68575" tIns="34275" rIns="68575" bIns="34275" anchor="ctr" anchorCtr="0">
            <a:noAutofit/>
          </a:bodyPr>
          <a:lstStyle/>
          <a:p>
            <a:pPr marL="457200" marR="0" lvl="0" indent="-228600" algn="l" rtl="0">
              <a:lnSpc>
                <a:spcPct val="100000"/>
              </a:lnSpc>
              <a:spcBef>
                <a:spcPts val="0"/>
              </a:spcBef>
              <a:spcAft>
                <a:spcPts val="0"/>
              </a:spcAft>
              <a:buClr>
                <a:srgbClr val="575757"/>
              </a:buClr>
              <a:buSzPts val="2100"/>
              <a:buFont typeface="Calibri"/>
              <a:buNone/>
            </a:pPr>
            <a:endParaRPr sz="2100" b="0" i="0" u="none" strike="noStrike" cap="none">
              <a:solidFill>
                <a:srgbClr val="575757"/>
              </a:solidFill>
              <a:latin typeface="Calibri"/>
              <a:ea typeface="Calibri"/>
              <a:cs typeface="Calibri"/>
              <a:sym typeface="Calibri"/>
            </a:endParaRPr>
          </a:p>
        </p:txBody>
      </p:sp>
      <p:sp>
        <p:nvSpPr>
          <p:cNvPr id="214" name="Google Shape;214;p12"/>
          <p:cNvSpPr txBox="1">
            <a:spLocks noGrp="1"/>
          </p:cNvSpPr>
          <p:nvPr>
            <p:ph type="title"/>
          </p:nvPr>
        </p:nvSpPr>
        <p:spPr>
          <a:xfrm>
            <a:off x="1054362" y="3806190"/>
            <a:ext cx="6310800" cy="617100"/>
          </a:xfrm>
          <a:prstGeom prst="rect">
            <a:avLst/>
          </a:prstGeom>
          <a:noFill/>
          <a:ln>
            <a:noFill/>
          </a:ln>
        </p:spPr>
        <p:txBody>
          <a:bodyPr spcFirstLastPara="1" wrap="square" lIns="68575" tIns="0" rIns="68575" bIns="0" anchor="ctr" anchorCtr="0">
            <a:noAutofit/>
          </a:bodyPr>
          <a:lstStyle/>
          <a:p>
            <a:pPr marL="0" lvl="0" indent="0" algn="l" rtl="0">
              <a:lnSpc>
                <a:spcPct val="85000"/>
              </a:lnSpc>
              <a:spcBef>
                <a:spcPts val="0"/>
              </a:spcBef>
              <a:spcAft>
                <a:spcPts val="0"/>
              </a:spcAft>
              <a:buClr>
                <a:srgbClr val="FFFFFF"/>
              </a:buClr>
              <a:buSzPts val="2700"/>
              <a:buFont typeface="Calibri"/>
              <a:buNone/>
            </a:pPr>
            <a:r>
              <a:rPr lang="en-US"/>
              <a:t>Exploratory Data Analysis (EDA)</a:t>
            </a:r>
            <a:endParaRPr/>
          </a:p>
        </p:txBody>
      </p:sp>
      <p:sp>
        <p:nvSpPr>
          <p:cNvPr id="215" name="Google Shape;215;p12"/>
          <p:cNvSpPr txBox="1">
            <a:spLocks noGrp="1"/>
          </p:cNvSpPr>
          <p:nvPr>
            <p:ph type="sldNum" idx="12"/>
          </p:nvPr>
        </p:nvSpPr>
        <p:spPr>
          <a:xfrm>
            <a:off x="8618575" y="4712400"/>
            <a:ext cx="5253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3"/>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221" name="Google Shape;221;p13"/>
          <p:cNvSpPr txBox="1"/>
          <p:nvPr/>
        </p:nvSpPr>
        <p:spPr>
          <a:xfrm>
            <a:off x="525025" y="302148"/>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575757"/>
                </a:solidFill>
                <a:latin typeface="Calibri"/>
                <a:ea typeface="Calibri"/>
                <a:cs typeface="Calibri"/>
                <a:sym typeface="Calibri"/>
              </a:rPr>
              <a:t>Clustering Method</a:t>
            </a:r>
            <a:endParaRPr sz="1100" b="0" i="0" u="none" strike="noStrike" cap="none">
              <a:solidFill>
                <a:srgbClr val="000000"/>
              </a:solidFill>
              <a:latin typeface="Arial"/>
              <a:ea typeface="Arial"/>
              <a:cs typeface="Arial"/>
              <a:sym typeface="Arial"/>
            </a:endParaRPr>
          </a:p>
        </p:txBody>
      </p:sp>
      <p:sp>
        <p:nvSpPr>
          <p:cNvPr id="222" name="Google Shape;222;p13"/>
          <p:cNvSpPr txBox="1"/>
          <p:nvPr/>
        </p:nvSpPr>
        <p:spPr>
          <a:xfrm>
            <a:off x="395484" y="989875"/>
            <a:ext cx="3378657" cy="3349709"/>
          </a:xfrm>
          <a:prstGeom prst="rect">
            <a:avLst/>
          </a:prstGeom>
          <a:noFill/>
          <a:ln>
            <a:noFill/>
          </a:ln>
        </p:spPr>
        <p:txBody>
          <a:bodyPr spcFirstLastPara="1" wrap="square" lIns="91425" tIns="91425" rIns="91425" bIns="91425" anchor="t" anchorCtr="0">
            <a:noAutofit/>
          </a:bodyPr>
          <a:lstStyle/>
          <a:p>
            <a:pPr marL="139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The following Data Clustering techniques applied to the dataset for data cleaning:</a:t>
            </a:r>
            <a:endParaRPr sz="1400" b="0" i="0" u="none" strike="noStrike" cap="none">
              <a:solidFill>
                <a:srgbClr val="000000"/>
              </a:solidFill>
              <a:latin typeface="Arial"/>
              <a:ea typeface="Arial"/>
              <a:cs typeface="Arial"/>
              <a:sym typeface="Arial"/>
            </a:endParaRPr>
          </a:p>
          <a:p>
            <a:pPr marL="1397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a:t>t</a:t>
            </a:r>
            <a:r>
              <a:rPr lang="en-US" sz="1400" b="0" i="0" u="none" strike="noStrike" cap="none">
                <a:solidFill>
                  <a:srgbClr val="000000"/>
                </a:solidFill>
                <a:latin typeface="Arial"/>
                <a:ea typeface="Arial"/>
                <a:cs typeface="Arial"/>
                <a:sym typeface="Arial"/>
              </a:rPr>
              <a:t>-SNE</a:t>
            </a: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a:t>k</a:t>
            </a:r>
            <a:r>
              <a:rPr lang="en-US" sz="1400" b="0" i="0" u="none" strike="noStrike" cap="none">
                <a:solidFill>
                  <a:srgbClr val="000000"/>
                </a:solidFill>
                <a:latin typeface="Arial"/>
                <a:ea typeface="Arial"/>
                <a:cs typeface="Arial"/>
                <a:sym typeface="Arial"/>
              </a:rPr>
              <a:t>-Means (PCA visualization of the clusters)</a:t>
            </a: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DBSCAN</a:t>
            </a:r>
            <a:endParaRPr sz="1400" b="0" i="0" u="none" strike="noStrike" cap="none">
              <a:solidFill>
                <a:srgbClr val="000000"/>
              </a:solidFill>
              <a:latin typeface="Arial"/>
              <a:ea typeface="Arial"/>
              <a:cs typeface="Arial"/>
              <a:sym typeface="Arial"/>
            </a:endParaRPr>
          </a:p>
          <a:p>
            <a:pPr marL="1397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3"/>
          <p:cNvSpPr txBox="1">
            <a:spLocks noGrp="1"/>
          </p:cNvSpPr>
          <p:nvPr>
            <p:ph type="sldNum" idx="12"/>
          </p:nvPr>
        </p:nvSpPr>
        <p:spPr>
          <a:xfrm>
            <a:off x="8618575" y="4712400"/>
            <a:ext cx="5253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13</a:t>
            </a:r>
            <a:endParaRPr/>
          </a:p>
        </p:txBody>
      </p:sp>
      <p:pic>
        <p:nvPicPr>
          <p:cNvPr id="224" name="Google Shape;224;p13"/>
          <p:cNvPicPr preferRelativeResize="0"/>
          <p:nvPr/>
        </p:nvPicPr>
        <p:blipFill rotWithShape="1">
          <a:blip r:embed="rId4">
            <a:alphaModFix/>
          </a:blip>
          <a:srcRect/>
          <a:stretch/>
        </p:blipFill>
        <p:spPr>
          <a:xfrm>
            <a:off x="4648925" y="302148"/>
            <a:ext cx="4171309" cy="41502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14"/>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230" name="Google Shape;230;p14"/>
          <p:cNvSpPr txBox="1"/>
          <p:nvPr/>
        </p:nvSpPr>
        <p:spPr>
          <a:xfrm>
            <a:off x="109425" y="2009250"/>
            <a:ext cx="2176500" cy="1125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300"/>
              <a:buFont typeface="Arial"/>
              <a:buNone/>
            </a:pPr>
            <a:r>
              <a:rPr lang="en-US" sz="3300">
                <a:solidFill>
                  <a:schemeClr val="lt1"/>
                </a:solidFill>
              </a:rPr>
              <a:t>t</a:t>
            </a:r>
            <a:r>
              <a:rPr lang="en-US" sz="3300" b="0" i="0" u="none" strike="noStrike" cap="none">
                <a:solidFill>
                  <a:schemeClr val="lt1"/>
                </a:solidFill>
                <a:latin typeface="Arial"/>
                <a:ea typeface="Arial"/>
                <a:cs typeface="Arial"/>
                <a:sym typeface="Arial"/>
              </a:rPr>
              <a:t>-SNE</a:t>
            </a:r>
            <a:endParaRPr sz="3300" b="0" i="0" u="none" strike="noStrike" cap="none">
              <a:solidFill>
                <a:schemeClr val="lt1"/>
              </a:solidFill>
              <a:latin typeface="Arial"/>
              <a:ea typeface="Arial"/>
              <a:cs typeface="Arial"/>
              <a:sym typeface="Arial"/>
            </a:endParaRPr>
          </a:p>
        </p:txBody>
      </p:sp>
      <p:sp>
        <p:nvSpPr>
          <p:cNvPr id="231" name="Google Shape;231;p14"/>
          <p:cNvSpPr txBox="1">
            <a:spLocks noGrp="1"/>
          </p:cNvSpPr>
          <p:nvPr>
            <p:ph type="sldNum" idx="12"/>
          </p:nvPr>
        </p:nvSpPr>
        <p:spPr>
          <a:xfrm>
            <a:off x="8618575" y="4712401"/>
            <a:ext cx="363900" cy="3237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400"/>
              <a:buNone/>
            </a:pPr>
            <a:r>
              <a:rPr lang="en-US">
                <a:solidFill>
                  <a:schemeClr val="dk2"/>
                </a:solidFill>
              </a:rPr>
              <a:t>14</a:t>
            </a:r>
            <a:endParaRPr>
              <a:solidFill>
                <a:schemeClr val="dk2"/>
              </a:solidFill>
            </a:endParaRPr>
          </a:p>
        </p:txBody>
      </p:sp>
      <p:pic>
        <p:nvPicPr>
          <p:cNvPr id="232" name="Google Shape;232;p14"/>
          <p:cNvPicPr preferRelativeResize="0"/>
          <p:nvPr/>
        </p:nvPicPr>
        <p:blipFill rotWithShape="1">
          <a:blip r:embed="rId4">
            <a:alphaModFix/>
          </a:blip>
          <a:srcRect/>
          <a:stretch/>
        </p:blipFill>
        <p:spPr>
          <a:xfrm>
            <a:off x="3043976" y="1030127"/>
            <a:ext cx="5062642" cy="3756607"/>
          </a:xfrm>
          <a:prstGeom prst="rect">
            <a:avLst/>
          </a:prstGeom>
          <a:noFill/>
          <a:ln>
            <a:noFill/>
          </a:ln>
        </p:spPr>
      </p:pic>
      <p:sp>
        <p:nvSpPr>
          <p:cNvPr id="233" name="Google Shape;233;p14"/>
          <p:cNvSpPr txBox="1">
            <a:spLocks noGrp="1"/>
          </p:cNvSpPr>
          <p:nvPr>
            <p:ph type="body" idx="1"/>
          </p:nvPr>
        </p:nvSpPr>
        <p:spPr>
          <a:xfrm>
            <a:off x="2817332" y="137651"/>
            <a:ext cx="5492950" cy="767784"/>
          </a:xfrm>
          <a:prstGeom prst="rect">
            <a:avLst/>
          </a:prstGeom>
          <a:noFill/>
          <a:ln>
            <a:noFill/>
          </a:ln>
        </p:spPr>
        <p:txBody>
          <a:bodyPr spcFirstLastPara="1" wrap="square" lIns="68575" tIns="34275" rIns="68575" bIns="34275" anchor="t" anchorCtr="0">
            <a:noAutofit/>
          </a:bodyPr>
          <a:lstStyle/>
          <a:p>
            <a:pPr marL="133350" lvl="0" indent="0" algn="l" rtl="0">
              <a:lnSpc>
                <a:spcPct val="90000"/>
              </a:lnSpc>
              <a:spcBef>
                <a:spcPts val="900"/>
              </a:spcBef>
              <a:spcAft>
                <a:spcPts val="0"/>
              </a:spcAft>
              <a:buSzPts val="1500"/>
              <a:buNone/>
            </a:pPr>
            <a:r>
              <a:rPr lang="en-US"/>
              <a:t>T-SNE showed a large number of small clusters (70+ clusters), which is complex to model separately. Explored other means to identify the clusters distribution.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5"/>
          <p:cNvSpPr txBox="1">
            <a:spLocks noGrp="1"/>
          </p:cNvSpPr>
          <p:nvPr>
            <p:ph type="title"/>
          </p:nvPr>
        </p:nvSpPr>
        <p:spPr>
          <a:xfrm>
            <a:off x="342900" y="1714499"/>
            <a:ext cx="1918500" cy="1714500"/>
          </a:xfrm>
          <a:prstGeom prst="rect">
            <a:avLst/>
          </a:prstGeom>
          <a:noFill/>
          <a:ln>
            <a:noFill/>
          </a:ln>
        </p:spPr>
        <p:txBody>
          <a:bodyPr spcFirstLastPara="1" wrap="square" lIns="68575" tIns="34275" rIns="68575" bIns="34275" anchor="ctr" anchorCtr="0">
            <a:noAutofit/>
          </a:bodyPr>
          <a:lstStyle/>
          <a:p>
            <a:pPr marL="0" marR="0" lvl="0" indent="0" algn="l" rtl="0">
              <a:lnSpc>
                <a:spcPct val="85000"/>
              </a:lnSpc>
              <a:spcBef>
                <a:spcPts val="0"/>
              </a:spcBef>
              <a:spcAft>
                <a:spcPts val="0"/>
              </a:spcAft>
              <a:buClr>
                <a:srgbClr val="FFFFFF"/>
              </a:buClr>
              <a:buSzPts val="2700"/>
              <a:buFont typeface="Calibri"/>
              <a:buNone/>
            </a:pPr>
            <a:r>
              <a:rPr lang="en-US"/>
              <a:t>k-Means</a:t>
            </a:r>
            <a:endParaRPr/>
          </a:p>
        </p:txBody>
      </p:sp>
      <p:pic>
        <p:nvPicPr>
          <p:cNvPr id="239" name="Google Shape;239;p15"/>
          <p:cNvPicPr preferRelativeResize="0"/>
          <p:nvPr/>
        </p:nvPicPr>
        <p:blipFill rotWithShape="1">
          <a:blip r:embed="rId3">
            <a:alphaModFix/>
          </a:blip>
          <a:srcRect/>
          <a:stretch/>
        </p:blipFill>
        <p:spPr>
          <a:xfrm>
            <a:off x="2575285" y="347930"/>
            <a:ext cx="3607947" cy="2151522"/>
          </a:xfrm>
          <a:prstGeom prst="rect">
            <a:avLst/>
          </a:prstGeom>
          <a:noFill/>
          <a:ln>
            <a:noFill/>
          </a:ln>
        </p:spPr>
      </p:pic>
      <p:pic>
        <p:nvPicPr>
          <p:cNvPr id="240" name="Google Shape;240;p15"/>
          <p:cNvPicPr preferRelativeResize="0"/>
          <p:nvPr/>
        </p:nvPicPr>
        <p:blipFill rotWithShape="1">
          <a:blip r:embed="rId4">
            <a:alphaModFix/>
          </a:blip>
          <a:srcRect/>
          <a:stretch/>
        </p:blipFill>
        <p:spPr>
          <a:xfrm>
            <a:off x="5011270" y="2893413"/>
            <a:ext cx="3607947" cy="2238652"/>
          </a:xfrm>
          <a:prstGeom prst="rect">
            <a:avLst/>
          </a:prstGeom>
          <a:noFill/>
          <a:ln>
            <a:noFill/>
          </a:ln>
        </p:spPr>
      </p:pic>
      <p:sp>
        <p:nvSpPr>
          <p:cNvPr id="241" name="Google Shape;241;p15"/>
          <p:cNvSpPr txBox="1">
            <a:spLocks noGrp="1"/>
          </p:cNvSpPr>
          <p:nvPr>
            <p:ph type="body" idx="1"/>
          </p:nvPr>
        </p:nvSpPr>
        <p:spPr>
          <a:xfrm>
            <a:off x="2575285" y="26267"/>
            <a:ext cx="4713021" cy="438229"/>
          </a:xfrm>
          <a:prstGeom prst="rect">
            <a:avLst/>
          </a:prstGeom>
          <a:noFill/>
          <a:ln>
            <a:noFill/>
          </a:ln>
        </p:spPr>
        <p:txBody>
          <a:bodyPr spcFirstLastPara="1" wrap="square" lIns="68575" tIns="34275" rIns="68575" bIns="34275" anchor="t" anchorCtr="0">
            <a:noAutofit/>
          </a:bodyPr>
          <a:lstStyle/>
          <a:p>
            <a:pPr marL="133350" lvl="0" indent="0" algn="l" rtl="0">
              <a:lnSpc>
                <a:spcPct val="90000"/>
              </a:lnSpc>
              <a:spcBef>
                <a:spcPts val="900"/>
              </a:spcBef>
              <a:spcAft>
                <a:spcPts val="0"/>
              </a:spcAft>
              <a:buSzPts val="1500"/>
              <a:buNone/>
            </a:pPr>
            <a:r>
              <a:rPr lang="en-US"/>
              <a:t>Selected 70 clusters using the Elbow Method</a:t>
            </a:r>
            <a:endParaRPr/>
          </a:p>
        </p:txBody>
      </p:sp>
      <p:sp>
        <p:nvSpPr>
          <p:cNvPr id="242" name="Google Shape;242;p15"/>
          <p:cNvSpPr txBox="1"/>
          <p:nvPr/>
        </p:nvSpPr>
        <p:spPr>
          <a:xfrm>
            <a:off x="4177650" y="2399400"/>
            <a:ext cx="5027700" cy="510600"/>
          </a:xfrm>
          <a:prstGeom prst="rect">
            <a:avLst/>
          </a:prstGeom>
          <a:noFill/>
          <a:ln>
            <a:noFill/>
          </a:ln>
        </p:spPr>
        <p:txBody>
          <a:bodyPr spcFirstLastPara="1" wrap="square" lIns="68575" tIns="34275" rIns="68575" bIns="34275" anchor="t" anchorCtr="0">
            <a:noAutofit/>
          </a:bodyPr>
          <a:lstStyle/>
          <a:p>
            <a:pPr marL="133350" marR="0" lvl="0" indent="0" algn="l" rtl="0">
              <a:lnSpc>
                <a:spcPct val="90000"/>
              </a:lnSpc>
              <a:spcBef>
                <a:spcPts val="900"/>
              </a:spcBef>
              <a:spcAft>
                <a:spcPts val="0"/>
              </a:spcAft>
              <a:buClr>
                <a:schemeClr val="accent1"/>
              </a:buClr>
              <a:buSzPts val="1500"/>
              <a:buFont typeface="Arial"/>
              <a:buNone/>
            </a:pPr>
            <a:r>
              <a:rPr lang="en-US" sz="1500" b="0" i="0" u="none" strike="noStrike" cap="none">
                <a:solidFill>
                  <a:srgbClr val="575757"/>
                </a:solidFill>
                <a:latin typeface="Calibri"/>
                <a:ea typeface="Calibri"/>
                <a:cs typeface="Calibri"/>
                <a:sym typeface="Calibri"/>
              </a:rPr>
              <a:t>20 of 31 dimensions explained more than 90% of variance (PCA), which indicates that </a:t>
            </a:r>
            <a:r>
              <a:rPr lang="en-US" sz="1500">
                <a:solidFill>
                  <a:srgbClr val="575757"/>
                </a:solidFill>
                <a:latin typeface="Calibri"/>
                <a:ea typeface="Calibri"/>
                <a:cs typeface="Calibri"/>
                <a:sym typeface="Calibri"/>
              </a:rPr>
              <a:t>several</a:t>
            </a:r>
            <a:r>
              <a:rPr lang="en-US" sz="1500" b="0" i="0" u="none" strike="noStrike" cap="none">
                <a:solidFill>
                  <a:srgbClr val="575757"/>
                </a:solidFill>
                <a:latin typeface="Calibri"/>
                <a:ea typeface="Calibri"/>
                <a:cs typeface="Calibri"/>
                <a:sym typeface="Calibri"/>
              </a:rPr>
              <a:t> dimensions are important</a:t>
            </a:r>
            <a:endParaRPr sz="1400" b="0" i="0" u="none" strike="noStrike" cap="none">
              <a:solidFill>
                <a:srgbClr val="000000"/>
              </a:solidFill>
              <a:latin typeface="Arial"/>
              <a:ea typeface="Arial"/>
              <a:cs typeface="Arial"/>
              <a:sym typeface="Arial"/>
            </a:endParaRPr>
          </a:p>
        </p:txBody>
      </p:sp>
      <p:sp>
        <p:nvSpPr>
          <p:cNvPr id="243" name="Google Shape;243;p15"/>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US"/>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title"/>
          </p:nvPr>
        </p:nvSpPr>
        <p:spPr>
          <a:xfrm>
            <a:off x="342900" y="1714499"/>
            <a:ext cx="1918500" cy="1714500"/>
          </a:xfrm>
          <a:prstGeom prst="rect">
            <a:avLst/>
          </a:prstGeom>
          <a:noFill/>
          <a:ln>
            <a:noFill/>
          </a:ln>
        </p:spPr>
        <p:txBody>
          <a:bodyPr spcFirstLastPara="1" wrap="square" lIns="68575" tIns="34275" rIns="68575" bIns="34275" anchor="ctr" anchorCtr="0">
            <a:noAutofit/>
          </a:bodyPr>
          <a:lstStyle/>
          <a:p>
            <a:pPr marL="0" marR="0" lvl="0" indent="0" algn="l" rtl="0">
              <a:lnSpc>
                <a:spcPct val="85000"/>
              </a:lnSpc>
              <a:spcBef>
                <a:spcPts val="0"/>
              </a:spcBef>
              <a:spcAft>
                <a:spcPts val="0"/>
              </a:spcAft>
              <a:buClr>
                <a:srgbClr val="FFFFFF"/>
              </a:buClr>
              <a:buSzPts val="2700"/>
              <a:buFont typeface="Calibri"/>
              <a:buNone/>
            </a:pPr>
            <a:r>
              <a:rPr lang="en-US"/>
              <a:t>k-Means</a:t>
            </a:r>
            <a:br>
              <a:rPr lang="en-US"/>
            </a:br>
            <a:r>
              <a:rPr lang="en-US"/>
              <a:t>cont.</a:t>
            </a:r>
            <a:endParaRPr/>
          </a:p>
        </p:txBody>
      </p:sp>
      <p:sp>
        <p:nvSpPr>
          <p:cNvPr id="249" name="Google Shape;249;p16"/>
          <p:cNvSpPr txBox="1">
            <a:spLocks noGrp="1"/>
          </p:cNvSpPr>
          <p:nvPr>
            <p:ph type="body" idx="1"/>
          </p:nvPr>
        </p:nvSpPr>
        <p:spPr>
          <a:xfrm>
            <a:off x="2948266" y="190532"/>
            <a:ext cx="5845200" cy="947725"/>
          </a:xfrm>
          <a:prstGeom prst="rect">
            <a:avLst/>
          </a:prstGeom>
          <a:noFill/>
          <a:ln>
            <a:noFill/>
          </a:ln>
        </p:spPr>
        <p:txBody>
          <a:bodyPr spcFirstLastPara="1" wrap="square" lIns="68575" tIns="34275" rIns="68575" bIns="34275" anchor="t" anchorCtr="0">
            <a:noAutofit/>
          </a:bodyPr>
          <a:lstStyle/>
          <a:p>
            <a:pPr marL="133350" lvl="0" indent="0" algn="l" rtl="0">
              <a:lnSpc>
                <a:spcPct val="90000"/>
              </a:lnSpc>
              <a:spcBef>
                <a:spcPts val="900"/>
              </a:spcBef>
              <a:spcAft>
                <a:spcPts val="0"/>
              </a:spcAft>
              <a:buSzPts val="1500"/>
              <a:buNone/>
            </a:pPr>
            <a:r>
              <a:rPr lang="en-US"/>
              <a:t>Visualize 70 clusters with top 3 PCA dimensions</a:t>
            </a:r>
            <a:endParaRPr/>
          </a:p>
          <a:p>
            <a:pPr marL="133350" lvl="0" indent="0" algn="l" rtl="0">
              <a:lnSpc>
                <a:spcPct val="90000"/>
              </a:lnSpc>
              <a:spcBef>
                <a:spcPts val="900"/>
              </a:spcBef>
              <a:spcAft>
                <a:spcPts val="0"/>
              </a:spcAft>
              <a:buSzPts val="1500"/>
              <a:buNone/>
            </a:pPr>
            <a:r>
              <a:rPr lang="en-US" b="1"/>
              <a:t>Conclusion:</a:t>
            </a:r>
            <a:r>
              <a:rPr lang="en-US"/>
              <a:t> Visualization did not reveal any interesting cluster patterns of the data, which further confirmed the complexity of the data.</a:t>
            </a:r>
            <a:endParaRPr/>
          </a:p>
        </p:txBody>
      </p:sp>
      <p:pic>
        <p:nvPicPr>
          <p:cNvPr id="250" name="Google Shape;250;p16"/>
          <p:cNvPicPr preferRelativeResize="0"/>
          <p:nvPr/>
        </p:nvPicPr>
        <p:blipFill rotWithShape="1">
          <a:blip r:embed="rId3">
            <a:alphaModFix/>
          </a:blip>
          <a:srcRect/>
          <a:stretch/>
        </p:blipFill>
        <p:spPr>
          <a:xfrm>
            <a:off x="2955900" y="1138257"/>
            <a:ext cx="5845200" cy="3657379"/>
          </a:xfrm>
          <a:prstGeom prst="rect">
            <a:avLst/>
          </a:prstGeom>
          <a:noFill/>
          <a:ln>
            <a:noFill/>
          </a:ln>
        </p:spPr>
      </p:pic>
      <p:sp>
        <p:nvSpPr>
          <p:cNvPr id="251" name="Google Shape;251;p16"/>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US"/>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7"/>
          <p:cNvSpPr txBox="1">
            <a:spLocks noGrp="1"/>
          </p:cNvSpPr>
          <p:nvPr>
            <p:ph type="title"/>
          </p:nvPr>
        </p:nvSpPr>
        <p:spPr>
          <a:xfrm>
            <a:off x="342900" y="1714499"/>
            <a:ext cx="1918500" cy="1714500"/>
          </a:xfrm>
          <a:prstGeom prst="rect">
            <a:avLst/>
          </a:prstGeom>
          <a:noFill/>
          <a:ln>
            <a:noFill/>
          </a:ln>
        </p:spPr>
        <p:txBody>
          <a:bodyPr spcFirstLastPara="1" wrap="square" lIns="68575" tIns="34275" rIns="68575" bIns="34275" anchor="ctr" anchorCtr="0">
            <a:noAutofit/>
          </a:bodyPr>
          <a:lstStyle/>
          <a:p>
            <a:pPr marL="0" marR="0" lvl="0" indent="0" algn="l" rtl="0">
              <a:lnSpc>
                <a:spcPct val="85000"/>
              </a:lnSpc>
              <a:spcBef>
                <a:spcPts val="0"/>
              </a:spcBef>
              <a:spcAft>
                <a:spcPts val="0"/>
              </a:spcAft>
              <a:buClr>
                <a:srgbClr val="FFFFFF"/>
              </a:buClr>
              <a:buSzPts val="2700"/>
              <a:buFont typeface="Calibri"/>
              <a:buNone/>
            </a:pPr>
            <a:r>
              <a:rPr lang="en-US"/>
              <a:t>DBSCAN</a:t>
            </a:r>
            <a:endParaRPr/>
          </a:p>
        </p:txBody>
      </p:sp>
      <p:pic>
        <p:nvPicPr>
          <p:cNvPr id="257" name="Google Shape;257;p17"/>
          <p:cNvPicPr preferRelativeResize="0"/>
          <p:nvPr/>
        </p:nvPicPr>
        <p:blipFill rotWithShape="1">
          <a:blip r:embed="rId3">
            <a:alphaModFix/>
          </a:blip>
          <a:srcRect/>
          <a:stretch/>
        </p:blipFill>
        <p:spPr>
          <a:xfrm>
            <a:off x="2750735" y="1383274"/>
            <a:ext cx="6283409" cy="3179761"/>
          </a:xfrm>
          <a:prstGeom prst="rect">
            <a:avLst/>
          </a:prstGeom>
          <a:noFill/>
          <a:ln>
            <a:noFill/>
          </a:ln>
        </p:spPr>
      </p:pic>
      <p:sp>
        <p:nvSpPr>
          <p:cNvPr id="258" name="Google Shape;258;p17"/>
          <p:cNvSpPr txBox="1">
            <a:spLocks noGrp="1"/>
          </p:cNvSpPr>
          <p:nvPr>
            <p:ph type="body" idx="1"/>
          </p:nvPr>
        </p:nvSpPr>
        <p:spPr>
          <a:xfrm>
            <a:off x="2560234" y="99001"/>
            <a:ext cx="6361515" cy="1064527"/>
          </a:xfrm>
          <a:prstGeom prst="rect">
            <a:avLst/>
          </a:prstGeom>
          <a:noFill/>
          <a:ln>
            <a:noFill/>
          </a:ln>
        </p:spPr>
        <p:txBody>
          <a:bodyPr spcFirstLastPara="1" wrap="square" lIns="68575" tIns="34275" rIns="68575" bIns="34275" anchor="t" anchorCtr="0">
            <a:noAutofit/>
          </a:bodyPr>
          <a:lstStyle/>
          <a:p>
            <a:pPr marL="158750" lvl="0" indent="0" algn="l" rtl="0">
              <a:lnSpc>
                <a:spcPct val="90000"/>
              </a:lnSpc>
              <a:spcBef>
                <a:spcPts val="900"/>
              </a:spcBef>
              <a:spcAft>
                <a:spcPts val="0"/>
              </a:spcAft>
              <a:buSzPts val="1500"/>
              <a:buNone/>
            </a:pPr>
            <a:r>
              <a:rPr lang="en-US"/>
              <a:t>DBSCAN performs well at detecting outliers from dense clusters.</a:t>
            </a:r>
            <a:endParaRPr/>
          </a:p>
          <a:p>
            <a:pPr marL="158750" lvl="0" indent="0" algn="l" rtl="0">
              <a:lnSpc>
                <a:spcPct val="90000"/>
              </a:lnSpc>
              <a:spcBef>
                <a:spcPts val="900"/>
              </a:spcBef>
              <a:spcAft>
                <a:spcPts val="0"/>
              </a:spcAft>
              <a:buSzPts val="1500"/>
              <a:buNone/>
            </a:pPr>
            <a:r>
              <a:rPr lang="en-US" b="1"/>
              <a:t>Conclusion:</a:t>
            </a:r>
            <a:r>
              <a:rPr lang="en-US"/>
              <a:t> With a large portion (18,167) falling under outlier class (-1), we are unable to distinguish cluster distribution.</a:t>
            </a:r>
            <a:endParaRPr/>
          </a:p>
        </p:txBody>
      </p:sp>
      <p:sp>
        <p:nvSpPr>
          <p:cNvPr id="259" name="Google Shape;259;p17"/>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US"/>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18"/>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265" name="Google Shape;265;p18"/>
          <p:cNvSpPr>
            <a:spLocks noGrp="1"/>
          </p:cNvSpPr>
          <p:nvPr>
            <p:ph type="pic" idx="2"/>
          </p:nvPr>
        </p:nvSpPr>
        <p:spPr>
          <a:xfrm>
            <a:off x="11" y="0"/>
            <a:ext cx="9144000" cy="3686400"/>
          </a:xfrm>
          <a:prstGeom prst="rect">
            <a:avLst/>
          </a:prstGeom>
          <a:solidFill>
            <a:srgbClr val="D7D0C0"/>
          </a:solidFill>
          <a:ln>
            <a:noFill/>
          </a:ln>
        </p:spPr>
      </p:sp>
      <p:sp>
        <p:nvSpPr>
          <p:cNvPr id="266" name="Google Shape;266;p18"/>
          <p:cNvSpPr txBox="1"/>
          <p:nvPr/>
        </p:nvSpPr>
        <p:spPr>
          <a:xfrm>
            <a:off x="1155912" y="1646993"/>
            <a:ext cx="6832200" cy="392400"/>
          </a:xfrm>
          <a:prstGeom prst="rect">
            <a:avLst/>
          </a:prstGeom>
          <a:noFill/>
          <a:ln>
            <a:noFill/>
          </a:ln>
        </p:spPr>
        <p:txBody>
          <a:bodyPr spcFirstLastPara="1" wrap="square" lIns="68575" tIns="34275" rIns="68575" bIns="34275" anchor="ctr" anchorCtr="0">
            <a:noAutofit/>
          </a:bodyPr>
          <a:lstStyle/>
          <a:p>
            <a:pPr marL="91440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575757"/>
              </a:solidFill>
              <a:latin typeface="Calibri"/>
              <a:ea typeface="Calibri"/>
              <a:cs typeface="Calibri"/>
              <a:sym typeface="Calibri"/>
            </a:endParaRPr>
          </a:p>
        </p:txBody>
      </p:sp>
      <p:sp>
        <p:nvSpPr>
          <p:cNvPr id="267" name="Google Shape;267;p18"/>
          <p:cNvSpPr txBox="1">
            <a:spLocks noGrp="1"/>
          </p:cNvSpPr>
          <p:nvPr>
            <p:ph type="title"/>
          </p:nvPr>
        </p:nvSpPr>
        <p:spPr>
          <a:xfrm>
            <a:off x="1054362" y="3806190"/>
            <a:ext cx="6310800" cy="617100"/>
          </a:xfrm>
          <a:prstGeom prst="rect">
            <a:avLst/>
          </a:prstGeom>
          <a:noFill/>
          <a:ln>
            <a:noFill/>
          </a:ln>
        </p:spPr>
        <p:txBody>
          <a:bodyPr spcFirstLastPara="1" wrap="square" lIns="68575" tIns="0" rIns="68575" bIns="0" anchor="ctr" anchorCtr="0">
            <a:noAutofit/>
          </a:bodyPr>
          <a:lstStyle/>
          <a:p>
            <a:pPr marL="0" lvl="0" indent="0" algn="l" rtl="0">
              <a:lnSpc>
                <a:spcPct val="85000"/>
              </a:lnSpc>
              <a:spcBef>
                <a:spcPts val="0"/>
              </a:spcBef>
              <a:spcAft>
                <a:spcPts val="0"/>
              </a:spcAft>
              <a:buClr>
                <a:srgbClr val="FFFFFF"/>
              </a:buClr>
              <a:buSzPts val="2700"/>
              <a:buFont typeface="Calibri"/>
              <a:buNone/>
            </a:pPr>
            <a:r>
              <a:rPr lang="en-US"/>
              <a:t>Data Modeling</a:t>
            </a:r>
            <a:endParaRPr/>
          </a:p>
        </p:txBody>
      </p:sp>
      <p:sp>
        <p:nvSpPr>
          <p:cNvPr id="268" name="Google Shape;268;p18"/>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geb11fccf78_6_0"/>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274" name="Google Shape;274;geb11fccf78_6_0"/>
          <p:cNvSpPr txBox="1"/>
          <p:nvPr/>
        </p:nvSpPr>
        <p:spPr>
          <a:xfrm>
            <a:off x="393912" y="247794"/>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a:solidFill>
                  <a:srgbClr val="575757"/>
                </a:solidFill>
                <a:latin typeface="Calibri"/>
                <a:ea typeface="Calibri"/>
                <a:cs typeface="Calibri"/>
                <a:sym typeface="Calibri"/>
              </a:rPr>
              <a:t>Model  - First Versions</a:t>
            </a:r>
            <a:endParaRPr sz="1100" b="0" i="0" u="none" strike="noStrike" cap="none">
              <a:solidFill>
                <a:srgbClr val="000000"/>
              </a:solidFill>
              <a:latin typeface="Arial"/>
              <a:ea typeface="Arial"/>
              <a:cs typeface="Arial"/>
              <a:sym typeface="Arial"/>
            </a:endParaRPr>
          </a:p>
        </p:txBody>
      </p:sp>
      <p:sp>
        <p:nvSpPr>
          <p:cNvPr id="275" name="Google Shape;275;geb11fccf78_6_0"/>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US"/>
              <a:pPr marL="0" lvl="0" indent="0" algn="l" rtl="0">
                <a:spcBef>
                  <a:spcPts val="0"/>
                </a:spcBef>
                <a:spcAft>
                  <a:spcPts val="0"/>
                </a:spcAft>
                <a:buClr>
                  <a:srgbClr val="000000"/>
                </a:buClr>
                <a:buSzPts val="1400"/>
                <a:buFont typeface="Arial"/>
                <a:buNone/>
              </a:pPr>
              <a:t>19</a:t>
            </a:fld>
            <a:endParaRPr/>
          </a:p>
        </p:txBody>
      </p:sp>
      <p:sp>
        <p:nvSpPr>
          <p:cNvPr id="276" name="Google Shape;276;geb11fccf78_6_0"/>
          <p:cNvSpPr txBox="1"/>
          <p:nvPr/>
        </p:nvSpPr>
        <p:spPr>
          <a:xfrm>
            <a:off x="104725" y="825005"/>
            <a:ext cx="8960400" cy="2095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500" dirty="0">
                <a:solidFill>
                  <a:schemeClr val="dk2"/>
                </a:solidFill>
              </a:rPr>
              <a:t>First versions of five models showed consistently low recall scores, </a:t>
            </a:r>
            <a:r>
              <a:rPr lang="en-US" sz="1500" dirty="0" err="1">
                <a:solidFill>
                  <a:schemeClr val="dk2"/>
                </a:solidFill>
              </a:rPr>
              <a:t>ie</a:t>
            </a:r>
            <a:r>
              <a:rPr lang="en-US" sz="1500" dirty="0">
                <a:solidFill>
                  <a:schemeClr val="dk2"/>
                </a:solidFill>
              </a:rPr>
              <a:t> the models could not pick out true job changers from all job changers. False negatives or Type II errors were high in all models. Random Forest showed the best results (relatively) along with feature </a:t>
            </a:r>
            <a:r>
              <a:rPr lang="en-US" sz="1500" dirty="0" err="1">
                <a:solidFill>
                  <a:schemeClr val="dk2"/>
                </a:solidFill>
              </a:rPr>
              <a:t>importances</a:t>
            </a:r>
            <a:r>
              <a:rPr lang="en-US" sz="1500" dirty="0">
                <a:solidFill>
                  <a:schemeClr val="dk2"/>
                </a:solidFill>
              </a:rPr>
              <a:t>, we leveraged that to improve the models.</a:t>
            </a:r>
            <a:endParaRPr sz="1500" dirty="0">
              <a:solidFill>
                <a:schemeClr val="dk2"/>
              </a:solidFil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dirty="0">
              <a:solidFill>
                <a:schemeClr val="dk2"/>
              </a:solidFill>
              <a:latin typeface="Arial"/>
              <a:ea typeface="Arial"/>
              <a:cs typeface="Arial"/>
              <a:sym typeface="Arial"/>
            </a:endParaRPr>
          </a:p>
        </p:txBody>
      </p:sp>
      <p:pic>
        <p:nvPicPr>
          <p:cNvPr id="277" name="Google Shape;277;geb11fccf78_6_0"/>
          <p:cNvPicPr preferRelativeResize="0"/>
          <p:nvPr/>
        </p:nvPicPr>
        <p:blipFill rotWithShape="1">
          <a:blip r:embed="rId4">
            <a:alphaModFix/>
          </a:blip>
          <a:srcRect/>
          <a:stretch/>
        </p:blipFill>
        <p:spPr>
          <a:xfrm>
            <a:off x="34904" y="1987788"/>
            <a:ext cx="3978899" cy="2234851"/>
          </a:xfrm>
          <a:prstGeom prst="rect">
            <a:avLst/>
          </a:prstGeom>
          <a:noFill/>
          <a:ln>
            <a:noFill/>
          </a:ln>
        </p:spPr>
      </p:pic>
      <p:graphicFrame>
        <p:nvGraphicFramePr>
          <p:cNvPr id="278" name="Google Shape;278;geb11fccf78_6_0"/>
          <p:cNvGraphicFramePr/>
          <p:nvPr/>
        </p:nvGraphicFramePr>
        <p:xfrm>
          <a:off x="3914900" y="1811717"/>
          <a:ext cx="5150225" cy="2699790"/>
        </p:xfrm>
        <a:graphic>
          <a:graphicData uri="http://schemas.openxmlformats.org/drawingml/2006/table">
            <a:tbl>
              <a:tblPr>
                <a:noFill/>
                <a:tableStyleId>{929C73EC-C2BA-4500-9D62-49155CA7C531}</a:tableStyleId>
              </a:tblPr>
              <a:tblGrid>
                <a:gridCol w="1024325">
                  <a:extLst>
                    <a:ext uri="{9D8B030D-6E8A-4147-A177-3AD203B41FA5}">
                      <a16:colId xmlns:a16="http://schemas.microsoft.com/office/drawing/2014/main" val="20000"/>
                    </a:ext>
                  </a:extLst>
                </a:gridCol>
                <a:gridCol w="4125900">
                  <a:extLst>
                    <a:ext uri="{9D8B030D-6E8A-4147-A177-3AD203B41FA5}">
                      <a16:colId xmlns:a16="http://schemas.microsoft.com/office/drawing/2014/main" val="20001"/>
                    </a:ext>
                  </a:extLst>
                </a:gridCol>
              </a:tblGrid>
              <a:tr h="505350">
                <a:tc>
                  <a:txBody>
                    <a:bodyPr/>
                    <a:lstStyle/>
                    <a:p>
                      <a:pPr marL="0" marR="0" lvl="0" indent="0" algn="l" rtl="0">
                        <a:lnSpc>
                          <a:spcPct val="100000"/>
                        </a:lnSpc>
                        <a:spcBef>
                          <a:spcPts val="0"/>
                        </a:spcBef>
                        <a:spcAft>
                          <a:spcPts val="0"/>
                        </a:spcAft>
                        <a:buNone/>
                      </a:pPr>
                      <a:r>
                        <a:rPr lang="en-US" sz="800" dirty="0">
                          <a:solidFill>
                            <a:schemeClr val="dk2"/>
                          </a:solidFill>
                        </a:rPr>
                        <a:t>k-nearest neighbors</a:t>
                      </a:r>
                      <a:endParaRPr sz="800" dirty="0">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None/>
                      </a:pPr>
                      <a:r>
                        <a:rPr lang="en-US" sz="800">
                          <a:solidFill>
                            <a:schemeClr val="dk2"/>
                          </a:solidFill>
                        </a:rPr>
                        <a:t>An object is assigned to the class most common among k nearest neighbors, we plotted accuracy of 1-14 neighbors, and </a:t>
                      </a:r>
                      <a:r>
                        <a:rPr lang="en-US" sz="800" b="1">
                          <a:solidFill>
                            <a:schemeClr val="dk2"/>
                          </a:solidFill>
                        </a:rPr>
                        <a:t>picked 10 neighbors in the final model</a:t>
                      </a:r>
                      <a:r>
                        <a:rPr lang="en-US" sz="800">
                          <a:solidFill>
                            <a:schemeClr val="dk2"/>
                          </a:solidFill>
                        </a:rPr>
                        <a:t>.</a:t>
                      </a:r>
                      <a:endParaRPr sz="800">
                        <a:solidFill>
                          <a:schemeClr val="dk2"/>
                        </a:solidFill>
                      </a:endParaRPr>
                    </a:p>
                  </a:txBody>
                  <a:tcPr marL="91425" marR="91425" marT="91425" marB="91425"/>
                </a:tc>
                <a:extLst>
                  <a:ext uri="{0D108BD9-81ED-4DB2-BD59-A6C34878D82A}">
                    <a16:rowId xmlns:a16="http://schemas.microsoft.com/office/drawing/2014/main" val="10000"/>
                  </a:ext>
                </a:extLst>
              </a:tr>
              <a:tr h="487925">
                <a:tc>
                  <a:txBody>
                    <a:bodyPr/>
                    <a:lstStyle/>
                    <a:p>
                      <a:pPr marL="0" lvl="0" indent="0" algn="l" rtl="0">
                        <a:spcBef>
                          <a:spcPts val="0"/>
                        </a:spcBef>
                        <a:spcAft>
                          <a:spcPts val="0"/>
                        </a:spcAft>
                        <a:buNone/>
                      </a:pPr>
                      <a:r>
                        <a:rPr lang="en-US" sz="800">
                          <a:solidFill>
                            <a:schemeClr val="dk2"/>
                          </a:solidFill>
                        </a:rPr>
                        <a:t>stochastic gradient descent</a:t>
                      </a:r>
                      <a:endParaRPr sz="800">
                        <a:solidFill>
                          <a:schemeClr val="dk2"/>
                        </a:solidFill>
                      </a:endParaRPr>
                    </a:p>
                  </a:txBody>
                  <a:tcPr marL="91425" marR="91425" marT="91425" marB="91425"/>
                </a:tc>
                <a:tc>
                  <a:txBody>
                    <a:bodyPr/>
                    <a:lstStyle/>
                    <a:p>
                      <a:pPr marL="0" lvl="0" indent="0" algn="l" rtl="0">
                        <a:spcBef>
                          <a:spcPts val="0"/>
                        </a:spcBef>
                        <a:spcAft>
                          <a:spcPts val="0"/>
                        </a:spcAft>
                        <a:buNone/>
                      </a:pPr>
                      <a:r>
                        <a:rPr lang="en-US" sz="800">
                          <a:solidFill>
                            <a:schemeClr val="dk2"/>
                          </a:solidFill>
                        </a:rPr>
                        <a:t>SGD is an optimization method that works on a linear classifier with loss function options of log, hinge or modified huber. We used grid search that </a:t>
                      </a:r>
                      <a:r>
                        <a:rPr lang="en-US" sz="800" b="1">
                          <a:solidFill>
                            <a:schemeClr val="dk2"/>
                          </a:solidFill>
                        </a:rPr>
                        <a:t>picked a hinge loss</a:t>
                      </a:r>
                      <a:r>
                        <a:rPr lang="en-US" sz="800">
                          <a:solidFill>
                            <a:schemeClr val="dk2"/>
                          </a:solidFill>
                        </a:rPr>
                        <a:t> (akin to linear SVM).</a:t>
                      </a:r>
                      <a:endParaRPr sz="800">
                        <a:solidFill>
                          <a:schemeClr val="dk2"/>
                        </a:solidFill>
                      </a:endParaRPr>
                    </a:p>
                  </a:txBody>
                  <a:tcPr marL="91425" marR="91425" marT="91425" marB="91425"/>
                </a:tc>
                <a:extLst>
                  <a:ext uri="{0D108BD9-81ED-4DB2-BD59-A6C34878D82A}">
                    <a16:rowId xmlns:a16="http://schemas.microsoft.com/office/drawing/2014/main" val="10001"/>
                  </a:ext>
                </a:extLst>
              </a:tr>
              <a:tr h="487925">
                <a:tc>
                  <a:txBody>
                    <a:bodyPr/>
                    <a:lstStyle/>
                    <a:p>
                      <a:pPr marL="0" lvl="0" indent="0" algn="l" rtl="0">
                        <a:spcBef>
                          <a:spcPts val="0"/>
                        </a:spcBef>
                        <a:spcAft>
                          <a:spcPts val="0"/>
                        </a:spcAft>
                        <a:buNone/>
                      </a:pPr>
                      <a:r>
                        <a:rPr lang="en-US" sz="800">
                          <a:solidFill>
                            <a:schemeClr val="dk2"/>
                          </a:solidFill>
                        </a:rPr>
                        <a:t>logistic regression</a:t>
                      </a:r>
                      <a:endParaRPr sz="800">
                        <a:solidFill>
                          <a:schemeClr val="dk2"/>
                        </a:solidFill>
                      </a:endParaRPr>
                    </a:p>
                  </a:txBody>
                  <a:tcPr marL="91425" marR="91425" marT="91425" marB="91425"/>
                </a:tc>
                <a:tc>
                  <a:txBody>
                    <a:bodyPr/>
                    <a:lstStyle/>
                    <a:p>
                      <a:pPr marL="0" lvl="0" indent="0" algn="l" rtl="0">
                        <a:spcBef>
                          <a:spcPts val="0"/>
                        </a:spcBef>
                        <a:spcAft>
                          <a:spcPts val="0"/>
                        </a:spcAft>
                        <a:buNone/>
                      </a:pPr>
                      <a:r>
                        <a:rPr lang="en-US" sz="800">
                          <a:solidFill>
                            <a:schemeClr val="dk2"/>
                          </a:solidFill>
                        </a:rPr>
                        <a:t>It predicts probability that an entry is in a category by modeling a sigmoid function, and assigns classes based on a threshold. We used grid search to optimize and picked</a:t>
                      </a:r>
                      <a:r>
                        <a:rPr lang="en-US" sz="800" b="1">
                          <a:solidFill>
                            <a:schemeClr val="dk2"/>
                          </a:solidFill>
                        </a:rPr>
                        <a:t> solver=lbfgs, and max_iter=20</a:t>
                      </a:r>
                      <a:r>
                        <a:rPr lang="en-US" sz="800">
                          <a:solidFill>
                            <a:schemeClr val="dk2"/>
                          </a:solidFill>
                        </a:rPr>
                        <a:t>. We also built a version post-SMOTE.</a:t>
                      </a:r>
                      <a:endParaRPr sz="800">
                        <a:solidFill>
                          <a:schemeClr val="dk2"/>
                        </a:solidFill>
                      </a:endParaRPr>
                    </a:p>
                  </a:txBody>
                  <a:tcPr marL="91425" marR="91425" marT="91425" marB="91425"/>
                </a:tc>
                <a:extLst>
                  <a:ext uri="{0D108BD9-81ED-4DB2-BD59-A6C34878D82A}">
                    <a16:rowId xmlns:a16="http://schemas.microsoft.com/office/drawing/2014/main" val="10002"/>
                  </a:ext>
                </a:extLst>
              </a:tr>
              <a:tr h="325275">
                <a:tc>
                  <a:txBody>
                    <a:bodyPr/>
                    <a:lstStyle/>
                    <a:p>
                      <a:pPr marL="0" lvl="0" indent="0" algn="l" rtl="0">
                        <a:spcBef>
                          <a:spcPts val="0"/>
                        </a:spcBef>
                        <a:spcAft>
                          <a:spcPts val="0"/>
                        </a:spcAft>
                        <a:buNone/>
                      </a:pPr>
                      <a:r>
                        <a:rPr lang="en-US" sz="800">
                          <a:solidFill>
                            <a:schemeClr val="dk2"/>
                          </a:solidFill>
                        </a:rPr>
                        <a:t>random forest</a:t>
                      </a:r>
                      <a:endParaRPr sz="800">
                        <a:solidFill>
                          <a:schemeClr val="dk2"/>
                        </a:solidFill>
                      </a:endParaRPr>
                    </a:p>
                  </a:txBody>
                  <a:tcPr marL="91425" marR="91425" marT="91425" marB="91425"/>
                </a:tc>
                <a:tc>
                  <a:txBody>
                    <a:bodyPr/>
                    <a:lstStyle/>
                    <a:p>
                      <a:pPr marL="0" lvl="0" indent="0" algn="l" rtl="0">
                        <a:spcBef>
                          <a:spcPts val="0"/>
                        </a:spcBef>
                        <a:spcAft>
                          <a:spcPts val="0"/>
                        </a:spcAft>
                        <a:buNone/>
                      </a:pPr>
                      <a:r>
                        <a:rPr lang="en-US" sz="800">
                          <a:solidFill>
                            <a:schemeClr val="dk2"/>
                          </a:solidFill>
                        </a:rPr>
                        <a:t>An </a:t>
                      </a:r>
                      <a:r>
                        <a:rPr lang="en-US" sz="800">
                          <a:solidFill>
                            <a:schemeClr val="dk2"/>
                          </a:solidFill>
                          <a:uFill>
                            <a:noFill/>
                          </a:uFill>
                          <a:hlinkClick r:id="rId5">
                            <a:extLst>
                              <a:ext uri="{A12FA001-AC4F-418D-AE19-62706E023703}">
                                <ahyp:hlinkClr xmlns:ahyp="http://schemas.microsoft.com/office/drawing/2018/hyperlinkcolor" val="tx"/>
                              </a:ext>
                            </a:extLst>
                          </a:hlinkClick>
                        </a:rPr>
                        <a:t>ensemble learning</a:t>
                      </a:r>
                      <a:r>
                        <a:rPr lang="en-US" sz="800">
                          <a:solidFill>
                            <a:schemeClr val="dk2"/>
                          </a:solidFill>
                        </a:rPr>
                        <a:t> method that constructs many </a:t>
                      </a:r>
                      <a:r>
                        <a:rPr lang="en-US" sz="800">
                          <a:solidFill>
                            <a:schemeClr val="dk2"/>
                          </a:solidFill>
                          <a:uFill>
                            <a:noFill/>
                          </a:uFill>
                          <a:hlinkClick r:id="rId6">
                            <a:extLst>
                              <a:ext uri="{A12FA001-AC4F-418D-AE19-62706E023703}">
                                <ahyp:hlinkClr xmlns:ahyp="http://schemas.microsoft.com/office/drawing/2018/hyperlinkcolor" val="tx"/>
                              </a:ext>
                            </a:extLst>
                          </a:hlinkClick>
                        </a:rPr>
                        <a:t>decision trees</a:t>
                      </a:r>
                      <a:r>
                        <a:rPr lang="en-US" sz="800">
                          <a:solidFill>
                            <a:schemeClr val="dk2"/>
                          </a:solidFill>
                        </a:rPr>
                        <a:t>, the output is the class selected by most trees. We used grid search to optimize max depth, min leaf size, min split size, n_estmators etc.We also built a version post-SMOTE.</a:t>
                      </a:r>
                      <a:endParaRPr sz="800">
                        <a:solidFill>
                          <a:schemeClr val="dk2"/>
                        </a:solidFill>
                      </a:endParaRPr>
                    </a:p>
                  </a:txBody>
                  <a:tcPr marL="91425" marR="91425" marT="91425" marB="91425"/>
                </a:tc>
                <a:extLst>
                  <a:ext uri="{0D108BD9-81ED-4DB2-BD59-A6C34878D82A}">
                    <a16:rowId xmlns:a16="http://schemas.microsoft.com/office/drawing/2014/main" val="10003"/>
                  </a:ext>
                </a:extLst>
              </a:tr>
              <a:tr h="487925">
                <a:tc>
                  <a:txBody>
                    <a:bodyPr/>
                    <a:lstStyle/>
                    <a:p>
                      <a:pPr marL="0" lvl="0" indent="0" algn="l" rtl="0">
                        <a:spcBef>
                          <a:spcPts val="0"/>
                        </a:spcBef>
                        <a:spcAft>
                          <a:spcPts val="0"/>
                        </a:spcAft>
                        <a:buNone/>
                      </a:pPr>
                      <a:r>
                        <a:rPr lang="en-US" sz="800">
                          <a:solidFill>
                            <a:schemeClr val="dk2"/>
                          </a:solidFill>
                        </a:rPr>
                        <a:t>support vector classification</a:t>
                      </a:r>
                      <a:endParaRPr sz="800">
                        <a:solidFill>
                          <a:schemeClr val="dk2"/>
                        </a:solidFill>
                      </a:endParaRPr>
                    </a:p>
                  </a:txBody>
                  <a:tcPr marL="91425" marR="91425" marT="91425" marB="91425"/>
                </a:tc>
                <a:tc>
                  <a:txBody>
                    <a:bodyPr/>
                    <a:lstStyle/>
                    <a:p>
                      <a:pPr marL="0" marR="0" lvl="0" indent="0" algn="l" rtl="0">
                        <a:lnSpc>
                          <a:spcPct val="100000"/>
                        </a:lnSpc>
                        <a:spcBef>
                          <a:spcPts val="0"/>
                        </a:spcBef>
                        <a:spcAft>
                          <a:spcPts val="0"/>
                        </a:spcAft>
                        <a:buNone/>
                      </a:pPr>
                      <a:r>
                        <a:rPr lang="en-US" sz="800" dirty="0">
                          <a:solidFill>
                            <a:schemeClr val="dk2"/>
                          </a:solidFill>
                        </a:rPr>
                        <a:t>A non-probabilistic linear classifier that maps to points in space to </a:t>
                      </a:r>
                      <a:r>
                        <a:rPr lang="en-US" sz="800" dirty="0" err="1">
                          <a:solidFill>
                            <a:schemeClr val="dk2"/>
                          </a:solidFill>
                        </a:rPr>
                        <a:t>maximise</a:t>
                      </a:r>
                      <a:r>
                        <a:rPr lang="en-US" sz="800" dirty="0">
                          <a:solidFill>
                            <a:schemeClr val="dk2"/>
                          </a:solidFill>
                        </a:rPr>
                        <a:t> width of the gap between categories. We tried linear, poly and </a:t>
                      </a:r>
                      <a:r>
                        <a:rPr lang="en-US" sz="800" dirty="0" err="1">
                          <a:solidFill>
                            <a:schemeClr val="dk2"/>
                          </a:solidFill>
                        </a:rPr>
                        <a:t>rbf</a:t>
                      </a:r>
                      <a:r>
                        <a:rPr lang="en-US" sz="800" dirty="0">
                          <a:solidFill>
                            <a:schemeClr val="dk2"/>
                          </a:solidFill>
                        </a:rPr>
                        <a:t> kernels, and optimized grid search for a </a:t>
                      </a:r>
                      <a:r>
                        <a:rPr lang="en-US" sz="800" b="1" dirty="0">
                          <a:solidFill>
                            <a:schemeClr val="dk2"/>
                          </a:solidFill>
                        </a:rPr>
                        <a:t>Radial Basis Function (RBF) </a:t>
                      </a:r>
                      <a:r>
                        <a:rPr lang="en-US" sz="800" dirty="0">
                          <a:solidFill>
                            <a:schemeClr val="dk2"/>
                          </a:solidFill>
                        </a:rPr>
                        <a:t>kernel trick.</a:t>
                      </a:r>
                      <a:endParaRPr sz="800" dirty="0">
                        <a:solidFill>
                          <a:schemeClr val="dk2"/>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a:spLocks noGrp="1"/>
          </p:cNvSpPr>
          <p:nvPr>
            <p:ph type="pic" idx="2"/>
          </p:nvPr>
        </p:nvSpPr>
        <p:spPr>
          <a:xfrm>
            <a:off x="11" y="0"/>
            <a:ext cx="9144000" cy="3686400"/>
          </a:xfrm>
          <a:prstGeom prst="rect">
            <a:avLst/>
          </a:prstGeom>
          <a:solidFill>
            <a:srgbClr val="D7D0C0"/>
          </a:solidFill>
          <a:ln>
            <a:noFill/>
          </a:ln>
        </p:spPr>
      </p:sp>
      <p:pic>
        <p:nvPicPr>
          <p:cNvPr id="113" name="Google Shape;113;p3"/>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114" name="Google Shape;114;p3"/>
          <p:cNvSpPr txBox="1"/>
          <p:nvPr/>
        </p:nvSpPr>
        <p:spPr>
          <a:xfrm>
            <a:off x="284000" y="94950"/>
            <a:ext cx="8091900" cy="3379500"/>
          </a:xfrm>
          <a:prstGeom prst="rect">
            <a:avLst/>
          </a:prstGeom>
          <a:noFill/>
          <a:ln>
            <a:noFill/>
          </a:ln>
        </p:spPr>
        <p:txBody>
          <a:bodyPr spcFirstLastPara="1" wrap="square" lIns="68575" tIns="34275" rIns="68575" bIns="34275" anchor="ctr" anchorCtr="0">
            <a:noAutofit/>
          </a:bodyPr>
          <a:lstStyle/>
          <a:p>
            <a:pPr marL="457200" marR="0" lvl="0" indent="-361950" algn="l" rtl="0">
              <a:lnSpc>
                <a:spcPct val="100000"/>
              </a:lnSpc>
              <a:spcBef>
                <a:spcPts val="0"/>
              </a:spcBef>
              <a:spcAft>
                <a:spcPts val="0"/>
              </a:spcAft>
              <a:buClr>
                <a:srgbClr val="575757"/>
              </a:buClr>
              <a:buSzPts val="2100"/>
              <a:buFont typeface="Calibri"/>
              <a:buChar char="-"/>
            </a:pPr>
            <a:r>
              <a:rPr lang="en-US" sz="2100" b="0" i="0" u="none" strike="noStrike" cap="none">
                <a:solidFill>
                  <a:srgbClr val="575757"/>
                </a:solidFill>
                <a:latin typeface="Calibri"/>
                <a:ea typeface="Calibri"/>
                <a:cs typeface="Calibri"/>
                <a:sym typeface="Calibri"/>
              </a:rPr>
              <a:t>Project Design</a:t>
            </a:r>
            <a:endParaRPr sz="2100" b="0" i="0" u="none" strike="noStrike" cap="none">
              <a:solidFill>
                <a:srgbClr val="575757"/>
              </a:solidFill>
              <a:latin typeface="Calibri"/>
              <a:ea typeface="Calibri"/>
              <a:cs typeface="Calibri"/>
              <a:sym typeface="Calibri"/>
            </a:endParaRPr>
          </a:p>
          <a:p>
            <a:pPr marL="1371600" marR="0" lvl="1" indent="-361950" algn="l" rtl="0">
              <a:lnSpc>
                <a:spcPct val="100000"/>
              </a:lnSpc>
              <a:spcBef>
                <a:spcPts val="0"/>
              </a:spcBef>
              <a:spcAft>
                <a:spcPts val="0"/>
              </a:spcAft>
              <a:buClr>
                <a:srgbClr val="575757"/>
              </a:buClr>
              <a:buSzPts val="2100"/>
              <a:buFont typeface="Calibri"/>
              <a:buChar char="-"/>
            </a:pPr>
            <a:r>
              <a:rPr lang="en-US" sz="2100" b="0" i="0" u="none" strike="noStrike" cap="none">
                <a:solidFill>
                  <a:srgbClr val="575757"/>
                </a:solidFill>
                <a:latin typeface="Calibri"/>
                <a:ea typeface="Calibri"/>
                <a:cs typeface="Calibri"/>
                <a:sym typeface="Calibri"/>
              </a:rPr>
              <a:t>Business Objective</a:t>
            </a:r>
            <a:endParaRPr sz="2100" b="0" i="0" u="none" strike="noStrike" cap="none">
              <a:solidFill>
                <a:srgbClr val="575757"/>
              </a:solidFill>
              <a:latin typeface="Calibri"/>
              <a:ea typeface="Calibri"/>
              <a:cs typeface="Calibri"/>
              <a:sym typeface="Calibri"/>
            </a:endParaRPr>
          </a:p>
          <a:p>
            <a:pPr marL="1371600" marR="0" lvl="1" indent="-361950" algn="l" rtl="0">
              <a:lnSpc>
                <a:spcPct val="100000"/>
              </a:lnSpc>
              <a:spcBef>
                <a:spcPts val="0"/>
              </a:spcBef>
              <a:spcAft>
                <a:spcPts val="0"/>
              </a:spcAft>
              <a:buClr>
                <a:srgbClr val="575757"/>
              </a:buClr>
              <a:buSzPts val="2100"/>
              <a:buFont typeface="Calibri"/>
              <a:buChar char="-"/>
            </a:pPr>
            <a:r>
              <a:rPr lang="en-US" sz="2100" b="0" i="0" u="none" strike="noStrike" cap="none">
                <a:solidFill>
                  <a:srgbClr val="575757"/>
                </a:solidFill>
                <a:latin typeface="Calibri"/>
                <a:ea typeface="Calibri"/>
                <a:cs typeface="Calibri"/>
                <a:sym typeface="Calibri"/>
              </a:rPr>
              <a:t>Data Understanding</a:t>
            </a:r>
            <a:endParaRPr sz="2100" b="0" i="0" u="none" strike="noStrike" cap="none">
              <a:solidFill>
                <a:srgbClr val="575757"/>
              </a:solidFill>
              <a:latin typeface="Calibri"/>
              <a:ea typeface="Calibri"/>
              <a:cs typeface="Calibri"/>
              <a:sym typeface="Calibri"/>
            </a:endParaRPr>
          </a:p>
          <a:p>
            <a:pPr marL="1371600" marR="0" lvl="1" indent="-361950" algn="l" rtl="0">
              <a:lnSpc>
                <a:spcPct val="100000"/>
              </a:lnSpc>
              <a:spcBef>
                <a:spcPts val="0"/>
              </a:spcBef>
              <a:spcAft>
                <a:spcPts val="0"/>
              </a:spcAft>
              <a:buClr>
                <a:srgbClr val="575757"/>
              </a:buClr>
              <a:buSzPts val="2100"/>
              <a:buFont typeface="Calibri"/>
              <a:buChar char="-"/>
            </a:pPr>
            <a:r>
              <a:rPr lang="en-US" sz="2100" b="0" i="0" u="none" strike="noStrike" cap="none">
                <a:solidFill>
                  <a:srgbClr val="575757"/>
                </a:solidFill>
                <a:latin typeface="Calibri"/>
                <a:ea typeface="Calibri"/>
                <a:cs typeface="Calibri"/>
                <a:sym typeface="Calibri"/>
              </a:rPr>
              <a:t>EDA/Clustering Methods</a:t>
            </a:r>
            <a:endParaRPr sz="2100" b="0" i="0" u="none" strike="noStrike" cap="none">
              <a:solidFill>
                <a:srgbClr val="575757"/>
              </a:solidFill>
              <a:latin typeface="Calibri"/>
              <a:ea typeface="Calibri"/>
              <a:cs typeface="Calibri"/>
              <a:sym typeface="Calibri"/>
            </a:endParaRPr>
          </a:p>
          <a:p>
            <a:pPr marL="457200" marR="0" lvl="0" indent="-361950" algn="l" rtl="0">
              <a:lnSpc>
                <a:spcPct val="100000"/>
              </a:lnSpc>
              <a:spcBef>
                <a:spcPts val="0"/>
              </a:spcBef>
              <a:spcAft>
                <a:spcPts val="0"/>
              </a:spcAft>
              <a:buClr>
                <a:srgbClr val="575757"/>
              </a:buClr>
              <a:buSzPts val="2100"/>
              <a:buFont typeface="Calibri"/>
              <a:buChar char="-"/>
            </a:pPr>
            <a:r>
              <a:rPr lang="en-US" sz="2100" b="0" i="0" u="none" strike="noStrike" cap="none">
                <a:solidFill>
                  <a:srgbClr val="575757"/>
                </a:solidFill>
                <a:latin typeface="Calibri"/>
                <a:ea typeface="Calibri"/>
                <a:cs typeface="Calibri"/>
                <a:sym typeface="Calibri"/>
              </a:rPr>
              <a:t>Data Modeling</a:t>
            </a:r>
            <a:endParaRPr sz="2100" b="0" i="0" u="none" strike="noStrike" cap="none">
              <a:solidFill>
                <a:srgbClr val="575757"/>
              </a:solidFill>
              <a:latin typeface="Calibri"/>
              <a:ea typeface="Calibri"/>
              <a:cs typeface="Calibri"/>
              <a:sym typeface="Calibri"/>
            </a:endParaRPr>
          </a:p>
          <a:p>
            <a:pPr marL="1371600" marR="0" lvl="1" indent="-361950" algn="l" rtl="0">
              <a:lnSpc>
                <a:spcPct val="100000"/>
              </a:lnSpc>
              <a:spcBef>
                <a:spcPts val="0"/>
              </a:spcBef>
              <a:spcAft>
                <a:spcPts val="0"/>
              </a:spcAft>
              <a:buClr>
                <a:srgbClr val="575757"/>
              </a:buClr>
              <a:buSzPts val="2100"/>
              <a:buFont typeface="Calibri"/>
              <a:buChar char="-"/>
            </a:pPr>
            <a:r>
              <a:rPr lang="en-US" sz="2100" b="0" i="0" u="none" strike="noStrike" cap="none">
                <a:solidFill>
                  <a:srgbClr val="575757"/>
                </a:solidFill>
                <a:latin typeface="Calibri"/>
                <a:ea typeface="Calibri"/>
                <a:cs typeface="Calibri"/>
                <a:sym typeface="Calibri"/>
              </a:rPr>
              <a:t>Statistical Modeling</a:t>
            </a:r>
            <a:endParaRPr sz="2100" b="0" i="0" u="none" strike="noStrike" cap="none">
              <a:solidFill>
                <a:srgbClr val="575757"/>
              </a:solidFill>
              <a:latin typeface="Calibri"/>
              <a:ea typeface="Calibri"/>
              <a:cs typeface="Calibri"/>
              <a:sym typeface="Calibri"/>
            </a:endParaRPr>
          </a:p>
          <a:p>
            <a:pPr marL="1371600" marR="0" lvl="1" indent="-361950" algn="l" rtl="0">
              <a:lnSpc>
                <a:spcPct val="100000"/>
              </a:lnSpc>
              <a:spcBef>
                <a:spcPts val="0"/>
              </a:spcBef>
              <a:spcAft>
                <a:spcPts val="0"/>
              </a:spcAft>
              <a:buClr>
                <a:srgbClr val="575757"/>
              </a:buClr>
              <a:buSzPts val="2100"/>
              <a:buFont typeface="Calibri"/>
              <a:buChar char="-"/>
            </a:pPr>
            <a:r>
              <a:rPr lang="en-US" sz="2100" b="0" i="0" u="none" strike="noStrike" cap="none">
                <a:solidFill>
                  <a:srgbClr val="575757"/>
                </a:solidFill>
                <a:latin typeface="Calibri"/>
                <a:ea typeface="Calibri"/>
                <a:cs typeface="Calibri"/>
                <a:sym typeface="Calibri"/>
              </a:rPr>
              <a:t>Key Learnings</a:t>
            </a:r>
            <a:endParaRPr sz="2100" b="0" i="0" u="none" strike="noStrike" cap="none">
              <a:solidFill>
                <a:srgbClr val="575757"/>
              </a:solidFill>
              <a:latin typeface="Calibri"/>
              <a:ea typeface="Calibri"/>
              <a:cs typeface="Calibri"/>
              <a:sym typeface="Calibri"/>
            </a:endParaRPr>
          </a:p>
          <a:p>
            <a:pPr marL="457200" marR="0" lvl="0" indent="-361950" algn="l" rtl="0">
              <a:lnSpc>
                <a:spcPct val="100000"/>
              </a:lnSpc>
              <a:spcBef>
                <a:spcPts val="0"/>
              </a:spcBef>
              <a:spcAft>
                <a:spcPts val="0"/>
              </a:spcAft>
              <a:buClr>
                <a:srgbClr val="575757"/>
              </a:buClr>
              <a:buSzPts val="2100"/>
              <a:buFont typeface="Calibri"/>
              <a:buChar char="-"/>
            </a:pPr>
            <a:r>
              <a:rPr lang="en-US" sz="2100" b="0" i="0" u="none" strike="noStrike" cap="none">
                <a:solidFill>
                  <a:srgbClr val="575757"/>
                </a:solidFill>
                <a:latin typeface="Calibri"/>
                <a:ea typeface="Calibri"/>
                <a:cs typeface="Calibri"/>
                <a:sym typeface="Calibri"/>
              </a:rPr>
              <a:t>Conclusions</a:t>
            </a:r>
            <a:endParaRPr sz="2100" b="0" i="0" u="none" strike="noStrike" cap="none">
              <a:solidFill>
                <a:srgbClr val="575757"/>
              </a:solidFill>
              <a:latin typeface="Calibri"/>
              <a:ea typeface="Calibri"/>
              <a:cs typeface="Calibri"/>
              <a:sym typeface="Calibri"/>
            </a:endParaRPr>
          </a:p>
          <a:p>
            <a:pPr marL="1371600" marR="0" lvl="1" indent="-361950" algn="l" rtl="0">
              <a:lnSpc>
                <a:spcPct val="100000"/>
              </a:lnSpc>
              <a:spcBef>
                <a:spcPts val="0"/>
              </a:spcBef>
              <a:spcAft>
                <a:spcPts val="0"/>
              </a:spcAft>
              <a:buClr>
                <a:srgbClr val="575757"/>
              </a:buClr>
              <a:buSzPts val="2100"/>
              <a:buFont typeface="Calibri"/>
              <a:buChar char="-"/>
            </a:pPr>
            <a:r>
              <a:rPr lang="en-US" sz="2100">
                <a:solidFill>
                  <a:srgbClr val="575757"/>
                </a:solidFill>
                <a:latin typeface="Calibri"/>
                <a:ea typeface="Calibri"/>
                <a:cs typeface="Calibri"/>
                <a:sym typeface="Calibri"/>
              </a:rPr>
              <a:t>Model Results</a:t>
            </a:r>
            <a:endParaRPr sz="2100">
              <a:solidFill>
                <a:srgbClr val="575757"/>
              </a:solidFill>
              <a:latin typeface="Calibri"/>
              <a:ea typeface="Calibri"/>
              <a:cs typeface="Calibri"/>
              <a:sym typeface="Calibri"/>
            </a:endParaRPr>
          </a:p>
          <a:p>
            <a:pPr marL="1371600" marR="0" lvl="1" indent="-361950" algn="l" rtl="0">
              <a:lnSpc>
                <a:spcPct val="100000"/>
              </a:lnSpc>
              <a:spcBef>
                <a:spcPts val="0"/>
              </a:spcBef>
              <a:spcAft>
                <a:spcPts val="0"/>
              </a:spcAft>
              <a:buClr>
                <a:srgbClr val="575757"/>
              </a:buClr>
              <a:buSzPts val="2100"/>
              <a:buFont typeface="Calibri"/>
              <a:buChar char="-"/>
            </a:pPr>
            <a:r>
              <a:rPr lang="en-US" sz="2100">
                <a:solidFill>
                  <a:srgbClr val="575757"/>
                </a:solidFill>
                <a:latin typeface="Calibri"/>
                <a:ea typeface="Calibri"/>
                <a:cs typeface="Calibri"/>
                <a:sym typeface="Calibri"/>
              </a:rPr>
              <a:t>Recommendations</a:t>
            </a:r>
            <a:endParaRPr sz="2100">
              <a:solidFill>
                <a:srgbClr val="575757"/>
              </a:solidFill>
              <a:latin typeface="Calibri"/>
              <a:ea typeface="Calibri"/>
              <a:cs typeface="Calibri"/>
              <a:sym typeface="Calibri"/>
            </a:endParaRPr>
          </a:p>
          <a:p>
            <a:pPr marL="1371600" marR="0" lvl="1" indent="-361950" algn="l" rtl="0">
              <a:lnSpc>
                <a:spcPct val="100000"/>
              </a:lnSpc>
              <a:spcBef>
                <a:spcPts val="0"/>
              </a:spcBef>
              <a:spcAft>
                <a:spcPts val="0"/>
              </a:spcAft>
              <a:buClr>
                <a:srgbClr val="575757"/>
              </a:buClr>
              <a:buSzPts val="2100"/>
              <a:buFont typeface="Calibri"/>
              <a:buChar char="-"/>
            </a:pPr>
            <a:r>
              <a:rPr lang="en-US" sz="2100" b="0" i="0" u="none" strike="noStrike" cap="none">
                <a:solidFill>
                  <a:srgbClr val="575757"/>
                </a:solidFill>
                <a:latin typeface="Calibri"/>
                <a:ea typeface="Calibri"/>
                <a:cs typeface="Calibri"/>
                <a:sym typeface="Calibri"/>
              </a:rPr>
              <a:t>Next Steps</a:t>
            </a:r>
            <a:endParaRPr sz="2100" b="0" i="0" u="none" strike="noStrike" cap="none">
              <a:solidFill>
                <a:srgbClr val="575757"/>
              </a:solidFill>
              <a:latin typeface="Calibri"/>
              <a:ea typeface="Calibri"/>
              <a:cs typeface="Calibri"/>
              <a:sym typeface="Calibri"/>
            </a:endParaRPr>
          </a:p>
        </p:txBody>
      </p:sp>
      <p:sp>
        <p:nvSpPr>
          <p:cNvPr id="115" name="Google Shape;115;p3"/>
          <p:cNvSpPr txBox="1">
            <a:spLocks noGrp="1"/>
          </p:cNvSpPr>
          <p:nvPr>
            <p:ph type="title"/>
          </p:nvPr>
        </p:nvSpPr>
        <p:spPr>
          <a:xfrm>
            <a:off x="3589775" y="4269201"/>
            <a:ext cx="1768800" cy="736200"/>
          </a:xfrm>
          <a:prstGeom prst="rect">
            <a:avLst/>
          </a:prstGeom>
          <a:noFill/>
          <a:ln>
            <a:noFill/>
          </a:ln>
        </p:spPr>
        <p:txBody>
          <a:bodyPr spcFirstLastPara="1" wrap="square" lIns="68575" tIns="0" rIns="68575" bIns="0" anchor="ctr" anchorCtr="0">
            <a:noAutofit/>
          </a:bodyPr>
          <a:lstStyle/>
          <a:p>
            <a:pPr marL="0" lvl="0" indent="0" algn="l" rtl="0">
              <a:lnSpc>
                <a:spcPct val="85000"/>
              </a:lnSpc>
              <a:spcBef>
                <a:spcPts val="0"/>
              </a:spcBef>
              <a:spcAft>
                <a:spcPts val="0"/>
              </a:spcAft>
              <a:buClr>
                <a:srgbClr val="FFFFFF"/>
              </a:buClr>
              <a:buSzPts val="2700"/>
              <a:buFont typeface="Calibri"/>
              <a:buNone/>
            </a:pPr>
            <a:r>
              <a:rPr lang="en-US"/>
              <a:t>Agenda</a:t>
            </a:r>
            <a:endParaRPr/>
          </a:p>
        </p:txBody>
      </p:sp>
      <p:sp>
        <p:nvSpPr>
          <p:cNvPr id="116" name="Google Shape;116;p3"/>
          <p:cNvSpPr txBox="1">
            <a:spLocks noGrp="1"/>
          </p:cNvSpPr>
          <p:nvPr>
            <p:ph type="sldNum" idx="12"/>
          </p:nvPr>
        </p:nvSpPr>
        <p:spPr>
          <a:xfrm>
            <a:off x="8618575" y="4712400"/>
            <a:ext cx="5253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geb11fccf78_6_109"/>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284" name="Google Shape;284;geb11fccf78_6_109"/>
          <p:cNvSpPr txBox="1"/>
          <p:nvPr/>
        </p:nvSpPr>
        <p:spPr>
          <a:xfrm>
            <a:off x="392837" y="340894"/>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a:solidFill>
                  <a:srgbClr val="575757"/>
                </a:solidFill>
                <a:latin typeface="Calibri"/>
                <a:ea typeface="Calibri"/>
                <a:cs typeface="Calibri"/>
                <a:sym typeface="Calibri"/>
              </a:rPr>
              <a:t>Model Engineering</a:t>
            </a:r>
            <a:endParaRPr sz="1100" b="0" i="0" u="none" strike="noStrike" cap="none">
              <a:solidFill>
                <a:srgbClr val="000000"/>
              </a:solidFill>
              <a:latin typeface="Arial"/>
              <a:ea typeface="Arial"/>
              <a:cs typeface="Arial"/>
              <a:sym typeface="Arial"/>
            </a:endParaRPr>
          </a:p>
        </p:txBody>
      </p:sp>
      <p:sp>
        <p:nvSpPr>
          <p:cNvPr id="285" name="Google Shape;285;geb11fccf78_6_109"/>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US"/>
              <a:pPr marL="0" lvl="0" indent="0" algn="l" rtl="0">
                <a:spcBef>
                  <a:spcPts val="0"/>
                </a:spcBef>
                <a:spcAft>
                  <a:spcPts val="0"/>
                </a:spcAft>
                <a:buClr>
                  <a:srgbClr val="000000"/>
                </a:buClr>
                <a:buSzPts val="1400"/>
                <a:buFont typeface="Arial"/>
                <a:buNone/>
              </a:pPr>
              <a:t>20</a:t>
            </a:fld>
            <a:endParaRPr/>
          </a:p>
        </p:txBody>
      </p:sp>
      <p:sp>
        <p:nvSpPr>
          <p:cNvPr id="286" name="Google Shape;286;geb11fccf78_6_109"/>
          <p:cNvSpPr txBox="1"/>
          <p:nvPr/>
        </p:nvSpPr>
        <p:spPr>
          <a:xfrm>
            <a:off x="674950" y="1034300"/>
            <a:ext cx="8436300" cy="329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500">
                <a:solidFill>
                  <a:schemeClr val="dk2"/>
                </a:solidFill>
              </a:rPr>
              <a:t>To improve the models, we first looked at the most important features from model random forest and did some transformations on the top features:</a:t>
            </a:r>
            <a:endParaRPr sz="1500">
              <a:solidFill>
                <a:schemeClr val="dk2"/>
              </a:solidFill>
            </a:endParaRPr>
          </a:p>
          <a:p>
            <a:pPr marL="914400" marR="0" lvl="0" indent="-323850" algn="l" rtl="0">
              <a:lnSpc>
                <a:spcPct val="100000"/>
              </a:lnSpc>
              <a:spcBef>
                <a:spcPts val="0"/>
              </a:spcBef>
              <a:spcAft>
                <a:spcPts val="0"/>
              </a:spcAft>
              <a:buClr>
                <a:schemeClr val="dk2"/>
              </a:buClr>
              <a:buSzPts val="1500"/>
              <a:buAutoNum type="arabicPeriod"/>
            </a:pPr>
            <a:r>
              <a:rPr lang="en-US" sz="1500">
                <a:solidFill>
                  <a:schemeClr val="dk2"/>
                </a:solidFill>
              </a:rPr>
              <a:t>Training Hours changed from Log to BoxCox</a:t>
            </a:r>
            <a:endParaRPr sz="1500">
              <a:solidFill>
                <a:schemeClr val="dk2"/>
              </a:solidFill>
            </a:endParaRPr>
          </a:p>
          <a:p>
            <a:pPr marL="914400" marR="0" lvl="0" indent="-323850" algn="l" rtl="0">
              <a:lnSpc>
                <a:spcPct val="100000"/>
              </a:lnSpc>
              <a:spcBef>
                <a:spcPts val="0"/>
              </a:spcBef>
              <a:spcAft>
                <a:spcPts val="0"/>
              </a:spcAft>
              <a:buClr>
                <a:schemeClr val="dk2"/>
              </a:buClr>
              <a:buSzPts val="1500"/>
              <a:buAutoNum type="arabicPeriod"/>
            </a:pPr>
            <a:r>
              <a:rPr lang="en-US" sz="1500">
                <a:solidFill>
                  <a:schemeClr val="dk2"/>
                </a:solidFill>
              </a:rPr>
              <a:t>“&gt;20 years” Experience split up based on most correlated variable (Last New Job)</a:t>
            </a:r>
            <a:endParaRPr sz="1500">
              <a:solidFill>
                <a:schemeClr val="dk2"/>
              </a:solidFill>
            </a:endParaRPr>
          </a:p>
          <a:p>
            <a:pPr marL="914400" marR="0" lvl="0" indent="-323850" algn="l" rtl="0">
              <a:lnSpc>
                <a:spcPct val="100000"/>
              </a:lnSpc>
              <a:spcBef>
                <a:spcPts val="0"/>
              </a:spcBef>
              <a:spcAft>
                <a:spcPts val="0"/>
              </a:spcAft>
              <a:buClr>
                <a:schemeClr val="dk2"/>
              </a:buClr>
              <a:buSzPts val="1500"/>
              <a:buAutoNum type="arabicPeriod"/>
            </a:pPr>
            <a:r>
              <a:rPr lang="en-US" sz="1500">
                <a:solidFill>
                  <a:schemeClr val="dk2"/>
                </a:solidFill>
              </a:rPr>
              <a:t>Company Size changed from categorical to numeric by taking mean of the range </a:t>
            </a:r>
            <a:endParaRPr sz="1500">
              <a:solidFill>
                <a:schemeClr val="dk2"/>
              </a:solidFill>
            </a:endParaRPr>
          </a:p>
          <a:p>
            <a:pPr marL="914400" marR="0" lvl="0" indent="-323850" algn="l" rtl="0">
              <a:lnSpc>
                <a:spcPct val="100000"/>
              </a:lnSpc>
              <a:spcBef>
                <a:spcPts val="0"/>
              </a:spcBef>
              <a:spcAft>
                <a:spcPts val="0"/>
              </a:spcAft>
              <a:buClr>
                <a:schemeClr val="dk2"/>
              </a:buClr>
              <a:buSzPts val="1500"/>
              <a:buAutoNum type="arabicPeriod"/>
            </a:pPr>
            <a:r>
              <a:rPr lang="en-US" sz="1500">
                <a:solidFill>
                  <a:schemeClr val="dk2"/>
                </a:solidFill>
              </a:rPr>
              <a:t>Company Size null filled based on mean size by Company Type</a:t>
            </a:r>
            <a:endParaRPr sz="1500">
              <a:solidFill>
                <a:schemeClr val="dk2"/>
              </a:solidFill>
            </a:endParaRPr>
          </a:p>
          <a:p>
            <a:pPr marL="0" marR="0" lvl="0" indent="0" algn="l" rtl="0">
              <a:lnSpc>
                <a:spcPct val="100000"/>
              </a:lnSpc>
              <a:spcBef>
                <a:spcPts val="0"/>
              </a:spcBef>
              <a:spcAft>
                <a:spcPts val="0"/>
              </a:spcAft>
              <a:buNone/>
            </a:pPr>
            <a:endParaRPr sz="1500">
              <a:solidFill>
                <a:schemeClr val="dk2"/>
              </a:solidFill>
            </a:endParaRPr>
          </a:p>
          <a:p>
            <a:pPr marL="0" marR="0" lvl="0" indent="0" algn="l" rtl="0">
              <a:lnSpc>
                <a:spcPct val="100000"/>
              </a:lnSpc>
              <a:spcBef>
                <a:spcPts val="0"/>
              </a:spcBef>
              <a:spcAft>
                <a:spcPts val="0"/>
              </a:spcAft>
              <a:buNone/>
            </a:pPr>
            <a:r>
              <a:rPr lang="en-US" sz="1500">
                <a:solidFill>
                  <a:schemeClr val="dk2"/>
                </a:solidFill>
              </a:rPr>
              <a:t>We also added new functionality to the grid search to specifically improve the models</a:t>
            </a:r>
            <a:endParaRPr sz="1500">
              <a:solidFill>
                <a:schemeClr val="dk2"/>
              </a:solidFill>
            </a:endParaRPr>
          </a:p>
          <a:p>
            <a:pPr marL="914400" marR="0" lvl="0" indent="-323850" algn="l" rtl="0">
              <a:lnSpc>
                <a:spcPct val="100000"/>
              </a:lnSpc>
              <a:spcBef>
                <a:spcPts val="0"/>
              </a:spcBef>
              <a:spcAft>
                <a:spcPts val="0"/>
              </a:spcAft>
              <a:buClr>
                <a:schemeClr val="dk2"/>
              </a:buClr>
              <a:buSzPts val="1500"/>
              <a:buAutoNum type="arabicPeriod"/>
            </a:pPr>
            <a:r>
              <a:rPr lang="en-US" sz="1500">
                <a:solidFill>
                  <a:schemeClr val="dk2"/>
                </a:solidFill>
              </a:rPr>
              <a:t>scoring = 'f1' </a:t>
            </a:r>
            <a:endParaRPr sz="1500">
              <a:solidFill>
                <a:schemeClr val="dk2"/>
              </a:solidFill>
            </a:endParaRPr>
          </a:p>
          <a:p>
            <a:pPr marL="914400" marR="0" lvl="0" indent="-323850" algn="l" rtl="0">
              <a:lnSpc>
                <a:spcPct val="100000"/>
              </a:lnSpc>
              <a:spcBef>
                <a:spcPts val="0"/>
              </a:spcBef>
              <a:spcAft>
                <a:spcPts val="0"/>
              </a:spcAft>
              <a:buClr>
                <a:schemeClr val="dk2"/>
              </a:buClr>
              <a:buSzPts val="1500"/>
              <a:buAutoNum type="arabicPeriod"/>
            </a:pPr>
            <a:r>
              <a:rPr lang="en-US" sz="1500">
                <a:solidFill>
                  <a:schemeClr val="dk2"/>
                </a:solidFill>
              </a:rPr>
              <a:t>class_weight = ‘balanced’ , class_weight={0:1,1:2}, SMOTE</a:t>
            </a:r>
            <a:endParaRPr sz="1500">
              <a:solidFill>
                <a:schemeClr val="dk2"/>
              </a:solidFill>
            </a:endParaRPr>
          </a:p>
          <a:p>
            <a:pPr marL="914400" marR="0" lvl="0" indent="-323850" algn="l" rtl="0">
              <a:lnSpc>
                <a:spcPct val="100000"/>
              </a:lnSpc>
              <a:spcBef>
                <a:spcPts val="0"/>
              </a:spcBef>
              <a:spcAft>
                <a:spcPts val="0"/>
              </a:spcAft>
              <a:buClr>
                <a:schemeClr val="dk2"/>
              </a:buClr>
              <a:buSzPts val="1500"/>
              <a:buAutoNum type="arabicPeriod"/>
            </a:pPr>
            <a:r>
              <a:rPr lang="en-US" sz="1500">
                <a:solidFill>
                  <a:schemeClr val="dk2"/>
                </a:solidFill>
              </a:rPr>
              <a:t>Grid Searches with more hyperparameters</a:t>
            </a:r>
            <a:endParaRPr sz="1500">
              <a:solidFill>
                <a:schemeClr val="dk2"/>
              </a:solidFill>
            </a:endParaRPr>
          </a:p>
          <a:p>
            <a:pPr marL="914400" marR="0" lvl="0" indent="-323850" algn="l" rtl="0">
              <a:lnSpc>
                <a:spcPct val="100000"/>
              </a:lnSpc>
              <a:spcBef>
                <a:spcPts val="0"/>
              </a:spcBef>
              <a:spcAft>
                <a:spcPts val="0"/>
              </a:spcAft>
              <a:buClr>
                <a:schemeClr val="dk2"/>
              </a:buClr>
              <a:buSzPts val="1500"/>
              <a:buAutoNum type="arabicPeriod"/>
            </a:pPr>
            <a:r>
              <a:rPr lang="en-US" sz="1500">
                <a:solidFill>
                  <a:schemeClr val="dk2"/>
                </a:solidFill>
              </a:rPr>
              <a:t>Removed some dummy variables like Experience Contrast that we created initially, in order to reduce overfitting</a:t>
            </a:r>
            <a:endParaRPr sz="1500">
              <a:solidFill>
                <a:schemeClr val="dk2"/>
              </a:solidFill>
            </a:endParaRPr>
          </a:p>
          <a:p>
            <a:pPr marL="0" marR="0" lvl="0" indent="0" algn="l" rtl="0">
              <a:lnSpc>
                <a:spcPct val="100000"/>
              </a:lnSpc>
              <a:spcBef>
                <a:spcPts val="0"/>
              </a:spcBef>
              <a:spcAft>
                <a:spcPts val="0"/>
              </a:spcAft>
              <a:buNone/>
            </a:pPr>
            <a:endParaRPr sz="1500">
              <a:solidFill>
                <a:schemeClr val="dk2"/>
              </a:solidFill>
            </a:endParaRPr>
          </a:p>
          <a:p>
            <a:pPr marL="457200" marR="0" lvl="0" indent="0" algn="l" rtl="0">
              <a:lnSpc>
                <a:spcPct val="100000"/>
              </a:lnSpc>
              <a:spcBef>
                <a:spcPts val="0"/>
              </a:spcBef>
              <a:spcAft>
                <a:spcPts val="0"/>
              </a:spcAft>
              <a:buNone/>
            </a:pPr>
            <a:endParaRPr sz="1500">
              <a:solidFill>
                <a:schemeClr val="dk2"/>
              </a:solidFill>
            </a:endParaRPr>
          </a:p>
          <a:p>
            <a:pPr marL="0" marR="0" lvl="0" indent="0" algn="l" rtl="0">
              <a:lnSpc>
                <a:spcPct val="100000"/>
              </a:lnSpc>
              <a:spcBef>
                <a:spcPts val="0"/>
              </a:spcBef>
              <a:spcAft>
                <a:spcPts val="0"/>
              </a:spcAft>
              <a:buNone/>
            </a:pPr>
            <a:endParaRPr sz="1500">
              <a:solidFill>
                <a:schemeClr val="dk2"/>
              </a:solidFil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geb11fccf78_6_216"/>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292" name="Google Shape;292;geb11fccf78_6_216"/>
          <p:cNvSpPr txBox="1"/>
          <p:nvPr/>
        </p:nvSpPr>
        <p:spPr>
          <a:xfrm>
            <a:off x="393962" y="198919"/>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a:solidFill>
                  <a:srgbClr val="575757"/>
                </a:solidFill>
                <a:latin typeface="Calibri"/>
                <a:ea typeface="Calibri"/>
                <a:cs typeface="Calibri"/>
                <a:sym typeface="Calibri"/>
              </a:rPr>
              <a:t>Best Model (accuracy and f1) : Random Forest</a:t>
            </a:r>
            <a:endParaRPr sz="1100" b="0" i="0" u="none" strike="noStrike" cap="none">
              <a:solidFill>
                <a:srgbClr val="000000"/>
              </a:solidFill>
              <a:latin typeface="Arial"/>
              <a:ea typeface="Arial"/>
              <a:cs typeface="Arial"/>
              <a:sym typeface="Arial"/>
            </a:endParaRPr>
          </a:p>
        </p:txBody>
      </p:sp>
      <p:sp>
        <p:nvSpPr>
          <p:cNvPr id="293" name="Google Shape;293;geb11fccf78_6_216"/>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US"/>
              <a:pPr marL="0" lvl="0" indent="0" algn="l" rtl="0">
                <a:spcBef>
                  <a:spcPts val="0"/>
                </a:spcBef>
                <a:spcAft>
                  <a:spcPts val="0"/>
                </a:spcAft>
                <a:buClr>
                  <a:srgbClr val="000000"/>
                </a:buClr>
                <a:buSzPts val="1400"/>
                <a:buFont typeface="Arial"/>
                <a:buNone/>
              </a:pPr>
              <a:t>21</a:t>
            </a:fld>
            <a:endParaRPr/>
          </a:p>
        </p:txBody>
      </p:sp>
      <p:sp>
        <p:nvSpPr>
          <p:cNvPr id="294" name="Google Shape;294;geb11fccf78_6_216"/>
          <p:cNvSpPr txBox="1"/>
          <p:nvPr/>
        </p:nvSpPr>
        <p:spPr>
          <a:xfrm>
            <a:off x="213200" y="847675"/>
            <a:ext cx="8851800" cy="27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200">
                <a:solidFill>
                  <a:schemeClr val="dk2"/>
                </a:solidFill>
              </a:rPr>
              <a:t>All models showed improvement in recall scores after the changes made. Random Forest ended up with the best scores.</a:t>
            </a:r>
            <a:endParaRPr sz="1200">
              <a:solidFill>
                <a:schemeClr val="dk2"/>
              </a:solidFill>
            </a:endParaRPr>
          </a:p>
          <a:p>
            <a:pPr marL="0" marR="0" lvl="0" indent="0" algn="l" rtl="0">
              <a:lnSpc>
                <a:spcPct val="100000"/>
              </a:lnSpc>
              <a:spcBef>
                <a:spcPts val="0"/>
              </a:spcBef>
              <a:spcAft>
                <a:spcPts val="0"/>
              </a:spcAft>
              <a:buNone/>
            </a:pPr>
            <a:endParaRPr sz="1200">
              <a:solidFill>
                <a:schemeClr val="dk2"/>
              </a:solidFill>
            </a:endParaRPr>
          </a:p>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chemeClr val="dk2"/>
              </a:solidFill>
              <a:latin typeface="Arial"/>
              <a:ea typeface="Arial"/>
              <a:cs typeface="Arial"/>
              <a:sym typeface="Arial"/>
            </a:endParaRPr>
          </a:p>
        </p:txBody>
      </p:sp>
      <p:sp>
        <p:nvSpPr>
          <p:cNvPr id="295" name="Google Shape;295;geb11fccf78_6_216"/>
          <p:cNvSpPr txBox="1"/>
          <p:nvPr/>
        </p:nvSpPr>
        <p:spPr>
          <a:xfrm>
            <a:off x="5062050" y="1305894"/>
            <a:ext cx="4082100" cy="1991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500">
                <a:solidFill>
                  <a:schemeClr val="dk2"/>
                </a:solidFill>
              </a:rPr>
              <a:t>Cross Validation of Random Forest (10-fold)</a:t>
            </a:r>
            <a:endParaRPr sz="1500">
              <a:solidFill>
                <a:schemeClr val="dk2"/>
              </a:solidFill>
            </a:endParaRPr>
          </a:p>
          <a:p>
            <a:pPr marL="0" marR="0" lvl="0" indent="0" algn="l" rtl="0">
              <a:lnSpc>
                <a:spcPct val="100000"/>
              </a:lnSpc>
              <a:spcBef>
                <a:spcPts val="0"/>
              </a:spcBef>
              <a:spcAft>
                <a:spcPts val="0"/>
              </a:spcAft>
              <a:buClr>
                <a:srgbClr val="000000"/>
              </a:buClr>
              <a:buSzPts val="1600"/>
              <a:buFont typeface="Arial"/>
              <a:buNone/>
            </a:pPr>
            <a:endParaRPr sz="1500">
              <a:solidFill>
                <a:schemeClr val="dk2"/>
              </a:solidFill>
            </a:endParaRPr>
          </a:p>
          <a:p>
            <a:pPr marL="457200" lvl="0" indent="-317500" algn="l" rtl="0">
              <a:lnSpc>
                <a:spcPct val="115000"/>
              </a:lnSpc>
              <a:spcBef>
                <a:spcPts val="0"/>
              </a:spcBef>
              <a:spcAft>
                <a:spcPts val="0"/>
              </a:spcAft>
              <a:buClr>
                <a:schemeClr val="dk2"/>
              </a:buClr>
              <a:buSzPts val="1400"/>
              <a:buChar char="●"/>
            </a:pPr>
            <a:r>
              <a:rPr lang="en-US" sz="1150">
                <a:solidFill>
                  <a:schemeClr val="dk2"/>
                </a:solidFill>
                <a:highlight>
                  <a:srgbClr val="FFFFFF"/>
                </a:highlight>
              </a:rPr>
              <a:t>Training Data Set Accuracy: 0.831</a:t>
            </a:r>
            <a:endParaRPr sz="1150">
              <a:solidFill>
                <a:schemeClr val="dk2"/>
              </a:solidFill>
              <a:highlight>
                <a:srgbClr val="FFFFFF"/>
              </a:highlight>
            </a:endParaRPr>
          </a:p>
          <a:p>
            <a:pPr marL="457200" lvl="0" indent="-317500" algn="l" rtl="0">
              <a:lnSpc>
                <a:spcPct val="115000"/>
              </a:lnSpc>
              <a:spcBef>
                <a:spcPts val="0"/>
              </a:spcBef>
              <a:spcAft>
                <a:spcPts val="0"/>
              </a:spcAft>
              <a:buClr>
                <a:schemeClr val="dk2"/>
              </a:buClr>
              <a:buSzPts val="1400"/>
              <a:buChar char="●"/>
            </a:pPr>
            <a:r>
              <a:rPr lang="en-US" sz="1150">
                <a:solidFill>
                  <a:schemeClr val="dk2"/>
                </a:solidFill>
                <a:highlight>
                  <a:srgbClr val="FFFFFF"/>
                </a:highlight>
              </a:rPr>
              <a:t>Training Data CV Accuracy: 0.795</a:t>
            </a:r>
            <a:endParaRPr sz="1150">
              <a:solidFill>
                <a:schemeClr val="dk2"/>
              </a:solidFill>
              <a:highlight>
                <a:srgbClr val="FFFFFF"/>
              </a:highlight>
            </a:endParaRPr>
          </a:p>
          <a:p>
            <a:pPr marL="457200" lvl="0" indent="-317500" algn="l" rtl="0">
              <a:lnSpc>
                <a:spcPct val="115000"/>
              </a:lnSpc>
              <a:spcBef>
                <a:spcPts val="0"/>
              </a:spcBef>
              <a:spcAft>
                <a:spcPts val="0"/>
              </a:spcAft>
              <a:buClr>
                <a:schemeClr val="dk2"/>
              </a:buClr>
              <a:buSzPts val="1400"/>
              <a:buChar char="●"/>
            </a:pPr>
            <a:r>
              <a:rPr lang="en-US" sz="1150">
                <a:solidFill>
                  <a:schemeClr val="dk2"/>
                </a:solidFill>
                <a:highlight>
                  <a:srgbClr val="FFFFFF"/>
                </a:highlight>
              </a:rPr>
              <a:t>Test Data Set Accuracy: 0.795</a:t>
            </a:r>
            <a:endParaRPr sz="1150">
              <a:solidFill>
                <a:schemeClr val="dk2"/>
              </a:solidFill>
              <a:highlight>
                <a:srgbClr val="FFFFFF"/>
              </a:highlight>
            </a:endParaRPr>
          </a:p>
          <a:p>
            <a:pPr marL="457200" lvl="0" indent="0" algn="l" rtl="0">
              <a:lnSpc>
                <a:spcPct val="115000"/>
              </a:lnSpc>
              <a:spcBef>
                <a:spcPts val="0"/>
              </a:spcBef>
              <a:spcAft>
                <a:spcPts val="0"/>
              </a:spcAft>
              <a:buNone/>
            </a:pPr>
            <a:endParaRPr sz="1150">
              <a:solidFill>
                <a:schemeClr val="dk2"/>
              </a:solidFill>
              <a:highlight>
                <a:srgbClr val="FFFFFF"/>
              </a:highlight>
            </a:endParaRPr>
          </a:p>
          <a:p>
            <a:pPr marL="457200" lvl="0" indent="-317500" algn="l" rtl="0">
              <a:lnSpc>
                <a:spcPct val="115000"/>
              </a:lnSpc>
              <a:spcBef>
                <a:spcPts val="0"/>
              </a:spcBef>
              <a:spcAft>
                <a:spcPts val="0"/>
              </a:spcAft>
              <a:buClr>
                <a:schemeClr val="dk2"/>
              </a:buClr>
              <a:buSzPts val="1400"/>
              <a:buChar char="●"/>
            </a:pPr>
            <a:r>
              <a:rPr lang="en-US" sz="1150">
                <a:solidFill>
                  <a:schemeClr val="dk2"/>
                </a:solidFill>
                <a:highlight>
                  <a:srgbClr val="FFFFFF"/>
                </a:highlight>
              </a:rPr>
              <a:t> Training Data f1 Score: 0.688</a:t>
            </a:r>
            <a:endParaRPr sz="1150">
              <a:solidFill>
                <a:schemeClr val="dk2"/>
              </a:solidFill>
              <a:highlight>
                <a:srgbClr val="FFFFFF"/>
              </a:highlight>
            </a:endParaRPr>
          </a:p>
          <a:p>
            <a:pPr marL="457200" lvl="0" indent="-317500" algn="l" rtl="0">
              <a:lnSpc>
                <a:spcPct val="115000"/>
              </a:lnSpc>
              <a:spcBef>
                <a:spcPts val="0"/>
              </a:spcBef>
              <a:spcAft>
                <a:spcPts val="0"/>
              </a:spcAft>
              <a:buClr>
                <a:schemeClr val="dk2"/>
              </a:buClr>
              <a:buSzPts val="1400"/>
              <a:buChar char="●"/>
            </a:pPr>
            <a:r>
              <a:rPr lang="en-US" sz="1150">
                <a:solidFill>
                  <a:schemeClr val="dk2"/>
                </a:solidFill>
                <a:highlight>
                  <a:srgbClr val="FFFFFF"/>
                </a:highlight>
              </a:rPr>
              <a:t> Training Data CV f1 Score: 0.617</a:t>
            </a:r>
            <a:endParaRPr sz="1150">
              <a:solidFill>
                <a:schemeClr val="dk2"/>
              </a:solidFill>
              <a:highlight>
                <a:srgbClr val="FFFFFF"/>
              </a:highlight>
            </a:endParaRPr>
          </a:p>
          <a:p>
            <a:pPr marL="457200" lvl="0" indent="-317500" algn="l" rtl="0">
              <a:lnSpc>
                <a:spcPct val="115000"/>
              </a:lnSpc>
              <a:spcBef>
                <a:spcPts val="0"/>
              </a:spcBef>
              <a:spcAft>
                <a:spcPts val="0"/>
              </a:spcAft>
              <a:buClr>
                <a:schemeClr val="dk2"/>
              </a:buClr>
              <a:buSzPts val="1400"/>
              <a:buChar char="●"/>
            </a:pPr>
            <a:r>
              <a:rPr lang="en-US" sz="1150">
                <a:solidFill>
                  <a:schemeClr val="dk2"/>
                </a:solidFill>
                <a:highlight>
                  <a:srgbClr val="FFFFFF"/>
                </a:highlight>
              </a:rPr>
              <a:t> Test Data Set f1 Score: 0.621</a:t>
            </a:r>
            <a:endParaRPr sz="1150">
              <a:solidFill>
                <a:schemeClr val="dk2"/>
              </a:solidFill>
              <a:highlight>
                <a:srgbClr val="FFFFFF"/>
              </a:highlight>
            </a:endParaRPr>
          </a:p>
          <a:p>
            <a:pPr marL="457200" lvl="0" indent="0" algn="l" rtl="0">
              <a:lnSpc>
                <a:spcPct val="115000"/>
              </a:lnSpc>
              <a:spcBef>
                <a:spcPts val="0"/>
              </a:spcBef>
              <a:spcAft>
                <a:spcPts val="0"/>
              </a:spcAft>
              <a:buNone/>
            </a:pPr>
            <a:endParaRPr sz="1300">
              <a:solidFill>
                <a:schemeClr val="dk2"/>
              </a:solidFill>
              <a:highlight>
                <a:srgbClr val="FFFFFF"/>
              </a:highlight>
            </a:endParaRPr>
          </a:p>
          <a:p>
            <a:pPr marL="0" marR="0" lvl="0" indent="0" algn="l" rtl="0">
              <a:lnSpc>
                <a:spcPct val="100000"/>
              </a:lnSpc>
              <a:spcBef>
                <a:spcPts val="0"/>
              </a:spcBef>
              <a:spcAft>
                <a:spcPts val="0"/>
              </a:spcAft>
              <a:buNone/>
            </a:pPr>
            <a:endParaRPr sz="1300">
              <a:solidFill>
                <a:schemeClr val="dk2"/>
              </a:solidFill>
            </a:endParaRPr>
          </a:p>
        </p:txBody>
      </p:sp>
      <p:sp>
        <p:nvSpPr>
          <p:cNvPr id="296" name="Google Shape;296;geb11fccf78_6_216"/>
          <p:cNvSpPr txBox="1"/>
          <p:nvPr/>
        </p:nvSpPr>
        <p:spPr>
          <a:xfrm>
            <a:off x="359400" y="3942400"/>
            <a:ext cx="8425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There is still some overfitting in the training model after simplification of removing some dummy variables. However CV scores are in line with the test scores, so we feel comfortable with the model.</a:t>
            </a:r>
            <a:endParaRPr>
              <a:solidFill>
                <a:schemeClr val="dk2"/>
              </a:solidFill>
            </a:endParaRPr>
          </a:p>
        </p:txBody>
      </p:sp>
      <p:pic>
        <p:nvPicPr>
          <p:cNvPr id="297" name="Google Shape;297;geb11fccf78_6_216"/>
          <p:cNvPicPr preferRelativeResize="0"/>
          <p:nvPr/>
        </p:nvPicPr>
        <p:blipFill>
          <a:blip r:embed="rId4">
            <a:alphaModFix/>
          </a:blip>
          <a:stretch>
            <a:fillRect/>
          </a:stretch>
        </p:blipFill>
        <p:spPr>
          <a:xfrm>
            <a:off x="152400" y="1270375"/>
            <a:ext cx="4485920" cy="25196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geb11fccf78_6_227"/>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303" name="Google Shape;303;geb11fccf78_6_227"/>
          <p:cNvSpPr txBox="1"/>
          <p:nvPr/>
        </p:nvSpPr>
        <p:spPr>
          <a:xfrm>
            <a:off x="174550" y="154725"/>
            <a:ext cx="88791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a:solidFill>
                  <a:srgbClr val="575757"/>
                </a:solidFill>
                <a:latin typeface="Calibri"/>
                <a:ea typeface="Calibri"/>
                <a:cs typeface="Calibri"/>
                <a:sym typeface="Calibri"/>
              </a:rPr>
              <a:t>Random Forest Confusion Matrix, ROC curve</a:t>
            </a:r>
            <a:endParaRPr sz="1100" b="0" i="0" u="none" strike="noStrike" cap="none">
              <a:solidFill>
                <a:srgbClr val="000000"/>
              </a:solidFill>
              <a:latin typeface="Arial"/>
              <a:ea typeface="Arial"/>
              <a:cs typeface="Arial"/>
              <a:sym typeface="Arial"/>
            </a:endParaRPr>
          </a:p>
        </p:txBody>
      </p:sp>
      <p:sp>
        <p:nvSpPr>
          <p:cNvPr id="304" name="Google Shape;304;geb11fccf78_6_227"/>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000000"/>
              </a:buClr>
              <a:buSzPts val="1400"/>
              <a:buFont typeface="Arial"/>
              <a:buNone/>
            </a:pPr>
            <a:fld id="{00000000-1234-1234-1234-123412341234}" type="slidenum">
              <a:rPr lang="en-US"/>
              <a:pPr marL="0" lvl="0" indent="0" algn="l" rtl="0">
                <a:spcBef>
                  <a:spcPts val="0"/>
                </a:spcBef>
                <a:spcAft>
                  <a:spcPts val="0"/>
                </a:spcAft>
                <a:buClr>
                  <a:srgbClr val="000000"/>
                </a:buClr>
                <a:buSzPts val="1400"/>
                <a:buFont typeface="Arial"/>
                <a:buNone/>
              </a:pPr>
              <a:t>22</a:t>
            </a:fld>
            <a:endParaRPr/>
          </a:p>
        </p:txBody>
      </p:sp>
      <p:sp>
        <p:nvSpPr>
          <p:cNvPr id="305" name="Google Shape;305;geb11fccf78_6_227"/>
          <p:cNvSpPr txBox="1"/>
          <p:nvPr/>
        </p:nvSpPr>
        <p:spPr>
          <a:xfrm>
            <a:off x="5461775" y="731914"/>
            <a:ext cx="3894600" cy="270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200">
                <a:solidFill>
                  <a:schemeClr val="dk2"/>
                </a:solidFill>
              </a:rPr>
              <a:t>ROC Curve (AUC = 0.801)</a:t>
            </a:r>
            <a:endParaRPr sz="1200">
              <a:solidFill>
                <a:schemeClr val="dk2"/>
              </a:solidFill>
            </a:endParaRPr>
          </a:p>
          <a:p>
            <a:pPr marL="0" marR="0" lvl="0" indent="0" algn="l" rtl="0">
              <a:lnSpc>
                <a:spcPct val="100000"/>
              </a:lnSpc>
              <a:spcBef>
                <a:spcPts val="0"/>
              </a:spcBef>
              <a:spcAft>
                <a:spcPts val="0"/>
              </a:spcAft>
              <a:buNone/>
            </a:pPr>
            <a:endParaRPr sz="1200">
              <a:solidFill>
                <a:schemeClr val="dk2"/>
              </a:solidFill>
            </a:endParaRPr>
          </a:p>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chemeClr val="dk2"/>
              </a:solidFill>
              <a:latin typeface="Arial"/>
              <a:ea typeface="Arial"/>
              <a:cs typeface="Arial"/>
              <a:sym typeface="Arial"/>
            </a:endParaRPr>
          </a:p>
        </p:txBody>
      </p:sp>
      <p:pic>
        <p:nvPicPr>
          <p:cNvPr id="306" name="Google Shape;306;geb11fccf78_6_227"/>
          <p:cNvPicPr preferRelativeResize="0"/>
          <p:nvPr/>
        </p:nvPicPr>
        <p:blipFill>
          <a:blip r:embed="rId4">
            <a:alphaModFix/>
          </a:blip>
          <a:stretch>
            <a:fillRect/>
          </a:stretch>
        </p:blipFill>
        <p:spPr>
          <a:xfrm>
            <a:off x="4155474" y="1037400"/>
            <a:ext cx="4894425" cy="3000575"/>
          </a:xfrm>
          <a:prstGeom prst="rect">
            <a:avLst/>
          </a:prstGeom>
          <a:noFill/>
          <a:ln>
            <a:noFill/>
          </a:ln>
        </p:spPr>
      </p:pic>
      <p:sp>
        <p:nvSpPr>
          <p:cNvPr id="307" name="Google Shape;307;geb11fccf78_6_227"/>
          <p:cNvSpPr txBox="1"/>
          <p:nvPr/>
        </p:nvSpPr>
        <p:spPr>
          <a:xfrm>
            <a:off x="4374100" y="4037975"/>
            <a:ext cx="4675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2"/>
                </a:solidFill>
              </a:rPr>
              <a:t>ROC curve plots the true positive rate (aka recall) against the false positive rate defined as FP/(FP+TN)</a:t>
            </a:r>
            <a:endParaRPr>
              <a:solidFill>
                <a:schemeClr val="dk2"/>
              </a:solidFill>
            </a:endParaRPr>
          </a:p>
        </p:txBody>
      </p:sp>
      <p:pic>
        <p:nvPicPr>
          <p:cNvPr id="308" name="Google Shape;308;geb11fccf78_6_227"/>
          <p:cNvPicPr preferRelativeResize="0"/>
          <p:nvPr/>
        </p:nvPicPr>
        <p:blipFill>
          <a:blip r:embed="rId5">
            <a:alphaModFix/>
          </a:blip>
          <a:stretch>
            <a:fillRect/>
          </a:stretch>
        </p:blipFill>
        <p:spPr>
          <a:xfrm>
            <a:off x="174550" y="1050288"/>
            <a:ext cx="3850674" cy="304291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23"/>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324" name="Google Shape;324;p23"/>
          <p:cNvSpPr>
            <a:spLocks noGrp="1"/>
          </p:cNvSpPr>
          <p:nvPr>
            <p:ph type="pic" idx="2"/>
          </p:nvPr>
        </p:nvSpPr>
        <p:spPr>
          <a:xfrm>
            <a:off x="11" y="0"/>
            <a:ext cx="9144000" cy="3686400"/>
          </a:xfrm>
          <a:prstGeom prst="rect">
            <a:avLst/>
          </a:prstGeom>
          <a:solidFill>
            <a:srgbClr val="D7D0C0"/>
          </a:solidFill>
          <a:ln>
            <a:noFill/>
          </a:ln>
        </p:spPr>
      </p:sp>
      <p:sp>
        <p:nvSpPr>
          <p:cNvPr id="325" name="Google Shape;325;p23"/>
          <p:cNvSpPr txBox="1"/>
          <p:nvPr/>
        </p:nvSpPr>
        <p:spPr>
          <a:xfrm>
            <a:off x="1155912" y="1646993"/>
            <a:ext cx="6832200" cy="392400"/>
          </a:xfrm>
          <a:prstGeom prst="rect">
            <a:avLst/>
          </a:prstGeom>
          <a:noFill/>
          <a:ln>
            <a:noFill/>
          </a:ln>
        </p:spPr>
        <p:txBody>
          <a:bodyPr spcFirstLastPara="1" wrap="square" lIns="68575" tIns="34275" rIns="68575" bIns="34275" anchor="ctr" anchorCtr="0">
            <a:noAutofit/>
          </a:bodyPr>
          <a:lstStyle/>
          <a:p>
            <a:pPr marL="91440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575757"/>
              </a:solidFill>
              <a:latin typeface="Calibri"/>
              <a:ea typeface="Calibri"/>
              <a:cs typeface="Calibri"/>
              <a:sym typeface="Calibri"/>
            </a:endParaRPr>
          </a:p>
        </p:txBody>
      </p:sp>
      <p:sp>
        <p:nvSpPr>
          <p:cNvPr id="326" name="Google Shape;326;p23"/>
          <p:cNvSpPr txBox="1">
            <a:spLocks noGrp="1"/>
          </p:cNvSpPr>
          <p:nvPr>
            <p:ph type="title"/>
          </p:nvPr>
        </p:nvSpPr>
        <p:spPr>
          <a:xfrm>
            <a:off x="1054361" y="3806190"/>
            <a:ext cx="7438709" cy="617100"/>
          </a:xfrm>
          <a:prstGeom prst="rect">
            <a:avLst/>
          </a:prstGeom>
          <a:noFill/>
          <a:ln>
            <a:noFill/>
          </a:ln>
        </p:spPr>
        <p:txBody>
          <a:bodyPr spcFirstLastPara="1" wrap="square" lIns="68575" tIns="0" rIns="68575" bIns="0" anchor="ctr" anchorCtr="0">
            <a:noAutofit/>
          </a:bodyPr>
          <a:lstStyle/>
          <a:p>
            <a:pPr marL="0" lvl="0" indent="0" algn="l" rtl="0">
              <a:lnSpc>
                <a:spcPct val="85000"/>
              </a:lnSpc>
              <a:spcBef>
                <a:spcPts val="0"/>
              </a:spcBef>
              <a:spcAft>
                <a:spcPts val="0"/>
              </a:spcAft>
              <a:buClr>
                <a:srgbClr val="FFFFFF"/>
              </a:buClr>
              <a:buSzPts val="2700"/>
              <a:buFont typeface="Calibri"/>
              <a:buNone/>
            </a:pPr>
            <a:r>
              <a:rPr lang="en-US" dirty="0"/>
              <a:t>Model Results, Recommendations and Next Steps</a:t>
            </a:r>
            <a:endParaRPr dirty="0"/>
          </a:p>
        </p:txBody>
      </p:sp>
      <p:sp>
        <p:nvSpPr>
          <p:cNvPr id="327" name="Google Shape;327;p23"/>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24"/>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333" name="Google Shape;333;p24"/>
          <p:cNvSpPr txBox="1"/>
          <p:nvPr/>
        </p:nvSpPr>
        <p:spPr>
          <a:xfrm>
            <a:off x="175674" y="9934"/>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dirty="0">
                <a:solidFill>
                  <a:srgbClr val="575757"/>
                </a:solidFill>
                <a:latin typeface="Calibri"/>
                <a:ea typeface="Calibri"/>
                <a:cs typeface="Calibri"/>
                <a:sym typeface="Calibri"/>
              </a:rPr>
              <a:t>Model Results &amp; Interpretation</a:t>
            </a:r>
            <a:endParaRPr sz="1100" b="0" i="0" u="none" strike="noStrike" cap="none" dirty="0">
              <a:solidFill>
                <a:srgbClr val="000000"/>
              </a:solidFill>
              <a:latin typeface="Arial"/>
              <a:ea typeface="Arial"/>
              <a:cs typeface="Arial"/>
              <a:sym typeface="Arial"/>
            </a:endParaRPr>
          </a:p>
        </p:txBody>
      </p:sp>
      <p:sp>
        <p:nvSpPr>
          <p:cNvPr id="335" name="Google Shape;335;p24"/>
          <p:cNvSpPr txBox="1"/>
          <p:nvPr/>
        </p:nvSpPr>
        <p:spPr>
          <a:xfrm>
            <a:off x="0" y="644070"/>
            <a:ext cx="5111346" cy="177577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dirty="0"/>
              <a:t>Category “1” </a:t>
            </a:r>
            <a:r>
              <a:rPr lang="en-US" sz="1600" b="0" i="0" u="none" strike="noStrike" cap="none" dirty="0">
                <a:solidFill>
                  <a:srgbClr val="000000"/>
                </a:solidFill>
                <a:latin typeface="Arial"/>
                <a:ea typeface="Arial"/>
                <a:cs typeface="Arial"/>
                <a:sym typeface="Arial"/>
              </a:rPr>
              <a:t>Model Performance</a:t>
            </a:r>
            <a:endParaRPr sz="16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Precision = </a:t>
            </a:r>
            <a:r>
              <a:rPr lang="en-US" sz="1300" b="0" i="0" u="none" strike="noStrike" cap="none" dirty="0" err="1">
                <a:solidFill>
                  <a:srgbClr val="000000"/>
                </a:solidFill>
                <a:latin typeface="Arial"/>
                <a:ea typeface="Arial"/>
                <a:cs typeface="Arial"/>
                <a:sym typeface="Arial"/>
              </a:rPr>
              <a:t>tp</a:t>
            </a:r>
            <a:r>
              <a:rPr lang="en-US" sz="1300" b="0" i="0" u="none" strike="noStrike" cap="none" dirty="0">
                <a:solidFill>
                  <a:srgbClr val="000000"/>
                </a:solidFill>
                <a:latin typeface="Arial"/>
                <a:ea typeface="Arial"/>
                <a:cs typeface="Arial"/>
                <a:sym typeface="Arial"/>
              </a:rPr>
              <a:t> / (</a:t>
            </a:r>
            <a:r>
              <a:rPr lang="en-US" sz="1300" b="0" i="0" u="none" strike="noStrike" cap="none" dirty="0" err="1">
                <a:solidFill>
                  <a:srgbClr val="000000"/>
                </a:solidFill>
                <a:latin typeface="Arial"/>
                <a:ea typeface="Arial"/>
                <a:cs typeface="Arial"/>
                <a:sym typeface="Arial"/>
              </a:rPr>
              <a:t>tp</a:t>
            </a:r>
            <a:r>
              <a:rPr lang="en-US" sz="1300" b="0" i="0" u="none" strike="noStrike" cap="none" dirty="0">
                <a:solidFill>
                  <a:srgbClr val="000000"/>
                </a:solidFill>
                <a:latin typeface="Arial"/>
                <a:ea typeface="Arial"/>
                <a:cs typeface="Arial"/>
                <a:sym typeface="Arial"/>
              </a:rPr>
              <a:t> + </a:t>
            </a:r>
            <a:r>
              <a:rPr lang="en-US" sz="1300" b="0" i="0" u="none" strike="noStrike" cap="none" dirty="0" err="1">
                <a:solidFill>
                  <a:srgbClr val="000000"/>
                </a:solidFill>
                <a:latin typeface="Arial"/>
                <a:ea typeface="Arial"/>
                <a:cs typeface="Arial"/>
                <a:sym typeface="Arial"/>
              </a:rPr>
              <a:t>fp</a:t>
            </a:r>
            <a:r>
              <a:rPr lang="en-US" sz="1300" b="0" i="0" u="none" strike="noStrike" cap="none" dirty="0">
                <a:solidFill>
                  <a:srgbClr val="000000"/>
                </a:solidFill>
                <a:latin typeface="Arial"/>
                <a:ea typeface="Arial"/>
                <a:cs typeface="Arial"/>
                <a:sym typeface="Arial"/>
              </a:rPr>
              <a:t>) = 0.58</a:t>
            </a:r>
            <a:endParaRPr sz="14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Recall = </a:t>
            </a:r>
            <a:r>
              <a:rPr lang="en-US" sz="1300" b="0" i="0" u="none" strike="noStrike" cap="none" dirty="0" err="1">
                <a:solidFill>
                  <a:srgbClr val="000000"/>
                </a:solidFill>
                <a:latin typeface="Arial"/>
                <a:ea typeface="Arial"/>
                <a:cs typeface="Arial"/>
                <a:sym typeface="Arial"/>
              </a:rPr>
              <a:t>tp</a:t>
            </a:r>
            <a:r>
              <a:rPr lang="en-US" sz="1300" b="0" i="0" u="none" strike="noStrike" cap="none" dirty="0">
                <a:solidFill>
                  <a:srgbClr val="000000"/>
                </a:solidFill>
                <a:latin typeface="Arial"/>
                <a:ea typeface="Arial"/>
                <a:cs typeface="Arial"/>
                <a:sym typeface="Arial"/>
              </a:rPr>
              <a:t> / (</a:t>
            </a:r>
            <a:r>
              <a:rPr lang="en-US" sz="1300" b="0" i="0" u="none" strike="noStrike" cap="none" dirty="0" err="1">
                <a:solidFill>
                  <a:srgbClr val="000000"/>
                </a:solidFill>
                <a:latin typeface="Arial"/>
                <a:ea typeface="Arial"/>
                <a:cs typeface="Arial"/>
                <a:sym typeface="Arial"/>
              </a:rPr>
              <a:t>tp</a:t>
            </a:r>
            <a:r>
              <a:rPr lang="en-US" sz="1300" b="0" i="0" u="none" strike="noStrike" cap="none" dirty="0">
                <a:solidFill>
                  <a:srgbClr val="000000"/>
                </a:solidFill>
                <a:latin typeface="Arial"/>
                <a:ea typeface="Arial"/>
                <a:cs typeface="Arial"/>
                <a:sym typeface="Arial"/>
              </a:rPr>
              <a:t> + fn) = 0.67</a:t>
            </a:r>
            <a:endParaRPr sz="14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F1-score = 2*((precision*recall)/(</a:t>
            </a:r>
            <a:r>
              <a:rPr lang="en-US" sz="1300" b="0" i="0" u="none" strike="noStrike" cap="none" dirty="0" err="1">
                <a:solidFill>
                  <a:srgbClr val="000000"/>
                </a:solidFill>
                <a:latin typeface="Arial"/>
                <a:ea typeface="Arial"/>
                <a:cs typeface="Arial"/>
                <a:sym typeface="Arial"/>
              </a:rPr>
              <a:t>precision+recall</a:t>
            </a:r>
            <a:r>
              <a:rPr lang="en-US" sz="1300" b="0" i="0" u="none" strike="noStrike" cap="none" dirty="0">
                <a:solidFill>
                  <a:srgbClr val="000000"/>
                </a:solidFill>
                <a:latin typeface="Arial"/>
                <a:ea typeface="Arial"/>
                <a:cs typeface="Arial"/>
                <a:sym typeface="Arial"/>
              </a:rPr>
              <a:t>)) = 0.62</a:t>
            </a:r>
            <a:endParaRPr sz="14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Acceptable to sacrifice some precision for “1” value in order to achieve a higher recall level…Identify employees who are at risk of leaving</a:t>
            </a:r>
            <a:endParaRPr sz="1400" b="0" i="0" u="none" strike="noStrike" cap="none" dirty="0">
              <a:solidFill>
                <a:srgbClr val="000000"/>
              </a:solidFill>
              <a:latin typeface="Arial"/>
              <a:ea typeface="Arial"/>
              <a:cs typeface="Arial"/>
              <a:sym typeface="Arial"/>
            </a:endParaRPr>
          </a:p>
          <a:p>
            <a:pPr marL="457200" marR="0" lvl="2" indent="-228600" algn="l" rtl="0">
              <a:lnSpc>
                <a:spcPct val="100000"/>
              </a:lnSpc>
              <a:spcBef>
                <a:spcPts val="0"/>
              </a:spcBef>
              <a:spcAft>
                <a:spcPts val="0"/>
              </a:spcAft>
              <a:buClr>
                <a:srgbClr val="000000"/>
              </a:buClr>
              <a:buSzPts val="1300"/>
              <a:buFont typeface="Arial"/>
              <a:buNone/>
            </a:pPr>
            <a:endParaRPr sz="1300" b="0" i="0" u="none" strike="noStrike" cap="none" dirty="0">
              <a:solidFill>
                <a:srgbClr val="000000"/>
              </a:solidFill>
              <a:latin typeface="Arial"/>
              <a:ea typeface="Arial"/>
              <a:cs typeface="Arial"/>
              <a:sym typeface="Arial"/>
            </a:endParaRPr>
          </a:p>
        </p:txBody>
      </p:sp>
      <p:sp>
        <p:nvSpPr>
          <p:cNvPr id="336" name="Google Shape;336;p24"/>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24</a:t>
            </a:r>
            <a:endParaRPr/>
          </a:p>
        </p:txBody>
      </p:sp>
      <p:cxnSp>
        <p:nvCxnSpPr>
          <p:cNvPr id="338" name="Google Shape;338;p24"/>
          <p:cNvCxnSpPr/>
          <p:nvPr/>
        </p:nvCxnSpPr>
        <p:spPr>
          <a:xfrm>
            <a:off x="518160" y="2340516"/>
            <a:ext cx="7965440" cy="0"/>
          </a:xfrm>
          <a:prstGeom prst="straightConnector1">
            <a:avLst/>
          </a:prstGeom>
          <a:noFill/>
          <a:ln w="9525" cap="flat" cmpd="sng">
            <a:solidFill>
              <a:srgbClr val="737373"/>
            </a:solidFill>
            <a:prstDash val="solid"/>
            <a:round/>
            <a:headEnd type="none" w="sm" len="sm"/>
            <a:tailEnd type="none" w="sm" len="sm"/>
          </a:ln>
        </p:spPr>
      </p:cxnSp>
      <p:sp>
        <p:nvSpPr>
          <p:cNvPr id="13" name="Rectangle 12"/>
          <p:cNvSpPr/>
          <p:nvPr/>
        </p:nvSpPr>
        <p:spPr>
          <a:xfrm>
            <a:off x="7832291" y="1749048"/>
            <a:ext cx="453762" cy="199380"/>
          </a:xfrm>
          <a:prstGeom prst="rect">
            <a:avLst/>
          </a:prstGeom>
          <a:noFill/>
          <a:ln w="12700">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Google Shape;337;p24"/>
          <p:cNvSpPr txBox="1"/>
          <p:nvPr/>
        </p:nvSpPr>
        <p:spPr>
          <a:xfrm>
            <a:off x="1145" y="2444693"/>
            <a:ext cx="3632035" cy="191942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Feature Performance</a:t>
            </a:r>
            <a:endParaRPr sz="1600" b="0" i="0" u="none" strike="noStrike" cap="none" dirty="0">
              <a:solidFill>
                <a:srgbClr val="000000"/>
              </a:solidFill>
              <a:latin typeface="Arial"/>
              <a:ea typeface="Arial"/>
              <a:cs typeface="Arial"/>
              <a:sym typeface="Arial"/>
            </a:endParaRPr>
          </a:p>
          <a:p>
            <a:pPr marL="457200" indent="-311150">
              <a:buSzPts val="1300"/>
              <a:buFont typeface="Arial"/>
              <a:buChar char="●"/>
            </a:pPr>
            <a:r>
              <a:rPr lang="en-US" sz="1300" dirty="0"/>
              <a:t>"Practical features” / interpretable concepts</a:t>
            </a:r>
          </a:p>
          <a:p>
            <a:pPr marL="457200" marR="0" lvl="0" indent="-311150" algn="l" rtl="0">
              <a:lnSpc>
                <a:spcPct val="100000"/>
              </a:lnSpc>
              <a:spcBef>
                <a:spcPts val="0"/>
              </a:spcBef>
              <a:spcAft>
                <a:spcPts val="0"/>
              </a:spcAft>
              <a:buClr>
                <a:srgbClr val="000000"/>
              </a:buClr>
              <a:buSzPts val="1300"/>
              <a:buFont typeface="Arial"/>
              <a:buChar char="●"/>
            </a:pPr>
            <a:endParaRPr lang="en-US" sz="5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Quality dataset: top 10 features reduce 92% of the impurity</a:t>
            </a:r>
          </a:p>
          <a:p>
            <a:pPr marL="457200" lvl="2" indent="-311150">
              <a:buSzPts val="1300"/>
            </a:pPr>
            <a:endParaRPr lang="en-US" sz="500" dirty="0"/>
          </a:p>
          <a:p>
            <a:pPr marL="457200" lvl="2" indent="-311150">
              <a:buSzPts val="1300"/>
              <a:buFont typeface="Arial"/>
              <a:buChar char="●"/>
            </a:pPr>
            <a:r>
              <a:rPr lang="en-US" sz="1300" dirty="0"/>
              <a:t>Top three features (0.50+) are variables companies can directly influence (i.e. not characteristics of the individual)</a:t>
            </a:r>
          </a:p>
        </p:txBody>
      </p:sp>
      <p:pic>
        <p:nvPicPr>
          <p:cNvPr id="18" name="Picture 17" descr="output.png"/>
          <p:cNvPicPr>
            <a:picLocks noChangeAspect="1"/>
          </p:cNvPicPr>
          <p:nvPr/>
        </p:nvPicPr>
        <p:blipFill>
          <a:blip r:embed="rId4"/>
          <a:srcRect b="58071"/>
          <a:stretch>
            <a:fillRect/>
          </a:stretch>
        </p:blipFill>
        <p:spPr>
          <a:xfrm>
            <a:off x="3657192" y="2298484"/>
            <a:ext cx="5366743" cy="2156641"/>
          </a:xfrm>
          <a:prstGeom prst="rect">
            <a:avLst/>
          </a:prstGeom>
        </p:spPr>
      </p:pic>
      <p:pic>
        <p:nvPicPr>
          <p:cNvPr id="21" name="Picture 20" descr="output.png"/>
          <p:cNvPicPr>
            <a:picLocks noChangeAspect="1"/>
          </p:cNvPicPr>
          <p:nvPr/>
        </p:nvPicPr>
        <p:blipFill>
          <a:blip r:embed="rId4"/>
          <a:srcRect t="96580" b="880"/>
          <a:stretch>
            <a:fillRect/>
          </a:stretch>
        </p:blipFill>
        <p:spPr>
          <a:xfrm>
            <a:off x="3657192" y="4468871"/>
            <a:ext cx="5366743" cy="130629"/>
          </a:xfrm>
          <a:prstGeom prst="rect">
            <a:avLst/>
          </a:prstGeom>
        </p:spPr>
      </p:pic>
      <p:pic>
        <p:nvPicPr>
          <p:cNvPr id="1026" name="Picture 2"/>
          <p:cNvPicPr>
            <a:picLocks noChangeAspect="1" noChangeArrowheads="1"/>
          </p:cNvPicPr>
          <p:nvPr/>
        </p:nvPicPr>
        <p:blipFill>
          <a:blip r:embed="rId5"/>
          <a:srcRect l="22750" t="40444" r="48625" b="36000"/>
          <a:stretch>
            <a:fillRect/>
          </a:stretch>
        </p:blipFill>
        <p:spPr bwMode="auto">
          <a:xfrm>
            <a:off x="5459816" y="615787"/>
            <a:ext cx="3489960" cy="161544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2589848" y="2490067"/>
            <a:ext cx="6543991" cy="2116538"/>
          </a:xfrm>
          <a:prstGeom prst="rect">
            <a:avLst/>
          </a:prstGeom>
          <a:noFill/>
          <a:ln w="9525">
            <a:noFill/>
            <a:miter lim="800000"/>
            <a:headEnd/>
            <a:tailEnd/>
          </a:ln>
        </p:spPr>
      </p:pic>
      <p:pic>
        <p:nvPicPr>
          <p:cNvPr id="347" name="Google Shape;347;p25"/>
          <p:cNvPicPr preferRelativeResize="0"/>
          <p:nvPr/>
        </p:nvPicPr>
        <p:blipFill rotWithShape="1">
          <a:blip r:embed="rId4">
            <a:alphaModFix/>
          </a:blip>
          <a:srcRect l="22688" t="50861" r="58576" b="25767"/>
          <a:stretch/>
        </p:blipFill>
        <p:spPr>
          <a:xfrm>
            <a:off x="2260600" y="850461"/>
            <a:ext cx="2166620" cy="1520189"/>
          </a:xfrm>
          <a:prstGeom prst="rect">
            <a:avLst/>
          </a:prstGeom>
          <a:noFill/>
          <a:ln>
            <a:noFill/>
          </a:ln>
        </p:spPr>
      </p:pic>
      <p:pic>
        <p:nvPicPr>
          <p:cNvPr id="348" name="Google Shape;348;p25"/>
          <p:cNvPicPr preferRelativeResize="0"/>
          <p:nvPr/>
        </p:nvPicPr>
        <p:blipFill rotWithShape="1">
          <a:blip r:embed="rId5">
            <a:alphaModFix/>
          </a:blip>
          <a:srcRect/>
          <a:stretch/>
        </p:blipFill>
        <p:spPr>
          <a:xfrm>
            <a:off x="1191" y="1191"/>
            <a:ext cx="1190" cy="1190"/>
          </a:xfrm>
          <a:prstGeom prst="rect">
            <a:avLst/>
          </a:prstGeom>
          <a:noFill/>
          <a:ln>
            <a:noFill/>
          </a:ln>
        </p:spPr>
      </p:pic>
      <p:sp>
        <p:nvSpPr>
          <p:cNvPr id="349" name="Google Shape;349;p25"/>
          <p:cNvSpPr txBox="1"/>
          <p:nvPr/>
        </p:nvSpPr>
        <p:spPr>
          <a:xfrm>
            <a:off x="171091" y="86317"/>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dirty="0">
                <a:solidFill>
                  <a:srgbClr val="575757"/>
                </a:solidFill>
                <a:latin typeface="Calibri"/>
                <a:ea typeface="Calibri"/>
                <a:cs typeface="Calibri"/>
                <a:sym typeface="Calibri"/>
              </a:rPr>
              <a:t>Feature Interpretation – Examples</a:t>
            </a:r>
            <a:endParaRPr sz="1100" b="0" i="0" u="none" strike="noStrike" cap="none" dirty="0">
              <a:solidFill>
                <a:srgbClr val="000000"/>
              </a:solidFill>
              <a:latin typeface="Arial"/>
              <a:ea typeface="Arial"/>
              <a:cs typeface="Arial"/>
              <a:sym typeface="Arial"/>
            </a:endParaRPr>
          </a:p>
        </p:txBody>
      </p:sp>
      <p:sp>
        <p:nvSpPr>
          <p:cNvPr id="351" name="Google Shape;351;p25"/>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25</a:t>
            </a:r>
            <a:endParaRPr/>
          </a:p>
        </p:txBody>
      </p:sp>
      <p:cxnSp>
        <p:nvCxnSpPr>
          <p:cNvPr id="353" name="Google Shape;353;p25"/>
          <p:cNvCxnSpPr/>
          <p:nvPr/>
        </p:nvCxnSpPr>
        <p:spPr>
          <a:xfrm>
            <a:off x="518160" y="2433050"/>
            <a:ext cx="7965440" cy="0"/>
          </a:xfrm>
          <a:prstGeom prst="straightConnector1">
            <a:avLst/>
          </a:prstGeom>
          <a:noFill/>
          <a:ln w="9525" cap="flat" cmpd="sng">
            <a:solidFill>
              <a:srgbClr val="737373"/>
            </a:solidFill>
            <a:prstDash val="solid"/>
            <a:round/>
            <a:headEnd type="none" w="sm" len="sm"/>
            <a:tailEnd type="none" w="sm" len="sm"/>
          </a:ln>
        </p:spPr>
      </p:cxnSp>
      <p:sp>
        <p:nvSpPr>
          <p:cNvPr id="354" name="Google Shape;354;p25"/>
          <p:cNvSpPr txBox="1"/>
          <p:nvPr/>
        </p:nvSpPr>
        <p:spPr>
          <a:xfrm>
            <a:off x="176819" y="2504783"/>
            <a:ext cx="2477003" cy="178781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Company Size</a:t>
            </a:r>
            <a:endParaRPr sz="1600" b="0" i="0" u="none" strike="noStrike" cap="none">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Difficult to discern a decisive trend looking at the variable on its own</a:t>
            </a:r>
            <a:endParaRPr sz="1400" b="0" i="0" u="none" strike="noStrike" cap="none" dirty="0">
              <a:solidFill>
                <a:srgbClr val="000000"/>
              </a:solidFill>
              <a:latin typeface="Arial"/>
              <a:ea typeface="Arial"/>
              <a:cs typeface="Arial"/>
              <a:sym typeface="Arial"/>
            </a:endParaRPr>
          </a:p>
        </p:txBody>
      </p:sp>
      <p:sp>
        <p:nvSpPr>
          <p:cNvPr id="355" name="Google Shape;355;p25"/>
          <p:cNvSpPr txBox="1"/>
          <p:nvPr/>
        </p:nvSpPr>
        <p:spPr>
          <a:xfrm>
            <a:off x="171091" y="835867"/>
            <a:ext cx="2368260" cy="136900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CDI Index</a:t>
            </a:r>
            <a:endParaRPr sz="1600" b="0" i="0" u="none" strike="noStrike" cap="none">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Lower CDI index for group which is “searching”</a:t>
            </a:r>
            <a:endParaRPr sz="1400" b="0" i="0" u="none" strike="noStrike" cap="none">
              <a:solidFill>
                <a:srgbClr val="000000"/>
              </a:solidFill>
              <a:latin typeface="Arial"/>
              <a:ea typeface="Arial"/>
              <a:cs typeface="Arial"/>
              <a:sym typeface="Arial"/>
            </a:endParaRPr>
          </a:p>
        </p:txBody>
      </p:sp>
      <p:sp>
        <p:nvSpPr>
          <p:cNvPr id="356" name="Google Shape;356;p25"/>
          <p:cNvSpPr/>
          <p:nvPr/>
        </p:nvSpPr>
        <p:spPr>
          <a:xfrm>
            <a:off x="2962274" y="1132570"/>
            <a:ext cx="308611" cy="58420"/>
          </a:xfrm>
          <a:prstGeom prst="ellipse">
            <a:avLst/>
          </a:prstGeom>
          <a:noFill/>
          <a:ln w="12700" cap="flat" cmpd="sng">
            <a:solidFill>
              <a:srgbClr val="565656"/>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7" name="Google Shape;357;p25"/>
          <p:cNvSpPr/>
          <p:nvPr/>
        </p:nvSpPr>
        <p:spPr>
          <a:xfrm>
            <a:off x="4035552" y="1761077"/>
            <a:ext cx="310896" cy="54864"/>
          </a:xfrm>
          <a:prstGeom prst="ellipse">
            <a:avLst/>
          </a:prstGeom>
          <a:noFill/>
          <a:ln w="12700" cap="flat" cmpd="sng">
            <a:solidFill>
              <a:srgbClr val="565656"/>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58" name="Google Shape;358;p25"/>
          <p:cNvCxnSpPr>
            <a:stCxn id="356" idx="6"/>
            <a:endCxn id="357" idx="2"/>
          </p:cNvCxnSpPr>
          <p:nvPr/>
        </p:nvCxnSpPr>
        <p:spPr>
          <a:xfrm>
            <a:off x="3270885" y="1161780"/>
            <a:ext cx="764700" cy="626700"/>
          </a:xfrm>
          <a:prstGeom prst="straightConnector1">
            <a:avLst/>
          </a:prstGeom>
          <a:noFill/>
          <a:ln w="9525" cap="flat" cmpd="sng">
            <a:solidFill>
              <a:srgbClr val="737373"/>
            </a:solidFill>
            <a:prstDash val="solid"/>
            <a:round/>
            <a:headEnd type="triangle" w="med" len="med"/>
            <a:tailEnd type="triangle" w="med" len="med"/>
          </a:ln>
        </p:spPr>
      </p:cxnSp>
      <p:sp>
        <p:nvSpPr>
          <p:cNvPr id="359" name="Google Shape;359;p25"/>
          <p:cNvSpPr txBox="1"/>
          <p:nvPr/>
        </p:nvSpPr>
        <p:spPr>
          <a:xfrm>
            <a:off x="4973685" y="835867"/>
            <a:ext cx="2032132" cy="136900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Experience</a:t>
            </a:r>
            <a:endParaRPr sz="1600" b="0" i="0" u="none" strike="noStrike" cap="none">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0" i="0" u="none" strike="noStrike" cap="none">
                <a:solidFill>
                  <a:srgbClr val="000000"/>
                </a:solidFill>
                <a:latin typeface="Arial"/>
                <a:ea typeface="Arial"/>
                <a:cs typeface="Arial"/>
                <a:sym typeface="Arial"/>
              </a:rPr>
              <a:t>Lower experience IQR range for group which is “searching”</a:t>
            </a:r>
            <a:endParaRPr sz="1400" b="0" i="0" u="none" strike="noStrike" cap="none">
              <a:solidFill>
                <a:srgbClr val="000000"/>
              </a:solidFill>
              <a:latin typeface="Arial"/>
              <a:ea typeface="Arial"/>
              <a:cs typeface="Arial"/>
              <a:sym typeface="Arial"/>
            </a:endParaRPr>
          </a:p>
        </p:txBody>
      </p:sp>
      <p:cxnSp>
        <p:nvCxnSpPr>
          <p:cNvPr id="360" name="Google Shape;360;p25"/>
          <p:cNvCxnSpPr/>
          <p:nvPr/>
        </p:nvCxnSpPr>
        <p:spPr>
          <a:xfrm>
            <a:off x="4819231" y="882634"/>
            <a:ext cx="0" cy="1231392"/>
          </a:xfrm>
          <a:prstGeom prst="straightConnector1">
            <a:avLst/>
          </a:prstGeom>
          <a:noFill/>
          <a:ln w="9525" cap="flat" cmpd="sng">
            <a:solidFill>
              <a:schemeClr val="dk1"/>
            </a:solidFill>
            <a:prstDash val="solid"/>
            <a:round/>
            <a:headEnd type="none" w="sm" len="sm"/>
            <a:tailEnd type="none" w="sm" len="sm"/>
          </a:ln>
        </p:spPr>
      </p:cxnSp>
      <p:pic>
        <p:nvPicPr>
          <p:cNvPr id="361" name="Google Shape;361;p25"/>
          <p:cNvPicPr preferRelativeResize="0"/>
          <p:nvPr/>
        </p:nvPicPr>
        <p:blipFill rotWithShape="1">
          <a:blip r:embed="rId6">
            <a:alphaModFix/>
          </a:blip>
          <a:srcRect l="22750" t="60000" r="59833" b="16593"/>
          <a:stretch/>
        </p:blipFill>
        <p:spPr>
          <a:xfrm>
            <a:off x="6898640" y="760714"/>
            <a:ext cx="2123440" cy="1605280"/>
          </a:xfrm>
          <a:prstGeom prst="rect">
            <a:avLst/>
          </a:prstGeom>
          <a:noFill/>
          <a:ln>
            <a:noFill/>
          </a:ln>
        </p:spPr>
      </p:pic>
      <p:sp>
        <p:nvSpPr>
          <p:cNvPr id="362" name="Google Shape;362;p25"/>
          <p:cNvSpPr/>
          <p:nvPr/>
        </p:nvSpPr>
        <p:spPr>
          <a:xfrm>
            <a:off x="7868570" y="870324"/>
            <a:ext cx="93980" cy="1161405"/>
          </a:xfrm>
          <a:prstGeom prst="rightBrace">
            <a:avLst>
              <a:gd name="adj1" fmla="val 77482"/>
              <a:gd name="adj2" fmla="val 50000"/>
            </a:avLst>
          </a:prstGeom>
          <a:noFill/>
          <a:ln w="9525" cap="flat" cmpd="sng">
            <a:solidFill>
              <a:srgbClr val="7373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63" name="Google Shape;363;p25"/>
          <p:cNvSpPr/>
          <p:nvPr/>
        </p:nvSpPr>
        <p:spPr>
          <a:xfrm rot="10800000">
            <a:off x="8615330" y="1189719"/>
            <a:ext cx="93980" cy="826769"/>
          </a:xfrm>
          <a:prstGeom prst="rightBrace">
            <a:avLst>
              <a:gd name="adj1" fmla="val 77482"/>
              <a:gd name="adj2" fmla="val 50000"/>
            </a:avLst>
          </a:prstGeom>
          <a:noFill/>
          <a:ln w="9525" cap="flat" cmpd="sng">
            <a:solidFill>
              <a:srgbClr val="73737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cxnSp>
        <p:nvCxnSpPr>
          <p:cNvPr id="364" name="Google Shape;364;p25"/>
          <p:cNvCxnSpPr>
            <a:stCxn id="362" idx="1"/>
            <a:endCxn id="363" idx="1"/>
          </p:cNvCxnSpPr>
          <p:nvPr/>
        </p:nvCxnSpPr>
        <p:spPr>
          <a:xfrm>
            <a:off x="7962550" y="1451026"/>
            <a:ext cx="652800" cy="152100"/>
          </a:xfrm>
          <a:prstGeom prst="straightConnector1">
            <a:avLst/>
          </a:prstGeom>
          <a:noFill/>
          <a:ln w="9525" cap="flat" cmpd="sng">
            <a:solidFill>
              <a:srgbClr val="737373"/>
            </a:solidFill>
            <a:prstDash val="solid"/>
            <a:round/>
            <a:headEnd type="triangle" w="med" len="med"/>
            <a:tailEnd type="triangle" w="med" len="med"/>
          </a:ln>
        </p:spPr>
      </p:cxnSp>
      <p:sp>
        <p:nvSpPr>
          <p:cNvPr id="365" name="Google Shape;365;p25"/>
          <p:cNvSpPr txBox="1"/>
          <p:nvPr/>
        </p:nvSpPr>
        <p:spPr>
          <a:xfrm>
            <a:off x="106680" y="3511770"/>
            <a:ext cx="2453640" cy="1080550"/>
          </a:xfrm>
          <a:prstGeom prst="rect">
            <a:avLst/>
          </a:prstGeom>
          <a:solidFill>
            <a:srgbClr val="F2F2F2"/>
          </a:solidFill>
          <a:ln w="9525"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1500" b="1" i="1" u="none" strike="noStrike" cap="none" dirty="0">
                <a:solidFill>
                  <a:srgbClr val="000000"/>
                </a:solidFill>
                <a:latin typeface="Arial"/>
                <a:ea typeface="Arial"/>
                <a:cs typeface="Arial"/>
                <a:sym typeface="Arial"/>
              </a:rPr>
              <a:t>Not all the trends are obvious on a standalone basis…Complexity of predictions persists</a:t>
            </a:r>
            <a:endParaRPr sz="1500" b="0" i="0" u="none" strike="noStrike" cap="none" dirty="0">
              <a:solidFill>
                <a:srgbClr val="000000"/>
              </a:solidFill>
              <a:latin typeface="Arial"/>
              <a:ea typeface="Arial"/>
              <a:cs typeface="Arial"/>
              <a:sym typeface="Arial"/>
            </a:endParaRPr>
          </a:p>
        </p:txBody>
      </p:sp>
      <p:sp>
        <p:nvSpPr>
          <p:cNvPr id="22" name="Google Shape;354;p25"/>
          <p:cNvSpPr txBox="1"/>
          <p:nvPr/>
        </p:nvSpPr>
        <p:spPr>
          <a:xfrm>
            <a:off x="7395499" y="2565743"/>
            <a:ext cx="1885661" cy="685457"/>
          </a:xfrm>
          <a:prstGeom prst="rect">
            <a:avLst/>
          </a:prstGeom>
          <a:noFill/>
          <a:ln>
            <a:noFill/>
          </a:ln>
        </p:spPr>
        <p:txBody>
          <a:bodyPr spcFirstLastPara="1" wrap="square" lIns="91425" tIns="91425" rIns="91425" bIns="91425" anchor="t" anchorCtr="0">
            <a:noAutofit/>
          </a:bodyPr>
          <a:lstStyle/>
          <a:p>
            <a:pPr marR="0" lvl="0" rtl="0">
              <a:lnSpc>
                <a:spcPct val="100000"/>
              </a:lnSpc>
              <a:spcBef>
                <a:spcPts val="0"/>
              </a:spcBef>
              <a:spcAft>
                <a:spcPts val="0"/>
              </a:spcAft>
              <a:buClr>
                <a:srgbClr val="000000"/>
              </a:buClr>
              <a:buSzPts val="1300"/>
            </a:pPr>
            <a:r>
              <a:rPr lang="en-US" sz="1300" b="0" i="1" u="none" strike="noStrike" cap="none" dirty="0">
                <a:solidFill>
                  <a:srgbClr val="000000"/>
                </a:solidFill>
                <a:latin typeface="Arial"/>
                <a:ea typeface="Arial"/>
                <a:cs typeface="Arial"/>
                <a:sym typeface="Arial"/>
              </a:rPr>
              <a:t>On average skewed larger for “1” category</a:t>
            </a:r>
            <a:endParaRPr sz="1400" b="0" i="1" u="none" strike="noStrike" cap="none" dirty="0">
              <a:solidFill>
                <a:srgbClr val="000000"/>
              </a:solidFill>
              <a:latin typeface="Arial"/>
              <a:ea typeface="Arial"/>
              <a:cs typeface="Arial"/>
              <a:sym typeface="Arial"/>
            </a:endParaRPr>
          </a:p>
        </p:txBody>
      </p:sp>
      <p:sp>
        <p:nvSpPr>
          <p:cNvPr id="23" name="Google Shape;357;p25"/>
          <p:cNvSpPr/>
          <p:nvPr/>
        </p:nvSpPr>
        <p:spPr>
          <a:xfrm rot="5400000">
            <a:off x="6600666" y="2934633"/>
            <a:ext cx="966923" cy="446903"/>
          </a:xfrm>
          <a:prstGeom prst="ellipse">
            <a:avLst/>
          </a:prstGeom>
          <a:noFill/>
          <a:ln w="12700" cap="flat" cmpd="sng">
            <a:solidFill>
              <a:srgbClr val="565656"/>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4" name="Google Shape;357;p25"/>
          <p:cNvSpPr/>
          <p:nvPr/>
        </p:nvSpPr>
        <p:spPr>
          <a:xfrm rot="749566">
            <a:off x="4339674" y="3533483"/>
            <a:ext cx="1257407" cy="536629"/>
          </a:xfrm>
          <a:prstGeom prst="ellipse">
            <a:avLst/>
          </a:prstGeom>
          <a:noFill/>
          <a:ln w="12700" cap="flat" cmpd="sng">
            <a:solidFill>
              <a:srgbClr val="565656"/>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0" name="Google Shape;370;p26"/>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371" name="Google Shape;371;p26"/>
          <p:cNvSpPr txBox="1"/>
          <p:nvPr/>
        </p:nvSpPr>
        <p:spPr>
          <a:xfrm>
            <a:off x="227737" y="8425"/>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dirty="0">
                <a:solidFill>
                  <a:srgbClr val="575757"/>
                </a:solidFill>
                <a:latin typeface="Calibri"/>
                <a:ea typeface="Calibri"/>
                <a:cs typeface="Calibri"/>
                <a:sym typeface="Calibri"/>
              </a:rPr>
              <a:t>Top 10 Features Summary</a:t>
            </a:r>
            <a:endParaRPr sz="1100" b="0" i="0" u="none" strike="noStrike" cap="none" dirty="0">
              <a:solidFill>
                <a:srgbClr val="000000"/>
              </a:solidFill>
              <a:latin typeface="Arial"/>
              <a:ea typeface="Arial"/>
              <a:cs typeface="Arial"/>
              <a:sym typeface="Arial"/>
            </a:endParaRPr>
          </a:p>
        </p:txBody>
      </p:sp>
      <p:sp>
        <p:nvSpPr>
          <p:cNvPr id="373" name="Google Shape;373;p26"/>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26</a:t>
            </a:r>
            <a:endParaRPr/>
          </a:p>
        </p:txBody>
      </p:sp>
      <p:sp>
        <p:nvSpPr>
          <p:cNvPr id="380" name="Google Shape;380;p26"/>
          <p:cNvSpPr/>
          <p:nvPr/>
        </p:nvSpPr>
        <p:spPr>
          <a:xfrm rot="5400000">
            <a:off x="4123459" y="1730354"/>
            <a:ext cx="2546271" cy="719292"/>
          </a:xfrm>
          <a:prstGeom prst="triangle">
            <a:avLst>
              <a:gd name="adj" fmla="val 50000"/>
            </a:avLst>
          </a:prstGeom>
          <a:solidFill>
            <a:schemeClr val="accent1"/>
          </a:solidFill>
          <a:ln w="25400" cap="flat" cmpd="sng">
            <a:solidFill>
              <a:srgbClr val="56565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1" name="Google Shape;381;p26"/>
          <p:cNvSpPr txBox="1"/>
          <p:nvPr/>
        </p:nvSpPr>
        <p:spPr>
          <a:xfrm>
            <a:off x="5968155" y="802194"/>
            <a:ext cx="2834882" cy="2692673"/>
          </a:xfrm>
          <a:prstGeom prst="rect">
            <a:avLst/>
          </a:prstGeom>
          <a:solidFill>
            <a:srgbClr val="F2F2F2"/>
          </a:solidFill>
          <a:ln w="9525" cap="flat" cmpd="sng">
            <a:solidFill>
              <a:schemeClr val="dk1"/>
            </a:solidFill>
            <a:prstDash val="dash"/>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US" sz="2100" b="1" i="1" u="sng" dirty="0"/>
              <a:t>In a nutshell:</a:t>
            </a:r>
          </a:p>
          <a:p>
            <a:pPr marL="0" marR="0" lvl="0" indent="0" algn="l" rtl="0">
              <a:lnSpc>
                <a:spcPct val="100000"/>
              </a:lnSpc>
              <a:spcBef>
                <a:spcPts val="0"/>
              </a:spcBef>
              <a:spcAft>
                <a:spcPts val="0"/>
              </a:spcAft>
              <a:buClr>
                <a:srgbClr val="000000"/>
              </a:buClr>
              <a:buSzPts val="1300"/>
              <a:buFont typeface="Arial"/>
              <a:buNone/>
            </a:pPr>
            <a:endParaRPr lang="en-US" sz="1300" b="1" i="1" dirty="0"/>
          </a:p>
          <a:p>
            <a:pPr marL="0" marR="0" lvl="0" indent="0" algn="l" rtl="0">
              <a:lnSpc>
                <a:spcPct val="100000"/>
              </a:lnSpc>
              <a:spcBef>
                <a:spcPts val="0"/>
              </a:spcBef>
              <a:spcAft>
                <a:spcPts val="0"/>
              </a:spcAft>
              <a:buClr>
                <a:srgbClr val="000000"/>
              </a:buClr>
              <a:buSzPts val="1300"/>
              <a:buFont typeface="Arial"/>
              <a:buNone/>
            </a:pPr>
            <a:r>
              <a:rPr lang="en-US" sz="1300" b="1" i="1" dirty="0"/>
              <a:t>Employees who are…</a:t>
            </a:r>
          </a:p>
          <a:p>
            <a:pPr marL="0" marR="0" lvl="0" indent="0" algn="l" rtl="0">
              <a:lnSpc>
                <a:spcPct val="100000"/>
              </a:lnSpc>
              <a:spcBef>
                <a:spcPts val="0"/>
              </a:spcBef>
              <a:spcAft>
                <a:spcPts val="0"/>
              </a:spcAft>
              <a:buClr>
                <a:srgbClr val="000000"/>
              </a:buClr>
              <a:buSzPts val="1300"/>
              <a:buFont typeface="Arial"/>
              <a:buNone/>
            </a:pPr>
            <a:endParaRPr sz="1300" b="1" i="1" dirty="0"/>
          </a:p>
          <a:p>
            <a:pPr marL="400050" marR="0" lvl="0" indent="-400050" algn="l" rtl="0">
              <a:lnSpc>
                <a:spcPct val="100000"/>
              </a:lnSpc>
              <a:spcBef>
                <a:spcPts val="0"/>
              </a:spcBef>
              <a:spcAft>
                <a:spcPts val="0"/>
              </a:spcAft>
              <a:buClr>
                <a:srgbClr val="000000"/>
              </a:buClr>
              <a:buSzPts val="1300"/>
              <a:buFont typeface="Arial"/>
              <a:buAutoNum type="romanLcParenBoth"/>
            </a:pPr>
            <a:r>
              <a:rPr lang="en-US" sz="1300" i="1" dirty="0"/>
              <a:t>Experienced,</a:t>
            </a:r>
            <a:endParaRPr lang="en-US" sz="1300" b="0" i="1" u="none" strike="noStrike" cap="none" dirty="0">
              <a:solidFill>
                <a:srgbClr val="000000"/>
              </a:solidFill>
              <a:latin typeface="Arial"/>
              <a:ea typeface="Arial"/>
              <a:cs typeface="Arial"/>
              <a:sym typeface="Arial"/>
            </a:endParaRPr>
          </a:p>
          <a:p>
            <a:pPr marL="400050" marR="0" lvl="0" indent="-400050" algn="l" rtl="0">
              <a:lnSpc>
                <a:spcPct val="100000"/>
              </a:lnSpc>
              <a:spcBef>
                <a:spcPts val="0"/>
              </a:spcBef>
              <a:spcAft>
                <a:spcPts val="0"/>
              </a:spcAft>
              <a:buClr>
                <a:srgbClr val="000000"/>
              </a:buClr>
              <a:buSzPts val="1300"/>
              <a:buFont typeface="Arial"/>
              <a:buAutoNum type="romanLcParenBoth"/>
            </a:pPr>
            <a:endParaRPr lang="en-US" sz="1300" b="0" i="1" u="none" strike="noStrike" cap="none" dirty="0">
              <a:solidFill>
                <a:srgbClr val="000000"/>
              </a:solidFill>
              <a:latin typeface="Arial"/>
              <a:ea typeface="Arial"/>
              <a:cs typeface="Arial"/>
              <a:sym typeface="Arial"/>
            </a:endParaRPr>
          </a:p>
          <a:p>
            <a:pPr marL="400050" marR="0" lvl="0" indent="-400050" algn="l" rtl="0">
              <a:lnSpc>
                <a:spcPct val="100000"/>
              </a:lnSpc>
              <a:spcBef>
                <a:spcPts val="0"/>
              </a:spcBef>
              <a:spcAft>
                <a:spcPts val="0"/>
              </a:spcAft>
              <a:buClr>
                <a:srgbClr val="000000"/>
              </a:buClr>
              <a:buSzPts val="1300"/>
              <a:buFont typeface="Arial"/>
              <a:buAutoNum type="romanLcParenBoth"/>
            </a:pPr>
            <a:r>
              <a:rPr lang="en-US" sz="1300" b="0" i="1" u="none" strike="noStrike" cap="none" dirty="0">
                <a:solidFill>
                  <a:srgbClr val="000000"/>
                </a:solidFill>
                <a:latin typeface="Arial"/>
                <a:ea typeface="Arial"/>
                <a:cs typeface="Arial"/>
                <a:sym typeface="Arial"/>
              </a:rPr>
              <a:t>working in smaller companies,</a:t>
            </a:r>
          </a:p>
          <a:p>
            <a:pPr marL="400050" marR="0" lvl="0" indent="-400050" algn="l" rtl="0">
              <a:lnSpc>
                <a:spcPct val="100000"/>
              </a:lnSpc>
              <a:spcBef>
                <a:spcPts val="0"/>
              </a:spcBef>
              <a:spcAft>
                <a:spcPts val="0"/>
              </a:spcAft>
              <a:buClr>
                <a:srgbClr val="000000"/>
              </a:buClr>
              <a:buSzPts val="1300"/>
              <a:buFont typeface="Arial"/>
              <a:buAutoNum type="romanLcParenBoth"/>
            </a:pPr>
            <a:endParaRPr lang="en-US" sz="1300" i="1" dirty="0"/>
          </a:p>
          <a:p>
            <a:pPr marL="400050" marR="0" lvl="0" indent="-400050" algn="l" rtl="0">
              <a:lnSpc>
                <a:spcPct val="100000"/>
              </a:lnSpc>
              <a:spcBef>
                <a:spcPts val="0"/>
              </a:spcBef>
              <a:spcAft>
                <a:spcPts val="0"/>
              </a:spcAft>
              <a:buClr>
                <a:srgbClr val="000000"/>
              </a:buClr>
              <a:buSzPts val="1300"/>
              <a:buFont typeface="Arial"/>
              <a:buAutoNum type="romanLcParenBoth"/>
            </a:pPr>
            <a:r>
              <a:rPr lang="en-US" sz="1300" b="0" i="1" u="none" strike="noStrike" cap="none" dirty="0">
                <a:solidFill>
                  <a:srgbClr val="000000"/>
                </a:solidFill>
                <a:latin typeface="Arial"/>
                <a:ea typeface="Arial"/>
                <a:cs typeface="Arial"/>
                <a:sym typeface="Arial"/>
              </a:rPr>
              <a:t>in desirable locations</a:t>
            </a:r>
          </a:p>
          <a:p>
            <a:pPr marL="400050" marR="0" lvl="0" indent="-400050" algn="l" rtl="0">
              <a:lnSpc>
                <a:spcPct val="100000"/>
              </a:lnSpc>
              <a:spcBef>
                <a:spcPts val="0"/>
              </a:spcBef>
              <a:spcAft>
                <a:spcPts val="0"/>
              </a:spcAft>
              <a:buClr>
                <a:srgbClr val="000000"/>
              </a:buClr>
              <a:buSzPts val="1300"/>
              <a:buFont typeface="Arial"/>
              <a:buAutoNum type="romanLcParenBoth"/>
            </a:pPr>
            <a:endParaRPr lang="en-US" sz="1300" i="1" dirty="0"/>
          </a:p>
          <a:p>
            <a:pPr marL="400050" indent="-400050">
              <a:buSzPts val="1300"/>
            </a:pPr>
            <a:r>
              <a:rPr lang="en-US" sz="1300" b="1" i="1" dirty="0"/>
              <a:t>…are less likely to switch out</a:t>
            </a:r>
          </a:p>
          <a:p>
            <a:pPr marL="400050" marR="0" lvl="0" indent="-400050" algn="l" rtl="0">
              <a:lnSpc>
                <a:spcPct val="100000"/>
              </a:lnSpc>
              <a:spcBef>
                <a:spcPts val="0"/>
              </a:spcBef>
              <a:spcAft>
                <a:spcPts val="0"/>
              </a:spcAft>
              <a:buClr>
                <a:srgbClr val="000000"/>
              </a:buClr>
              <a:buSzPts val="1300"/>
            </a:pPr>
            <a:endParaRPr sz="1300" b="0" i="1" u="none" strike="noStrike" cap="none" dirty="0">
              <a:solidFill>
                <a:srgbClr val="000000"/>
              </a:solidFill>
              <a:latin typeface="Arial"/>
              <a:ea typeface="Arial"/>
              <a:cs typeface="Arial"/>
              <a:sym typeface="Arial"/>
            </a:endParaRPr>
          </a:p>
        </p:txBody>
      </p:sp>
      <p:pic>
        <p:nvPicPr>
          <p:cNvPr id="2051" name="Picture 3"/>
          <p:cNvPicPr>
            <a:picLocks noChangeAspect="1" noChangeArrowheads="1"/>
          </p:cNvPicPr>
          <p:nvPr/>
        </p:nvPicPr>
        <p:blipFill>
          <a:blip r:embed="rId4"/>
          <a:srcRect/>
          <a:stretch>
            <a:fillRect/>
          </a:stretch>
        </p:blipFill>
        <p:spPr bwMode="auto">
          <a:xfrm>
            <a:off x="385763" y="593090"/>
            <a:ext cx="4206875" cy="400843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27"/>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388" name="Google Shape;388;p27"/>
          <p:cNvSpPr txBox="1"/>
          <p:nvPr/>
        </p:nvSpPr>
        <p:spPr>
          <a:xfrm>
            <a:off x="272187" y="115477"/>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dirty="0">
                <a:solidFill>
                  <a:srgbClr val="575757"/>
                </a:solidFill>
                <a:latin typeface="Calibri"/>
                <a:ea typeface="Calibri"/>
                <a:cs typeface="Calibri"/>
                <a:sym typeface="Calibri"/>
              </a:rPr>
              <a:t>Business Recommendations and Next Steps</a:t>
            </a:r>
            <a:endParaRPr sz="1100" b="0" i="0" u="none" strike="noStrike" cap="none" dirty="0">
              <a:solidFill>
                <a:srgbClr val="000000"/>
              </a:solidFill>
              <a:latin typeface="Arial"/>
              <a:ea typeface="Arial"/>
              <a:cs typeface="Arial"/>
              <a:sym typeface="Arial"/>
            </a:endParaRPr>
          </a:p>
        </p:txBody>
      </p:sp>
      <p:sp>
        <p:nvSpPr>
          <p:cNvPr id="390" name="Google Shape;390;p27"/>
          <p:cNvSpPr txBox="1"/>
          <p:nvPr/>
        </p:nvSpPr>
        <p:spPr>
          <a:xfrm>
            <a:off x="326543" y="642459"/>
            <a:ext cx="8287800" cy="177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Recommendations</a:t>
            </a:r>
            <a:endParaRPr sz="16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1" i="1" u="sng" strike="noStrike" cap="none" dirty="0">
                <a:solidFill>
                  <a:srgbClr val="000000"/>
                </a:solidFill>
                <a:latin typeface="Arial"/>
                <a:ea typeface="Arial"/>
                <a:cs typeface="Arial"/>
                <a:sym typeface="Arial"/>
              </a:rPr>
              <a:t>Location:</a:t>
            </a:r>
            <a:r>
              <a:rPr lang="en-US" sz="1300" b="0" i="0" u="none" strike="noStrike" cap="none" dirty="0">
                <a:solidFill>
                  <a:srgbClr val="000000"/>
                </a:solidFill>
                <a:latin typeface="Arial"/>
                <a:ea typeface="Arial"/>
                <a:cs typeface="Arial"/>
                <a:sym typeface="Arial"/>
              </a:rPr>
              <a:t> Offices in desirable locations can drive lower employee turnover. As an alternative companies can implement </a:t>
            </a:r>
            <a:r>
              <a:rPr lang="en-US" sz="1300" b="0" i="0" u="none" strike="noStrike" cap="none" dirty="0">
                <a:solidFill>
                  <a:srgbClr val="000000"/>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more</a:t>
            </a:r>
            <a:r>
              <a:rPr lang="en-US" sz="1300" b="0" i="0" u="none" strike="noStrike" cap="none" dirty="0">
                <a:solidFill>
                  <a:srgbClr val="000000"/>
                </a:solidFill>
                <a:latin typeface="Arial"/>
                <a:ea typeface="Arial"/>
                <a:cs typeface="Arial"/>
                <a:sym typeface="Arial"/>
              </a:rPr>
              <a:t> work from home initiatives to save on costs</a:t>
            </a:r>
            <a:endParaRPr sz="1400" b="0" i="0" u="none" strike="noStrike" cap="none" dirty="0">
              <a:solidFill>
                <a:srgbClr val="000000"/>
              </a:solidFill>
              <a:latin typeface="Arial"/>
              <a:ea typeface="Arial"/>
              <a:cs typeface="Arial"/>
              <a:sym typeface="Arial"/>
            </a:endParaRPr>
          </a:p>
          <a:p>
            <a:pPr marL="457200" marR="0" lvl="0" indent="-228600" algn="l" rtl="0">
              <a:lnSpc>
                <a:spcPct val="100000"/>
              </a:lnSpc>
              <a:spcBef>
                <a:spcPts val="0"/>
              </a:spcBef>
              <a:spcAft>
                <a:spcPts val="0"/>
              </a:spcAft>
              <a:buClr>
                <a:srgbClr val="000000"/>
              </a:buClr>
              <a:buSzPts val="1300"/>
              <a:buFont typeface="Arial"/>
              <a:buNone/>
            </a:pPr>
            <a:endParaRPr sz="5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1" i="1" u="sng" strike="noStrike" cap="none" dirty="0">
                <a:solidFill>
                  <a:srgbClr val="000000"/>
                </a:solidFill>
                <a:latin typeface="Arial"/>
                <a:ea typeface="Arial"/>
                <a:cs typeface="Arial"/>
                <a:sym typeface="Arial"/>
              </a:rPr>
              <a:t>Company:</a:t>
            </a:r>
            <a:r>
              <a:rPr lang="en-US" sz="1300" b="0" i="0" u="none" strike="noStrike" cap="none" dirty="0">
                <a:solidFill>
                  <a:srgbClr val="000000"/>
                </a:solidFill>
                <a:latin typeface="Arial"/>
                <a:ea typeface="Arial"/>
                <a:cs typeface="Arial"/>
                <a:sym typeface="Arial"/>
              </a:rPr>
              <a:t> Even if business is a large enterprise, seek to establish “start-up” culture to keep employees interested and engaged</a:t>
            </a:r>
            <a:endParaRPr sz="1300" b="0" i="0" u="none" strike="noStrike" cap="none" dirty="0">
              <a:solidFill>
                <a:srgbClr val="000000"/>
              </a:solidFill>
              <a:latin typeface="Arial"/>
              <a:ea typeface="Arial"/>
              <a:cs typeface="Arial"/>
              <a:sym typeface="Arial"/>
            </a:endParaRPr>
          </a:p>
          <a:p>
            <a:pPr marL="457200" marR="0" lvl="1" indent="-228600" algn="l" rtl="0">
              <a:lnSpc>
                <a:spcPct val="100000"/>
              </a:lnSpc>
              <a:spcBef>
                <a:spcPts val="0"/>
              </a:spcBef>
              <a:spcAft>
                <a:spcPts val="0"/>
              </a:spcAft>
              <a:buClr>
                <a:srgbClr val="000000"/>
              </a:buClr>
              <a:buSzPts val="1300"/>
              <a:buFont typeface="Arial"/>
              <a:buNone/>
            </a:pPr>
            <a:endParaRPr sz="5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b="1" i="1" u="sng" strike="noStrike" cap="none" dirty="0">
                <a:solidFill>
                  <a:srgbClr val="000000"/>
                </a:solidFill>
                <a:latin typeface="Arial"/>
                <a:ea typeface="Arial"/>
                <a:cs typeface="Arial"/>
                <a:sym typeface="Arial"/>
              </a:rPr>
              <a:t>Individuals:</a:t>
            </a:r>
            <a:r>
              <a:rPr lang="en-US" sz="1300" b="0" i="0" u="none" strike="noStrike" cap="none" dirty="0">
                <a:solidFill>
                  <a:srgbClr val="000000"/>
                </a:solidFill>
                <a:latin typeface="Arial"/>
                <a:ea typeface="Arial"/>
                <a:cs typeface="Arial"/>
                <a:sym typeface="Arial"/>
              </a:rPr>
              <a:t> Experienced employees are less likely to switch. However, find ways to keep workforce engaged…Training factor demonstrates that investing in employees appears to work</a:t>
            </a:r>
            <a:endParaRPr sz="1300" b="0" i="0" u="none" strike="noStrike" cap="none" dirty="0">
              <a:solidFill>
                <a:srgbClr val="000000"/>
              </a:solidFill>
              <a:latin typeface="Arial"/>
              <a:ea typeface="Arial"/>
              <a:cs typeface="Arial"/>
              <a:sym typeface="Arial"/>
            </a:endParaRPr>
          </a:p>
        </p:txBody>
      </p:sp>
      <p:sp>
        <p:nvSpPr>
          <p:cNvPr id="391" name="Google Shape;391;p27"/>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27</a:t>
            </a:r>
            <a:endParaRPr/>
          </a:p>
        </p:txBody>
      </p:sp>
      <p:sp>
        <p:nvSpPr>
          <p:cNvPr id="392" name="Google Shape;392;p27"/>
          <p:cNvSpPr txBox="1"/>
          <p:nvPr/>
        </p:nvSpPr>
        <p:spPr>
          <a:xfrm>
            <a:off x="326543" y="2452406"/>
            <a:ext cx="8816100" cy="220483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00000"/>
                </a:solidFill>
                <a:latin typeface="Arial"/>
                <a:ea typeface="Arial"/>
                <a:cs typeface="Arial"/>
                <a:sym typeface="Arial"/>
              </a:rPr>
              <a:t>Next Steps - Data</a:t>
            </a:r>
            <a:endParaRPr sz="1600" b="0" i="0" u="none" strike="noStrike" cap="none" dirty="0">
              <a:solidFill>
                <a:srgbClr val="000000"/>
              </a:solidFill>
              <a:latin typeface="Arial"/>
              <a:ea typeface="Arial"/>
              <a:cs typeface="Arial"/>
              <a:sym typeface="Arial"/>
            </a:endParaRPr>
          </a:p>
          <a:p>
            <a:pPr marL="457200" marR="0" lvl="0" indent="-311150" algn="l" rtl="0">
              <a:lnSpc>
                <a:spcPct val="100000"/>
              </a:lnSpc>
              <a:spcBef>
                <a:spcPts val="0"/>
              </a:spcBef>
              <a:spcAft>
                <a:spcPts val="0"/>
              </a:spcAft>
              <a:buClr>
                <a:srgbClr val="000000"/>
              </a:buClr>
              <a:buSzPts val="1300"/>
              <a:buFont typeface="Arial"/>
              <a:buChar char="●"/>
            </a:pPr>
            <a:r>
              <a:rPr lang="en-US" sz="1300" dirty="0">
                <a:solidFill>
                  <a:schemeClr val="dk1"/>
                </a:solidFill>
              </a:rPr>
              <a:t>Improve understanding of primary data / applicability / collect more variables to improve model performance</a:t>
            </a:r>
            <a:endParaRPr sz="1300" dirty="0">
              <a:solidFill>
                <a:schemeClr val="dk1"/>
              </a:solidFill>
            </a:endParaRPr>
          </a:p>
          <a:p>
            <a:pPr marL="457200" marR="0" lvl="0" indent="-311150" algn="l" rtl="0">
              <a:lnSpc>
                <a:spcPct val="100000"/>
              </a:lnSpc>
              <a:spcBef>
                <a:spcPts val="0"/>
              </a:spcBef>
              <a:spcAft>
                <a:spcPts val="0"/>
              </a:spcAft>
              <a:buClr>
                <a:srgbClr val="000000"/>
              </a:buClr>
              <a:buSzPts val="1300"/>
              <a:buFont typeface="Arial"/>
              <a:buChar char="●"/>
            </a:pPr>
            <a:r>
              <a:rPr lang="en-US" sz="1300" dirty="0">
                <a:solidFill>
                  <a:schemeClr val="dk1"/>
                </a:solidFill>
              </a:rPr>
              <a:t>Perform graph analysis on data</a:t>
            </a:r>
            <a:endParaRPr sz="1300" dirty="0">
              <a:solidFill>
                <a:schemeClr val="dk1"/>
              </a:solidFill>
            </a:endParaRPr>
          </a:p>
          <a:p>
            <a:pPr marL="457200" lvl="0" indent="-311150">
              <a:buClr>
                <a:schemeClr val="dk1"/>
              </a:buClr>
              <a:buSzPts val="1300"/>
              <a:buChar char="●"/>
            </a:pPr>
            <a:r>
              <a:rPr lang="en-US" sz="1300" dirty="0">
                <a:solidFill>
                  <a:schemeClr val="dk1"/>
                </a:solidFill>
              </a:rPr>
              <a:t>Further analysis of feature importance (e.g. using SHAP) / graphing of random forests</a:t>
            </a:r>
            <a:endParaRPr dirty="0">
              <a:solidFill>
                <a:schemeClr val="dk1"/>
              </a:solidFill>
            </a:endParaRPr>
          </a:p>
          <a:p>
            <a:pPr marL="457200" lvl="0" indent="-311150" algn="l" rtl="0">
              <a:spcBef>
                <a:spcPts val="0"/>
              </a:spcBef>
              <a:spcAft>
                <a:spcPts val="0"/>
              </a:spcAft>
              <a:buClr>
                <a:schemeClr val="dk1"/>
              </a:buClr>
              <a:buSzPts val="1300"/>
              <a:buChar char="●"/>
            </a:pPr>
            <a:r>
              <a:rPr lang="en-US" sz="1300" dirty="0">
                <a:solidFill>
                  <a:schemeClr val="dk1"/>
                </a:solidFill>
              </a:rPr>
              <a:t>Further optimization towards higher recall for “1” target category</a:t>
            </a:r>
            <a:endParaRPr sz="1300" dirty="0">
              <a:solidFill>
                <a:schemeClr val="dk1"/>
              </a:solidFill>
            </a:endParaRPr>
          </a:p>
          <a:p>
            <a:pPr marL="0" lvl="0" indent="0" algn="l" rtl="0">
              <a:spcBef>
                <a:spcPts val="0"/>
              </a:spcBef>
              <a:spcAft>
                <a:spcPts val="0"/>
              </a:spcAft>
              <a:buNone/>
            </a:pPr>
            <a:endParaRPr lang="en-US" sz="1000" dirty="0">
              <a:solidFill>
                <a:schemeClr val="dk1"/>
              </a:solidFill>
            </a:endParaRPr>
          </a:p>
          <a:p>
            <a:pPr marL="0" lvl="0" indent="0" algn="l" rtl="0">
              <a:spcBef>
                <a:spcPts val="0"/>
              </a:spcBef>
              <a:spcAft>
                <a:spcPts val="0"/>
              </a:spcAft>
              <a:buNone/>
            </a:pPr>
            <a:r>
              <a:rPr lang="en-US" sz="1600" dirty="0">
                <a:solidFill>
                  <a:schemeClr val="dk1"/>
                </a:solidFill>
              </a:rPr>
              <a:t>Next Steps - Business Initiatives</a:t>
            </a:r>
            <a:endParaRPr sz="1300" dirty="0"/>
          </a:p>
          <a:p>
            <a:pPr marL="457200" marR="0" lvl="0" indent="-311150" algn="l" rtl="0">
              <a:lnSpc>
                <a:spcPct val="100000"/>
              </a:lnSpc>
              <a:spcBef>
                <a:spcPts val="0"/>
              </a:spcBef>
              <a:spcAft>
                <a:spcPts val="0"/>
              </a:spcAft>
              <a:buClr>
                <a:srgbClr val="000000"/>
              </a:buClr>
              <a:buSzPts val="1300"/>
              <a:buFont typeface="Arial"/>
              <a:buChar char="●"/>
            </a:pPr>
            <a:r>
              <a:rPr lang="en-US" sz="1300" b="0" i="0" u="none" strike="noStrike" cap="none" dirty="0">
                <a:solidFill>
                  <a:srgbClr val="000000"/>
                </a:solidFill>
                <a:latin typeface="Arial"/>
                <a:ea typeface="Arial"/>
                <a:cs typeface="Arial"/>
                <a:sym typeface="Arial"/>
              </a:rPr>
              <a:t>Develop relevant initiatives to retain employees at risk</a:t>
            </a:r>
            <a:endParaRPr sz="1400" b="0" i="0" u="none" strike="noStrike" cap="none" dirty="0">
              <a:solidFill>
                <a:srgbClr val="000000"/>
              </a:solidFill>
              <a:latin typeface="Arial"/>
              <a:ea typeface="Arial"/>
              <a:cs typeface="Arial"/>
              <a:sym typeface="Arial"/>
            </a:endParaRPr>
          </a:p>
          <a:p>
            <a:pPr marL="457200" indent="-311150">
              <a:buSzPts val="1300"/>
              <a:buFont typeface="Arial"/>
              <a:buChar char="●"/>
            </a:pPr>
            <a:r>
              <a:rPr lang="en-US" sz="1300" dirty="0"/>
              <a:t>Understand impact from recent trend of work-from-home on importance of location</a:t>
            </a:r>
          </a:p>
          <a:p>
            <a:pPr marL="457200" indent="-311150">
              <a:buSzPts val="1300"/>
              <a:buFont typeface="Arial"/>
              <a:buChar char="●"/>
            </a:pPr>
            <a:r>
              <a:rPr lang="en-US" sz="1300" b="0" i="0" u="none" strike="noStrike" cap="none" dirty="0">
                <a:solidFill>
                  <a:srgbClr val="000000"/>
                </a:solidFill>
                <a:latin typeface="Arial"/>
                <a:ea typeface="Arial"/>
                <a:cs typeface="Arial"/>
                <a:sym typeface="Arial"/>
              </a:rPr>
              <a:t>Understand range of applicability to other sectors</a:t>
            </a:r>
            <a:endParaRPr sz="1400" b="0" i="0" u="none" strike="noStrike" cap="none" dirty="0">
              <a:solidFill>
                <a:srgbClr val="000000"/>
              </a:solidFill>
              <a:latin typeface="Arial"/>
              <a:ea typeface="Arial"/>
              <a:cs typeface="Arial"/>
              <a:sym typeface="Arial"/>
            </a:endParaRPr>
          </a:p>
        </p:txBody>
      </p:sp>
      <p:cxnSp>
        <p:nvCxnSpPr>
          <p:cNvPr id="393" name="Google Shape;393;p27"/>
          <p:cNvCxnSpPr/>
          <p:nvPr/>
        </p:nvCxnSpPr>
        <p:spPr>
          <a:xfrm>
            <a:off x="542635" y="2488588"/>
            <a:ext cx="7965300" cy="0"/>
          </a:xfrm>
          <a:prstGeom prst="straightConnector1">
            <a:avLst/>
          </a:prstGeom>
          <a:noFill/>
          <a:ln w="9525" cap="flat" cmpd="sng">
            <a:solidFill>
              <a:srgbClr val="737373"/>
            </a:solidFill>
            <a:prstDash val="solid"/>
            <a:round/>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pic>
        <p:nvPicPr>
          <p:cNvPr id="398" name="Google Shape;398;geb11fccf78_5_0"/>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399" name="Google Shape;399;geb11fccf78_5_0"/>
          <p:cNvSpPr>
            <a:spLocks noGrp="1"/>
          </p:cNvSpPr>
          <p:nvPr>
            <p:ph type="pic" idx="2"/>
          </p:nvPr>
        </p:nvSpPr>
        <p:spPr>
          <a:xfrm>
            <a:off x="11" y="0"/>
            <a:ext cx="9144000" cy="3686400"/>
          </a:xfrm>
          <a:prstGeom prst="rect">
            <a:avLst/>
          </a:prstGeom>
          <a:solidFill>
            <a:srgbClr val="D7D0C0"/>
          </a:solidFill>
          <a:ln>
            <a:noFill/>
          </a:ln>
        </p:spPr>
      </p:sp>
      <p:sp>
        <p:nvSpPr>
          <p:cNvPr id="400" name="Google Shape;400;geb11fccf78_5_0"/>
          <p:cNvSpPr txBox="1"/>
          <p:nvPr/>
        </p:nvSpPr>
        <p:spPr>
          <a:xfrm>
            <a:off x="1155912" y="1646993"/>
            <a:ext cx="6832200" cy="392400"/>
          </a:xfrm>
          <a:prstGeom prst="rect">
            <a:avLst/>
          </a:prstGeom>
          <a:noFill/>
          <a:ln>
            <a:noFill/>
          </a:ln>
        </p:spPr>
        <p:txBody>
          <a:bodyPr spcFirstLastPara="1" wrap="square" lIns="68575" tIns="34275" rIns="68575" bIns="34275" anchor="ctr" anchorCtr="0">
            <a:noAutofit/>
          </a:bodyPr>
          <a:lstStyle/>
          <a:p>
            <a:pPr marL="91440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575757"/>
              </a:solidFill>
              <a:latin typeface="Calibri"/>
              <a:ea typeface="Calibri"/>
              <a:cs typeface="Calibri"/>
              <a:sym typeface="Calibri"/>
            </a:endParaRPr>
          </a:p>
        </p:txBody>
      </p:sp>
      <p:sp>
        <p:nvSpPr>
          <p:cNvPr id="401" name="Google Shape;401;geb11fccf78_5_0"/>
          <p:cNvSpPr txBox="1">
            <a:spLocks noGrp="1"/>
          </p:cNvSpPr>
          <p:nvPr>
            <p:ph type="title"/>
          </p:nvPr>
        </p:nvSpPr>
        <p:spPr>
          <a:xfrm>
            <a:off x="1054362" y="3806190"/>
            <a:ext cx="6310800" cy="617100"/>
          </a:xfrm>
          <a:prstGeom prst="rect">
            <a:avLst/>
          </a:prstGeom>
          <a:noFill/>
          <a:ln>
            <a:noFill/>
          </a:ln>
        </p:spPr>
        <p:txBody>
          <a:bodyPr spcFirstLastPara="1" wrap="square" lIns="68575" tIns="0" rIns="68575" bIns="0" anchor="ctr" anchorCtr="0">
            <a:noAutofit/>
          </a:bodyPr>
          <a:lstStyle/>
          <a:p>
            <a:pPr marL="0" lvl="0" indent="0" algn="l" rtl="0">
              <a:lnSpc>
                <a:spcPct val="85000"/>
              </a:lnSpc>
              <a:spcBef>
                <a:spcPts val="0"/>
              </a:spcBef>
              <a:spcAft>
                <a:spcPts val="0"/>
              </a:spcAft>
              <a:buClr>
                <a:srgbClr val="FFFFFF"/>
              </a:buClr>
              <a:buSzPts val="2700"/>
              <a:buFont typeface="Calibri"/>
              <a:buNone/>
            </a:pPr>
            <a:r>
              <a:rPr lang="en-US"/>
              <a:t>Q&amp;A</a:t>
            </a:r>
            <a:endParaRPr/>
          </a:p>
        </p:txBody>
      </p:sp>
      <p:sp>
        <p:nvSpPr>
          <p:cNvPr id="402" name="Google Shape;402;geb11fccf78_5_0"/>
          <p:cNvSpPr txBox="1">
            <a:spLocks noGrp="1"/>
          </p:cNvSpPr>
          <p:nvPr>
            <p:ph type="sldNum" idx="12"/>
          </p:nvPr>
        </p:nvSpPr>
        <p:spPr>
          <a:xfrm>
            <a:off x="8508075" y="4712400"/>
            <a:ext cx="6360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28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4"/>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122" name="Google Shape;122;p4"/>
          <p:cNvSpPr txBox="1"/>
          <p:nvPr/>
        </p:nvSpPr>
        <p:spPr>
          <a:xfrm>
            <a:off x="392837" y="340894"/>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dirty="0">
                <a:solidFill>
                  <a:srgbClr val="575757"/>
                </a:solidFill>
                <a:latin typeface="Calibri"/>
                <a:ea typeface="Calibri"/>
                <a:cs typeface="Calibri"/>
                <a:sym typeface="Calibri"/>
              </a:rPr>
              <a:t>The Business Problem</a:t>
            </a:r>
            <a:endParaRPr sz="3300" b="0" i="0" u="none" strike="noStrike" cap="none" dirty="0">
              <a:solidFill>
                <a:srgbClr val="5757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300"/>
              <a:buFont typeface="Arial"/>
              <a:buNone/>
            </a:pPr>
            <a:endParaRPr sz="3300" b="0" i="0" u="none" strike="noStrike" cap="none" dirty="0">
              <a:solidFill>
                <a:srgbClr val="575757"/>
              </a:solidFill>
              <a:latin typeface="Calibri"/>
              <a:ea typeface="Calibri"/>
              <a:cs typeface="Calibri"/>
              <a:sym typeface="Calibri"/>
            </a:endParaRPr>
          </a:p>
        </p:txBody>
      </p:sp>
      <p:sp>
        <p:nvSpPr>
          <p:cNvPr id="123" name="Google Shape;123;p4"/>
          <p:cNvSpPr txBox="1">
            <a:spLocks noGrp="1"/>
          </p:cNvSpPr>
          <p:nvPr>
            <p:ph type="sldNum" idx="12"/>
          </p:nvPr>
        </p:nvSpPr>
        <p:spPr>
          <a:xfrm>
            <a:off x="8623550" y="4727750"/>
            <a:ext cx="520500" cy="4158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3</a:t>
            </a:r>
            <a:endParaRPr/>
          </a:p>
        </p:txBody>
      </p:sp>
      <p:sp>
        <p:nvSpPr>
          <p:cNvPr id="124" name="Google Shape;124;p4"/>
          <p:cNvSpPr txBox="1"/>
          <p:nvPr/>
        </p:nvSpPr>
        <p:spPr>
          <a:xfrm>
            <a:off x="426950" y="1189125"/>
            <a:ext cx="4295100" cy="11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Retaining quality employees is more important than ever. </a:t>
            </a:r>
            <a:r>
              <a:rPr lang="en-US">
                <a:solidFill>
                  <a:schemeClr val="dk1"/>
                </a:solidFill>
              </a:rPr>
              <a:t>The current job market is extremely competitive, with companies across many sectors struggling to fill positions.</a:t>
            </a:r>
            <a:r>
              <a:rPr lang="en-US" sz="1400" b="0" i="0" u="none" strike="noStrike" cap="none">
                <a:solidFill>
                  <a:srgbClr val="000000"/>
                </a:solidFill>
                <a:latin typeface="Arial"/>
                <a:ea typeface="Arial"/>
                <a:cs typeface="Arial"/>
                <a:sym typeface="Arial"/>
              </a:rPr>
              <a:t> </a:t>
            </a:r>
            <a:endParaRPr/>
          </a:p>
          <a:p>
            <a:pPr marL="0" lvl="0" indent="0" algn="l" rtl="0">
              <a:spcBef>
                <a:spcPts val="0"/>
              </a:spcBef>
              <a:spcAft>
                <a:spcPts val="0"/>
              </a:spcAft>
              <a:buClr>
                <a:schemeClr val="dk1"/>
              </a:buClr>
              <a:buSzPts val="1400"/>
              <a:buFont typeface="Arial"/>
              <a:buNone/>
            </a:pPr>
            <a:r>
              <a:rPr lang="en-US">
                <a:solidFill>
                  <a:schemeClr val="dk1"/>
                </a:solidFill>
              </a:rPr>
              <a:t> </a:t>
            </a:r>
            <a:endParaRPr/>
          </a:p>
        </p:txBody>
      </p:sp>
      <p:pic>
        <p:nvPicPr>
          <p:cNvPr id="125" name="Google Shape;125;p4"/>
          <p:cNvPicPr preferRelativeResize="0"/>
          <p:nvPr/>
        </p:nvPicPr>
        <p:blipFill rotWithShape="1">
          <a:blip r:embed="rId4">
            <a:alphaModFix/>
          </a:blip>
          <a:srcRect/>
          <a:stretch/>
        </p:blipFill>
        <p:spPr>
          <a:xfrm>
            <a:off x="5406775" y="224375"/>
            <a:ext cx="2996100" cy="1999075"/>
          </a:xfrm>
          <a:prstGeom prst="rect">
            <a:avLst/>
          </a:prstGeom>
          <a:noFill/>
          <a:ln>
            <a:noFill/>
          </a:ln>
        </p:spPr>
      </p:pic>
      <p:sp>
        <p:nvSpPr>
          <p:cNvPr id="126" name="Google Shape;126;p4"/>
          <p:cNvSpPr txBox="1"/>
          <p:nvPr/>
        </p:nvSpPr>
        <p:spPr>
          <a:xfrm>
            <a:off x="426950" y="2499850"/>
            <a:ext cx="7878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Data Scientist positions are no exception. Talented data scientists have a wealth of opportunities available to them, and replacing them can be time-consuming and expensive. Predicting which employees are most likely to change jobs can help retain key employees and maintain stability.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To answer this question, we will employ data mining and modeling techniques on an employment dataset from a company that is active in Big Data and Data Science.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geae6df0cfd_0_28"/>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132" name="Google Shape;132;geae6df0cfd_0_28"/>
          <p:cNvSpPr txBox="1"/>
          <p:nvPr/>
        </p:nvSpPr>
        <p:spPr>
          <a:xfrm>
            <a:off x="392837" y="340894"/>
            <a:ext cx="41793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575757"/>
                </a:solidFill>
                <a:latin typeface="Calibri"/>
                <a:ea typeface="Calibri"/>
                <a:cs typeface="Calibri"/>
                <a:sym typeface="Calibri"/>
              </a:rPr>
              <a:t>Project Objectives</a:t>
            </a:r>
            <a:endParaRPr sz="3300" b="0" i="0" u="none" strike="noStrike" cap="none">
              <a:solidFill>
                <a:srgbClr val="57575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300"/>
              <a:buFont typeface="Arial"/>
              <a:buNone/>
            </a:pPr>
            <a:endParaRPr sz="3300" b="0" i="0" u="none" strike="noStrike" cap="none">
              <a:solidFill>
                <a:srgbClr val="575757"/>
              </a:solidFill>
              <a:latin typeface="Calibri"/>
              <a:ea typeface="Calibri"/>
              <a:cs typeface="Calibri"/>
              <a:sym typeface="Calibri"/>
            </a:endParaRPr>
          </a:p>
        </p:txBody>
      </p:sp>
      <p:sp>
        <p:nvSpPr>
          <p:cNvPr id="133" name="Google Shape;133;geae6df0cfd_0_28"/>
          <p:cNvSpPr txBox="1">
            <a:spLocks noGrp="1"/>
          </p:cNvSpPr>
          <p:nvPr>
            <p:ph type="sldNum" idx="12"/>
          </p:nvPr>
        </p:nvSpPr>
        <p:spPr>
          <a:xfrm>
            <a:off x="8765900" y="4747100"/>
            <a:ext cx="397800" cy="4158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t>4</a:t>
            </a:r>
            <a:endParaRPr/>
          </a:p>
        </p:txBody>
      </p:sp>
      <p:sp>
        <p:nvSpPr>
          <p:cNvPr id="134" name="Google Shape;134;geae6df0cfd_0_28"/>
          <p:cNvSpPr txBox="1"/>
          <p:nvPr/>
        </p:nvSpPr>
        <p:spPr>
          <a:xfrm>
            <a:off x="443273" y="1140863"/>
            <a:ext cx="7413900" cy="25779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a:buChar char="•"/>
            </a:pPr>
            <a:r>
              <a:rPr lang="en-US" sz="1800" b="0" i="0" u="none" strike="noStrike" cap="none" dirty="0">
                <a:solidFill>
                  <a:srgbClr val="000000"/>
                </a:solidFill>
                <a:latin typeface="Arial"/>
                <a:ea typeface="Arial"/>
                <a:cs typeface="Arial"/>
                <a:sym typeface="Arial"/>
              </a:rPr>
              <a:t>Create a classification model to predict the likelihood of an employee switching jobs</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800" b="0" i="0" u="none" strike="noStrike" cap="none" dirty="0">
                <a:solidFill>
                  <a:srgbClr val="000000"/>
                </a:solidFill>
                <a:latin typeface="Arial"/>
                <a:ea typeface="Arial"/>
                <a:cs typeface="Arial"/>
                <a:sym typeface="Arial"/>
              </a:rPr>
              <a:t>Identify groups (clusters) of employees with similarities in the data</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800" b="0" i="0" u="none" strike="noStrike" cap="none" dirty="0">
                <a:solidFill>
                  <a:srgbClr val="000000"/>
                </a:solidFill>
                <a:latin typeface="Arial"/>
                <a:ea typeface="Arial"/>
                <a:cs typeface="Arial"/>
                <a:sym typeface="Arial"/>
              </a:rPr>
              <a:t>Generate insights into how key factors from the model affect employee </a:t>
            </a:r>
            <a:r>
              <a:rPr lang="en-US" sz="1800" dirty="0"/>
              <a:t>turnover</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400"/>
              <a:buFont typeface="Arial"/>
              <a:buChar char="•"/>
            </a:pPr>
            <a:r>
              <a:rPr lang="en-US" sz="1800" b="0" i="0" u="none" strike="noStrike" cap="none" dirty="0">
                <a:solidFill>
                  <a:srgbClr val="000000"/>
                </a:solidFill>
                <a:latin typeface="Arial"/>
                <a:ea typeface="Arial"/>
                <a:cs typeface="Arial"/>
                <a:sym typeface="Arial"/>
              </a:rPr>
              <a:t>Provide actionable suggestions on how companies can increase retention of Data Scientists</a:t>
            </a:r>
            <a:endParaRPr sz="18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Recommend areas for further study</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5"/>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140" name="Google Shape;140;p5"/>
          <p:cNvSpPr>
            <a:spLocks noGrp="1"/>
          </p:cNvSpPr>
          <p:nvPr>
            <p:ph type="pic" idx="2"/>
          </p:nvPr>
        </p:nvSpPr>
        <p:spPr>
          <a:xfrm>
            <a:off x="11" y="0"/>
            <a:ext cx="9144000" cy="3686400"/>
          </a:xfrm>
          <a:prstGeom prst="rect">
            <a:avLst/>
          </a:prstGeom>
          <a:solidFill>
            <a:srgbClr val="D7D0C0"/>
          </a:solidFill>
          <a:ln>
            <a:noFill/>
          </a:ln>
        </p:spPr>
      </p:sp>
      <p:sp>
        <p:nvSpPr>
          <p:cNvPr id="141" name="Google Shape;141;p5"/>
          <p:cNvSpPr txBox="1"/>
          <p:nvPr/>
        </p:nvSpPr>
        <p:spPr>
          <a:xfrm>
            <a:off x="1054350" y="153450"/>
            <a:ext cx="8091900" cy="3379500"/>
          </a:xfrm>
          <a:prstGeom prst="rect">
            <a:avLst/>
          </a:prstGeom>
          <a:noFill/>
          <a:ln>
            <a:noFill/>
          </a:ln>
        </p:spPr>
        <p:txBody>
          <a:bodyPr spcFirstLastPara="1" wrap="square" lIns="68575" tIns="34275" rIns="68575" bIns="34275" anchor="ctr" anchorCtr="0">
            <a:noAutofit/>
          </a:bodyPr>
          <a:lstStyle/>
          <a:p>
            <a:pPr marL="457200" marR="0" lvl="0" indent="-228600" algn="l" rtl="0">
              <a:lnSpc>
                <a:spcPct val="100000"/>
              </a:lnSpc>
              <a:spcBef>
                <a:spcPts val="0"/>
              </a:spcBef>
              <a:spcAft>
                <a:spcPts val="0"/>
              </a:spcAft>
              <a:buClr>
                <a:srgbClr val="575757"/>
              </a:buClr>
              <a:buSzPts val="2100"/>
              <a:buFont typeface="Calibri"/>
              <a:buNone/>
            </a:pPr>
            <a:endParaRPr sz="2100" b="0" i="0" u="none" strike="noStrike" cap="none">
              <a:solidFill>
                <a:srgbClr val="575757"/>
              </a:solidFill>
              <a:latin typeface="Calibri"/>
              <a:ea typeface="Calibri"/>
              <a:cs typeface="Calibri"/>
              <a:sym typeface="Calibri"/>
            </a:endParaRPr>
          </a:p>
        </p:txBody>
      </p:sp>
      <p:sp>
        <p:nvSpPr>
          <p:cNvPr id="142" name="Google Shape;142;p5"/>
          <p:cNvSpPr txBox="1">
            <a:spLocks noGrp="1"/>
          </p:cNvSpPr>
          <p:nvPr>
            <p:ph type="title"/>
          </p:nvPr>
        </p:nvSpPr>
        <p:spPr>
          <a:xfrm>
            <a:off x="1054362" y="3806190"/>
            <a:ext cx="6310800" cy="617100"/>
          </a:xfrm>
          <a:prstGeom prst="rect">
            <a:avLst/>
          </a:prstGeom>
          <a:noFill/>
          <a:ln>
            <a:noFill/>
          </a:ln>
        </p:spPr>
        <p:txBody>
          <a:bodyPr spcFirstLastPara="1" wrap="square" lIns="68575" tIns="0" rIns="68575" bIns="0" anchor="ctr" anchorCtr="0">
            <a:noAutofit/>
          </a:bodyPr>
          <a:lstStyle/>
          <a:p>
            <a:pPr marL="0" lvl="0" indent="0" algn="l" rtl="0">
              <a:lnSpc>
                <a:spcPct val="85000"/>
              </a:lnSpc>
              <a:spcBef>
                <a:spcPts val="0"/>
              </a:spcBef>
              <a:spcAft>
                <a:spcPts val="0"/>
              </a:spcAft>
              <a:buClr>
                <a:srgbClr val="FFFFFF"/>
              </a:buClr>
              <a:buSzPts val="2700"/>
              <a:buFont typeface="Calibri"/>
              <a:buNone/>
            </a:pPr>
            <a:r>
              <a:rPr lang="en-US"/>
              <a:t>Data Understanding</a:t>
            </a:r>
            <a:endParaRPr/>
          </a:p>
        </p:txBody>
      </p:sp>
      <p:sp>
        <p:nvSpPr>
          <p:cNvPr id="143" name="Google Shape;143;p5"/>
          <p:cNvSpPr txBox="1">
            <a:spLocks noGrp="1"/>
          </p:cNvSpPr>
          <p:nvPr>
            <p:ph type="sldNum" idx="12"/>
          </p:nvPr>
        </p:nvSpPr>
        <p:spPr>
          <a:xfrm>
            <a:off x="8765900" y="4747100"/>
            <a:ext cx="397800" cy="4158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Clr>
                <a:srgbClr val="000000"/>
              </a:buClr>
              <a:buSzPts val="1400"/>
              <a:buFont typeface="Arial"/>
              <a:buNone/>
            </a:pPr>
            <a:r>
              <a:rPr lang="en-US"/>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6"/>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149" name="Google Shape;149;p6"/>
          <p:cNvSpPr txBox="1"/>
          <p:nvPr/>
        </p:nvSpPr>
        <p:spPr>
          <a:xfrm>
            <a:off x="392837" y="340894"/>
            <a:ext cx="83562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3300"/>
              <a:buFont typeface="Arial"/>
              <a:buNone/>
            </a:pPr>
            <a:r>
              <a:rPr lang="en-US" sz="3300" b="0" i="0" u="none" strike="noStrike" cap="none">
                <a:solidFill>
                  <a:srgbClr val="575757"/>
                </a:solidFill>
                <a:latin typeface="Calibri"/>
                <a:ea typeface="Calibri"/>
                <a:cs typeface="Calibri"/>
                <a:sym typeface="Calibri"/>
              </a:rPr>
              <a:t>Dataset Overview</a:t>
            </a:r>
            <a:endParaRPr sz="1100" b="0" i="0" u="none" strike="noStrike" cap="none">
              <a:solidFill>
                <a:srgbClr val="000000"/>
              </a:solidFill>
              <a:latin typeface="Arial"/>
              <a:ea typeface="Arial"/>
              <a:cs typeface="Arial"/>
              <a:sym typeface="Arial"/>
            </a:endParaRPr>
          </a:p>
        </p:txBody>
      </p:sp>
      <p:sp>
        <p:nvSpPr>
          <p:cNvPr id="150" name="Google Shape;150;p6"/>
          <p:cNvSpPr txBox="1">
            <a:spLocks noGrp="1"/>
          </p:cNvSpPr>
          <p:nvPr>
            <p:ph type="sldNum" idx="12"/>
          </p:nvPr>
        </p:nvSpPr>
        <p:spPr>
          <a:xfrm>
            <a:off x="8618575" y="4712400"/>
            <a:ext cx="5253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6</a:t>
            </a:r>
            <a:endParaRPr/>
          </a:p>
        </p:txBody>
      </p:sp>
      <p:sp>
        <p:nvSpPr>
          <p:cNvPr id="151" name="Google Shape;151;p6"/>
          <p:cNvSpPr txBox="1"/>
          <p:nvPr/>
        </p:nvSpPr>
        <p:spPr>
          <a:xfrm>
            <a:off x="830250" y="1225125"/>
            <a:ext cx="18732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0000FF"/>
                </a:solidFill>
                <a:latin typeface="Oswald"/>
                <a:ea typeface="Oswald"/>
                <a:cs typeface="Oswald"/>
                <a:sym typeface="Oswald"/>
              </a:rPr>
              <a:t>19,158 </a:t>
            </a:r>
            <a:endParaRPr sz="4200" b="1" i="0" u="none" strike="noStrike" cap="none">
              <a:solidFill>
                <a:srgbClr val="0000FF"/>
              </a:solidFill>
              <a:latin typeface="Oswald"/>
              <a:ea typeface="Oswald"/>
              <a:cs typeface="Oswald"/>
              <a:sym typeface="Oswald"/>
            </a:endParaRPr>
          </a:p>
        </p:txBody>
      </p:sp>
      <p:sp>
        <p:nvSpPr>
          <p:cNvPr id="152" name="Google Shape;152;p6"/>
          <p:cNvSpPr txBox="1"/>
          <p:nvPr/>
        </p:nvSpPr>
        <p:spPr>
          <a:xfrm>
            <a:off x="3366525" y="1217594"/>
            <a:ext cx="760975" cy="83096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200"/>
              <a:buFont typeface="Arial"/>
              <a:buNone/>
            </a:pPr>
            <a:r>
              <a:rPr lang="en-US" sz="4200" b="1" i="0" u="none" strike="noStrike" cap="none">
                <a:solidFill>
                  <a:srgbClr val="6AA84F"/>
                </a:solidFill>
                <a:latin typeface="Oswald"/>
                <a:ea typeface="Oswald"/>
                <a:cs typeface="Oswald"/>
                <a:sym typeface="Oswald"/>
              </a:rPr>
              <a:t>13</a:t>
            </a:r>
            <a:r>
              <a:rPr lang="en-US" sz="4200" b="1" i="0" u="none" strike="noStrike" cap="none">
                <a:solidFill>
                  <a:srgbClr val="FF0000"/>
                </a:solidFill>
                <a:latin typeface="Oswald"/>
                <a:ea typeface="Oswald"/>
                <a:cs typeface="Oswald"/>
                <a:sym typeface="Oswald"/>
              </a:rPr>
              <a:t> </a:t>
            </a:r>
            <a:endParaRPr sz="4200" b="1" i="0" u="none" strike="noStrike" cap="none">
              <a:solidFill>
                <a:srgbClr val="FF0000"/>
              </a:solidFill>
              <a:latin typeface="Oswald"/>
              <a:ea typeface="Oswald"/>
              <a:cs typeface="Oswald"/>
              <a:sym typeface="Oswald"/>
            </a:endParaRPr>
          </a:p>
        </p:txBody>
      </p:sp>
      <p:sp>
        <p:nvSpPr>
          <p:cNvPr id="153" name="Google Shape;153;p6"/>
          <p:cNvSpPr txBox="1"/>
          <p:nvPr/>
        </p:nvSpPr>
        <p:spPr>
          <a:xfrm>
            <a:off x="1050425" y="1981912"/>
            <a:ext cx="1194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Row Counts</a:t>
            </a:r>
            <a:endParaRPr sz="1400" b="0" i="0" u="none" strike="noStrike" cap="none">
              <a:solidFill>
                <a:srgbClr val="000000"/>
              </a:solidFill>
              <a:latin typeface="Arial"/>
              <a:ea typeface="Arial"/>
              <a:cs typeface="Arial"/>
              <a:sym typeface="Arial"/>
            </a:endParaRPr>
          </a:p>
        </p:txBody>
      </p:sp>
      <p:sp>
        <p:nvSpPr>
          <p:cNvPr id="154" name="Google Shape;154;p6"/>
          <p:cNvSpPr txBox="1"/>
          <p:nvPr/>
        </p:nvSpPr>
        <p:spPr>
          <a:xfrm>
            <a:off x="3376725" y="2020403"/>
            <a:ext cx="89665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Features</a:t>
            </a:r>
            <a:endParaRPr sz="1400" b="0" i="0" u="none" strike="noStrike" cap="none">
              <a:solidFill>
                <a:srgbClr val="000000"/>
              </a:solidFill>
              <a:latin typeface="Arial"/>
              <a:ea typeface="Arial"/>
              <a:cs typeface="Arial"/>
              <a:sym typeface="Arial"/>
            </a:endParaRPr>
          </a:p>
        </p:txBody>
      </p:sp>
      <p:sp>
        <p:nvSpPr>
          <p:cNvPr id="155" name="Google Shape;155;p6"/>
          <p:cNvSpPr txBox="1"/>
          <p:nvPr/>
        </p:nvSpPr>
        <p:spPr>
          <a:xfrm>
            <a:off x="708750" y="3138750"/>
            <a:ext cx="5832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
          <p:cNvSpPr txBox="1"/>
          <p:nvPr/>
        </p:nvSpPr>
        <p:spPr>
          <a:xfrm>
            <a:off x="520950" y="2667200"/>
            <a:ext cx="7756800" cy="169274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Arial"/>
                <a:ea typeface="Arial"/>
                <a:cs typeface="Arial"/>
                <a:sym typeface="Arial"/>
              </a:rPr>
              <a:t>Data Source-Quality: </a:t>
            </a:r>
            <a:r>
              <a:rPr lang="en-US"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HR Analytics: Job Change of Data Scientists | Kaggle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Kaggle dataset with 13 features related to employees of a client employing data scientists. Fields include categorical variables such as type of company, gender, and city as well as quantitative variables such as years of experience and training hours.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Final column is our target variable (a binary variable). Our main objective is to predict whether or not an employee is seeking outside employment. The training set contains 19,158 rows.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6"/>
          <p:cNvSpPr txBox="1"/>
          <p:nvPr/>
        </p:nvSpPr>
        <p:spPr>
          <a:xfrm>
            <a:off x="1387125" y="3736125"/>
            <a:ext cx="5832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6"/>
          <p:cNvSpPr txBox="1"/>
          <p:nvPr/>
        </p:nvSpPr>
        <p:spPr>
          <a:xfrm>
            <a:off x="5238175" y="1164812"/>
            <a:ext cx="2750125"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Oswald"/>
                <a:ea typeface="Oswald"/>
                <a:cs typeface="Oswald"/>
                <a:sym typeface="Oswald"/>
              </a:rPr>
              <a:t>Classification Problem </a:t>
            </a:r>
            <a:endParaRPr sz="2800" b="1" i="0" u="none" strike="noStrike" cap="none">
              <a:solidFill>
                <a:srgbClr val="FF0000"/>
              </a:solidFill>
              <a:latin typeface="Oswald"/>
              <a:ea typeface="Oswald"/>
              <a:cs typeface="Oswald"/>
              <a:sym typeface="Oswald"/>
            </a:endParaRPr>
          </a:p>
        </p:txBody>
      </p:sp>
      <p:sp>
        <p:nvSpPr>
          <p:cNvPr id="159" name="Google Shape;159;p6"/>
          <p:cNvSpPr txBox="1"/>
          <p:nvPr/>
        </p:nvSpPr>
        <p:spPr>
          <a:xfrm>
            <a:off x="5238175" y="2048560"/>
            <a:ext cx="3099176"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Target variable-looking for job or not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7"/>
          <p:cNvPicPr preferRelativeResize="0"/>
          <p:nvPr/>
        </p:nvPicPr>
        <p:blipFill rotWithShape="1">
          <a:blip r:embed="rId3">
            <a:alphaModFix/>
          </a:blip>
          <a:srcRect/>
          <a:stretch/>
        </p:blipFill>
        <p:spPr>
          <a:xfrm>
            <a:off x="1191" y="1191"/>
            <a:ext cx="1190" cy="1190"/>
          </a:xfrm>
          <a:prstGeom prst="rect">
            <a:avLst/>
          </a:prstGeom>
          <a:noFill/>
          <a:ln>
            <a:noFill/>
          </a:ln>
        </p:spPr>
      </p:pic>
      <p:sp>
        <p:nvSpPr>
          <p:cNvPr id="165" name="Google Shape;165;p7"/>
          <p:cNvSpPr>
            <a:spLocks noGrp="1"/>
          </p:cNvSpPr>
          <p:nvPr>
            <p:ph type="pic" idx="2"/>
          </p:nvPr>
        </p:nvSpPr>
        <p:spPr>
          <a:xfrm>
            <a:off x="11" y="0"/>
            <a:ext cx="9144000" cy="4565276"/>
          </a:xfrm>
          <a:prstGeom prst="rect">
            <a:avLst/>
          </a:prstGeom>
          <a:solidFill>
            <a:srgbClr val="D7D0C0"/>
          </a:solidFill>
          <a:ln>
            <a:noFill/>
          </a:ln>
        </p:spPr>
      </p:sp>
      <p:sp>
        <p:nvSpPr>
          <p:cNvPr id="166" name="Google Shape;166;p7"/>
          <p:cNvSpPr txBox="1"/>
          <p:nvPr/>
        </p:nvSpPr>
        <p:spPr>
          <a:xfrm>
            <a:off x="1155912" y="1646993"/>
            <a:ext cx="6832200" cy="392400"/>
          </a:xfrm>
          <a:prstGeom prst="rect">
            <a:avLst/>
          </a:prstGeom>
          <a:noFill/>
          <a:ln>
            <a:noFill/>
          </a:ln>
        </p:spPr>
        <p:txBody>
          <a:bodyPr spcFirstLastPara="1" wrap="square" lIns="68575" tIns="34275" rIns="68575" bIns="34275" anchor="ctr" anchorCtr="0">
            <a:noAutofit/>
          </a:bodyPr>
          <a:lstStyle/>
          <a:p>
            <a:pPr marL="914400" marR="0" lvl="0" indent="0" algn="l" rtl="0">
              <a:lnSpc>
                <a:spcPct val="100000"/>
              </a:lnSpc>
              <a:spcBef>
                <a:spcPts val="0"/>
              </a:spcBef>
              <a:spcAft>
                <a:spcPts val="0"/>
              </a:spcAft>
              <a:buClr>
                <a:srgbClr val="000000"/>
              </a:buClr>
              <a:buSzPts val="2100"/>
              <a:buFont typeface="Arial"/>
              <a:buNone/>
            </a:pPr>
            <a:endParaRPr sz="2100" b="0" i="0" u="none" strike="noStrike" cap="none">
              <a:solidFill>
                <a:srgbClr val="575757"/>
              </a:solidFill>
              <a:latin typeface="Calibri"/>
              <a:ea typeface="Calibri"/>
              <a:cs typeface="Calibri"/>
              <a:sym typeface="Calibri"/>
            </a:endParaRPr>
          </a:p>
        </p:txBody>
      </p:sp>
      <p:sp>
        <p:nvSpPr>
          <p:cNvPr id="167" name="Google Shape;167;p7"/>
          <p:cNvSpPr txBox="1">
            <a:spLocks noGrp="1"/>
          </p:cNvSpPr>
          <p:nvPr>
            <p:ph type="sldNum" idx="12"/>
          </p:nvPr>
        </p:nvSpPr>
        <p:spPr>
          <a:xfrm>
            <a:off x="8618575" y="4712400"/>
            <a:ext cx="525300" cy="4311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SzPts val="1400"/>
              <a:buNone/>
            </a:pPr>
            <a:r>
              <a:rPr lang="en-US"/>
              <a:t>7</a:t>
            </a:r>
            <a:endParaRPr/>
          </a:p>
        </p:txBody>
      </p:sp>
      <p:graphicFrame>
        <p:nvGraphicFramePr>
          <p:cNvPr id="168" name="Google Shape;168;p7"/>
          <p:cNvGraphicFramePr/>
          <p:nvPr/>
        </p:nvGraphicFramePr>
        <p:xfrm>
          <a:off x="410509" y="35948"/>
          <a:ext cx="8430925" cy="4280500"/>
        </p:xfrm>
        <a:graphic>
          <a:graphicData uri="http://schemas.openxmlformats.org/drawingml/2006/table">
            <a:tbl>
              <a:tblPr>
                <a:noFill/>
                <a:tableStyleId>{46F7CD58-2A92-4471-ABC5-61FC23197E34}</a:tableStyleId>
              </a:tblPr>
              <a:tblGrid>
                <a:gridCol w="1763925">
                  <a:extLst>
                    <a:ext uri="{9D8B030D-6E8A-4147-A177-3AD203B41FA5}">
                      <a16:colId xmlns:a16="http://schemas.microsoft.com/office/drawing/2014/main" val="20000"/>
                    </a:ext>
                  </a:extLst>
                </a:gridCol>
                <a:gridCol w="3732475">
                  <a:extLst>
                    <a:ext uri="{9D8B030D-6E8A-4147-A177-3AD203B41FA5}">
                      <a16:colId xmlns:a16="http://schemas.microsoft.com/office/drawing/2014/main" val="20001"/>
                    </a:ext>
                  </a:extLst>
                </a:gridCol>
                <a:gridCol w="2934525">
                  <a:extLst>
                    <a:ext uri="{9D8B030D-6E8A-4147-A177-3AD203B41FA5}">
                      <a16:colId xmlns:a16="http://schemas.microsoft.com/office/drawing/2014/main" val="20002"/>
                    </a:ext>
                  </a:extLst>
                </a:gridCol>
              </a:tblGrid>
              <a:tr h="294775">
                <a:tc>
                  <a:txBody>
                    <a:bodyPr/>
                    <a:lstStyle/>
                    <a:p>
                      <a:pPr marL="0" marR="0" lvl="0" indent="0" algn="l" rtl="0">
                        <a:lnSpc>
                          <a:spcPct val="115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Feature</a:t>
                      </a:r>
                      <a:endParaRPr sz="1400" u="none" strike="noStrike" cap="none"/>
                    </a:p>
                  </a:txBody>
                  <a:tcPr marL="91450" marR="91450" marT="45725" marB="45725">
                    <a:solidFill>
                      <a:srgbClr val="82001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solidFill>
                            <a:schemeClr val="lt1"/>
                          </a:solidFill>
                          <a:latin typeface="Calibri"/>
                          <a:ea typeface="Calibri"/>
                          <a:cs typeface="Calibri"/>
                          <a:sym typeface="Calibri"/>
                        </a:rPr>
                        <a:t>Description</a:t>
                      </a:r>
                      <a:endParaRPr sz="1400" u="none" strike="noStrike" cap="none"/>
                    </a:p>
                  </a:txBody>
                  <a:tcPr marL="91450" marR="91450" marT="45725" marB="45725">
                    <a:solidFill>
                      <a:srgbClr val="820019"/>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u="none" strike="noStrike" cap="none">
                          <a:solidFill>
                            <a:schemeClr val="lt1"/>
                          </a:solidFill>
                          <a:latin typeface="Calibri"/>
                          <a:ea typeface="Calibri"/>
                          <a:cs typeface="Calibri"/>
                          <a:sym typeface="Calibri"/>
                        </a:rPr>
                        <a:t>Data Type</a:t>
                      </a:r>
                      <a:endParaRPr sz="1400" u="none" strike="noStrike" cap="none"/>
                    </a:p>
                  </a:txBody>
                  <a:tcPr marL="91450" marR="91450" marT="45725" marB="45725">
                    <a:solidFill>
                      <a:srgbClr val="820019"/>
                    </a:solidFill>
                  </a:tcPr>
                </a:tc>
                <a:extLst>
                  <a:ext uri="{0D108BD9-81ED-4DB2-BD59-A6C34878D82A}">
                    <a16:rowId xmlns:a16="http://schemas.microsoft.com/office/drawing/2014/main" val="10000"/>
                  </a:ext>
                </a:extLst>
              </a:tr>
              <a:tr h="277950">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enrollee_id </a:t>
                      </a:r>
                      <a:endParaRPr sz="1100" b="0" i="0"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Unique ID for candidate</a:t>
                      </a:r>
                      <a:endParaRPr sz="1100" b="0" i="0" u="none" strike="noStrike" cap="none">
                        <a:solidFill>
                          <a:srgbClr val="000000"/>
                        </a:solidFill>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Numbers (i.e. 8949, 29725)</a:t>
                      </a:r>
                      <a:endParaRPr sz="1400" u="none" strike="noStrike" cap="none"/>
                    </a:p>
                  </a:txBody>
                  <a:tcPr marL="91450" marR="91450" marT="45725" marB="45725"/>
                </a:tc>
                <a:extLst>
                  <a:ext uri="{0D108BD9-81ED-4DB2-BD59-A6C34878D82A}">
                    <a16:rowId xmlns:a16="http://schemas.microsoft.com/office/drawing/2014/main" val="10001"/>
                  </a:ext>
                </a:extLst>
              </a:tr>
              <a:tr h="2856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city</a:t>
                      </a:r>
                      <a:endParaRPr sz="11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 City code</a:t>
                      </a:r>
                      <a:endParaRPr sz="11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Strings (i.e. city_103, city_40)</a:t>
                      </a:r>
                      <a:endParaRPr sz="1400" u="none" strike="noStrike" cap="none"/>
                    </a:p>
                  </a:txBody>
                  <a:tcPr marL="91450" marR="91450" marT="45725" marB="45725"/>
                </a:tc>
                <a:extLst>
                  <a:ext uri="{0D108BD9-81ED-4DB2-BD59-A6C34878D82A}">
                    <a16:rowId xmlns:a16="http://schemas.microsoft.com/office/drawing/2014/main" val="10002"/>
                  </a:ext>
                </a:extLst>
              </a:tr>
              <a:tr h="28565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city_ development _index </a:t>
                      </a:r>
                      <a:endParaRPr sz="11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Development index of the city (scaled)</a:t>
                      </a:r>
                      <a:endParaRPr sz="1100" u="none" strike="noStrike" cap="none">
                        <a:latin typeface="Calibri"/>
                        <a:ea typeface="Calibri"/>
                        <a:cs typeface="Calibri"/>
                        <a:sym typeface="Calibri"/>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Numbers (i.e. 0.92, 0.776)</a:t>
                      </a:r>
                      <a:endParaRPr sz="1400" u="none" strike="noStrike" cap="none"/>
                    </a:p>
                  </a:txBody>
                  <a:tcPr marL="91450" marR="91450" marT="45725" marB="45725"/>
                </a:tc>
                <a:extLst>
                  <a:ext uri="{0D108BD9-81ED-4DB2-BD59-A6C34878D82A}">
                    <a16:rowId xmlns:a16="http://schemas.microsoft.com/office/drawing/2014/main" val="10003"/>
                  </a:ext>
                </a:extLst>
              </a:tr>
              <a:tr h="285650">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gender</a:t>
                      </a:r>
                      <a:endParaRPr sz="1400" u="none" strike="noStrike" cap="none"/>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 Gender of candidate</a:t>
                      </a:r>
                      <a:endParaRPr sz="1400" u="none" strike="noStrike" cap="none"/>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Strings (i.e. Male, Female)</a:t>
                      </a:r>
                      <a:endParaRPr sz="1400" u="none" strike="noStrike" cap="none"/>
                    </a:p>
                  </a:txBody>
                  <a:tcPr marL="68575" marR="68575" marT="0" marB="0" anchor="b"/>
                </a:tc>
                <a:extLst>
                  <a:ext uri="{0D108BD9-81ED-4DB2-BD59-A6C34878D82A}">
                    <a16:rowId xmlns:a16="http://schemas.microsoft.com/office/drawing/2014/main" val="10004"/>
                  </a:ext>
                </a:extLst>
              </a:tr>
              <a:tr h="285650">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relevent_experience</a:t>
                      </a:r>
                      <a:endParaRPr sz="1100" b="0" i="0" u="none" strike="noStrike" cap="none">
                        <a:solidFill>
                          <a:srgbClr val="000000"/>
                        </a:solidFill>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 Relevant experience of candidate</a:t>
                      </a:r>
                      <a:endParaRPr sz="1400" u="none" strike="noStrike" cap="none"/>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Strings (i.e. Has relevant experience)</a:t>
                      </a:r>
                      <a:endParaRPr sz="1400" u="none" strike="noStrike" cap="none"/>
                    </a:p>
                  </a:txBody>
                  <a:tcPr marL="68575" marR="68575" marT="0" marB="0" anchor="b"/>
                </a:tc>
                <a:extLst>
                  <a:ext uri="{0D108BD9-81ED-4DB2-BD59-A6C34878D82A}">
                    <a16:rowId xmlns:a16="http://schemas.microsoft.com/office/drawing/2014/main" val="10005"/>
                  </a:ext>
                </a:extLst>
              </a:tr>
              <a:tr h="285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enrolled_university</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 Type of University course enrolled if any</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Strings (i.e. no_enrollment)</a:t>
                      </a:r>
                      <a:endParaRPr sz="1400" u="none" strike="noStrike" cap="none"/>
                    </a:p>
                  </a:txBody>
                  <a:tcPr marL="68575" marR="68575" marT="0" marB="0" anchor="b"/>
                </a:tc>
                <a:extLst>
                  <a:ext uri="{0D108BD9-81ED-4DB2-BD59-A6C34878D82A}">
                    <a16:rowId xmlns:a16="http://schemas.microsoft.com/office/drawing/2014/main" val="10006"/>
                  </a:ext>
                </a:extLst>
              </a:tr>
              <a:tr h="285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education_level</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 Education level of candidate</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Strings (i.e. Masters)</a:t>
                      </a:r>
                      <a:endParaRPr sz="1400" u="none" strike="noStrike" cap="none"/>
                    </a:p>
                  </a:txBody>
                  <a:tcPr marL="68575" marR="68575" marT="0" marB="0" anchor="b"/>
                </a:tc>
                <a:extLst>
                  <a:ext uri="{0D108BD9-81ED-4DB2-BD59-A6C34878D82A}">
                    <a16:rowId xmlns:a16="http://schemas.microsoft.com/office/drawing/2014/main" val="10007"/>
                  </a:ext>
                </a:extLst>
              </a:tr>
              <a:tr h="285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major_discipline </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 </a:t>
                      </a:r>
                      <a:r>
                        <a:rPr lang="en-US" sz="1100" u="none" strike="noStrike" cap="none">
                          <a:solidFill>
                            <a:srgbClr val="000000"/>
                          </a:solidFill>
                          <a:latin typeface="Calibri"/>
                          <a:ea typeface="Calibri"/>
                          <a:cs typeface="Calibri"/>
                          <a:sym typeface="Calibri"/>
                        </a:rPr>
                        <a:t>Education major discipline of </a:t>
                      </a:r>
                      <a:r>
                        <a:rPr lang="en-US" sz="1100" b="0" i="0" u="none" strike="noStrike" cap="none">
                          <a:solidFill>
                            <a:srgbClr val="000000"/>
                          </a:solidFill>
                          <a:latin typeface="Calibri"/>
                          <a:ea typeface="Calibri"/>
                          <a:cs typeface="Calibri"/>
                          <a:sym typeface="Calibri"/>
                        </a:rPr>
                        <a:t>candidate</a:t>
                      </a:r>
                      <a:endParaRPr sz="1400" u="none" strike="noStrike" cap="none"/>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b="0" i="0" u="none" strike="noStrike" cap="none">
                          <a:solidFill>
                            <a:srgbClr val="000000"/>
                          </a:solidFill>
                          <a:latin typeface="Calibri"/>
                          <a:ea typeface="Calibri"/>
                          <a:cs typeface="Calibri"/>
                          <a:sym typeface="Calibri"/>
                        </a:rPr>
                        <a:t>Strings (i.e. Business Degree)</a:t>
                      </a:r>
                      <a:endParaRPr sz="1400" u="none" strike="noStrike" cap="none"/>
                    </a:p>
                  </a:txBody>
                  <a:tcPr marL="68575" marR="68575" marT="0" marB="0" anchor="b"/>
                </a:tc>
                <a:extLst>
                  <a:ext uri="{0D108BD9-81ED-4DB2-BD59-A6C34878D82A}">
                    <a16:rowId xmlns:a16="http://schemas.microsoft.com/office/drawing/2014/main" val="10008"/>
                  </a:ext>
                </a:extLst>
              </a:tr>
              <a:tr h="285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experience</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 Candidate total experience in years</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Numbers (i.e. 15)</a:t>
                      </a:r>
                      <a:endParaRPr sz="1400" u="none" strike="noStrike" cap="none"/>
                    </a:p>
                  </a:txBody>
                  <a:tcPr marL="68575" marR="68575" marT="0" marB="0" anchor="b"/>
                </a:tc>
                <a:extLst>
                  <a:ext uri="{0D108BD9-81ED-4DB2-BD59-A6C34878D82A}">
                    <a16:rowId xmlns:a16="http://schemas.microsoft.com/office/drawing/2014/main" val="10009"/>
                  </a:ext>
                </a:extLst>
              </a:tr>
              <a:tr h="285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company_size</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 No of employees in current employer's company</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Strings (i.e. 1000-4999)</a:t>
                      </a:r>
                      <a:endParaRPr sz="1400" u="none" strike="noStrike" cap="none"/>
                    </a:p>
                  </a:txBody>
                  <a:tcPr marL="68575" marR="68575" marT="0" marB="0" anchor="b"/>
                </a:tc>
                <a:extLst>
                  <a:ext uri="{0D108BD9-81ED-4DB2-BD59-A6C34878D82A}">
                    <a16:rowId xmlns:a16="http://schemas.microsoft.com/office/drawing/2014/main" val="10010"/>
                  </a:ext>
                </a:extLst>
              </a:tr>
              <a:tr h="279975">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company_type </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 Type of current employer</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Strings (i.e. Funded Startup)</a:t>
                      </a:r>
                      <a:endParaRPr sz="1400" u="none" strike="noStrike" cap="none"/>
                    </a:p>
                  </a:txBody>
                  <a:tcPr marL="68575" marR="68575" marT="0" marB="0" anchor="b"/>
                </a:tc>
                <a:extLst>
                  <a:ext uri="{0D108BD9-81ED-4DB2-BD59-A6C34878D82A}">
                    <a16:rowId xmlns:a16="http://schemas.microsoft.com/office/drawing/2014/main" val="10011"/>
                  </a:ext>
                </a:extLst>
              </a:tr>
              <a:tr h="285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lastnewjob</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 Difference in years between previous job and current job</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Numbers and Strings (i.e. never, &gt;4)</a:t>
                      </a:r>
                      <a:endParaRPr sz="1400" u="none" strike="noStrike" cap="none"/>
                    </a:p>
                  </a:txBody>
                  <a:tcPr marL="68575" marR="68575" marT="0" marB="0" anchor="b"/>
                </a:tc>
                <a:extLst>
                  <a:ext uri="{0D108BD9-81ED-4DB2-BD59-A6C34878D82A}">
                    <a16:rowId xmlns:a16="http://schemas.microsoft.com/office/drawing/2014/main" val="10012"/>
                  </a:ext>
                </a:extLst>
              </a:tr>
              <a:tr h="285650">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training_hours</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solidFill>
                            <a:srgbClr val="000000"/>
                          </a:solidFill>
                          <a:latin typeface="Calibri"/>
                          <a:ea typeface="Calibri"/>
                          <a:cs typeface="Calibri"/>
                          <a:sym typeface="Calibri"/>
                        </a:rPr>
                        <a:t> training hours completed</a:t>
                      </a:r>
                      <a:endParaRPr sz="1100"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Numbers (i.e.36)</a:t>
                      </a:r>
                      <a:endParaRPr sz="1400" u="none" strike="noStrike" cap="none"/>
                    </a:p>
                  </a:txBody>
                  <a:tcPr marL="68575" marR="68575" marT="0" marB="0" anchor="b"/>
                </a:tc>
                <a:extLst>
                  <a:ext uri="{0D108BD9-81ED-4DB2-BD59-A6C34878D82A}">
                    <a16:rowId xmlns:a16="http://schemas.microsoft.com/office/drawing/2014/main" val="10013"/>
                  </a:ext>
                </a:extLst>
              </a:tr>
              <a:tr h="285650">
                <a:tc>
                  <a:txBody>
                    <a:bodyPr/>
                    <a:lstStyle/>
                    <a:p>
                      <a:pPr marL="0" marR="0" lvl="0" indent="0" algn="l" rtl="0">
                        <a:lnSpc>
                          <a:spcPct val="115000"/>
                        </a:lnSpc>
                        <a:spcBef>
                          <a:spcPts val="0"/>
                        </a:spcBef>
                        <a:spcAft>
                          <a:spcPts val="0"/>
                        </a:spcAft>
                        <a:buClr>
                          <a:srgbClr val="000000"/>
                        </a:buClr>
                        <a:buSzPts val="1200"/>
                        <a:buFont typeface="Arial"/>
                        <a:buNone/>
                      </a:pPr>
                      <a:r>
                        <a:rPr lang="en-US" sz="1200" b="1" u="none" strike="noStrike" cap="none">
                          <a:solidFill>
                            <a:srgbClr val="000000"/>
                          </a:solidFill>
                          <a:latin typeface="Calibri"/>
                          <a:ea typeface="Calibri"/>
                          <a:cs typeface="Calibri"/>
                          <a:sym typeface="Calibri"/>
                        </a:rPr>
                        <a:t>target</a:t>
                      </a:r>
                      <a:endParaRPr sz="1200" b="1"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u="none" strike="noStrike" cap="none">
                          <a:latin typeface="Calibri"/>
                          <a:ea typeface="Calibri"/>
                          <a:cs typeface="Calibri"/>
                          <a:sym typeface="Calibri"/>
                        </a:rPr>
                        <a:t> </a:t>
                      </a:r>
                      <a:r>
                        <a:rPr lang="en-US" sz="1100" b="1" u="none" strike="noStrike" cap="none">
                          <a:latin typeface="Calibri"/>
                          <a:ea typeface="Calibri"/>
                          <a:cs typeface="Calibri"/>
                          <a:sym typeface="Calibri"/>
                        </a:rPr>
                        <a:t>0 </a:t>
                      </a:r>
                      <a:r>
                        <a:rPr lang="en-US" sz="1100" b="1" u="none" strike="noStrike" cap="none">
                          <a:solidFill>
                            <a:srgbClr val="000000"/>
                          </a:solidFill>
                          <a:latin typeface="Calibri"/>
                          <a:ea typeface="Calibri"/>
                          <a:cs typeface="Calibri"/>
                          <a:sym typeface="Calibri"/>
                        </a:rPr>
                        <a:t>Not looking for job change, 1 – Looking for a job change</a:t>
                      </a:r>
                      <a:endParaRPr sz="1100" b="1" u="none" strike="noStrike" cap="none">
                        <a:latin typeface="Calibri"/>
                        <a:ea typeface="Calibri"/>
                        <a:cs typeface="Calibri"/>
                        <a:sym typeface="Calibri"/>
                      </a:endParaRPr>
                    </a:p>
                  </a:txBody>
                  <a:tcPr marL="68575" marR="68575" marT="0" marB="0" anchor="b"/>
                </a:tc>
                <a:tc>
                  <a:txBody>
                    <a:bodyPr/>
                    <a:lstStyle/>
                    <a:p>
                      <a:pPr marL="0" marR="0" lvl="0" indent="0" algn="l" rtl="0">
                        <a:lnSpc>
                          <a:spcPct val="115000"/>
                        </a:lnSpc>
                        <a:spcBef>
                          <a:spcPts val="0"/>
                        </a:spcBef>
                        <a:spcAft>
                          <a:spcPts val="0"/>
                        </a:spcAft>
                        <a:buClr>
                          <a:srgbClr val="000000"/>
                        </a:buClr>
                        <a:buSzPts val="1100"/>
                        <a:buFont typeface="Arial"/>
                        <a:buNone/>
                      </a:pPr>
                      <a:r>
                        <a:rPr lang="en-US" sz="1100" b="1" u="none" strike="noStrike" cap="none">
                          <a:latin typeface="Calibri"/>
                          <a:ea typeface="Calibri"/>
                          <a:cs typeface="Calibri"/>
                          <a:sym typeface="Calibri"/>
                        </a:rPr>
                        <a:t>Boolean</a:t>
                      </a:r>
                      <a:endParaRPr sz="1400" u="none" strike="noStrike" cap="none"/>
                    </a:p>
                  </a:txBody>
                  <a:tcPr marL="68575" marR="68575" marT="0" marB="0" anchor="b"/>
                </a:tc>
                <a:extLst>
                  <a:ext uri="{0D108BD9-81ED-4DB2-BD59-A6C34878D82A}">
                    <a16:rowId xmlns:a16="http://schemas.microsoft.com/office/drawing/2014/main" val="1001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459419" y="56886"/>
            <a:ext cx="8236200" cy="544200"/>
          </a:xfrm>
          <a:prstGeom prst="rect">
            <a:avLst/>
          </a:prstGeom>
          <a:noFill/>
          <a:ln>
            <a:noFill/>
          </a:ln>
        </p:spPr>
        <p:txBody>
          <a:bodyPr spcFirstLastPara="1" wrap="square" lIns="68575" tIns="34275" rIns="68575" bIns="34275" anchor="t" anchorCtr="0">
            <a:noAutofit/>
          </a:bodyPr>
          <a:lstStyle/>
          <a:p>
            <a:pPr marL="0" marR="0" lvl="0" indent="0" algn="l" rtl="0">
              <a:lnSpc>
                <a:spcPct val="85000"/>
              </a:lnSpc>
              <a:spcBef>
                <a:spcPts val="0"/>
              </a:spcBef>
              <a:spcAft>
                <a:spcPts val="0"/>
              </a:spcAft>
              <a:buClr>
                <a:srgbClr val="575757"/>
              </a:buClr>
              <a:buSzPts val="3600"/>
              <a:buFont typeface="Calibri"/>
              <a:buNone/>
            </a:pPr>
            <a:r>
              <a:rPr lang="en-US"/>
              <a:t>Data Understanding</a:t>
            </a:r>
            <a:endParaRPr/>
          </a:p>
        </p:txBody>
      </p:sp>
      <p:sp>
        <p:nvSpPr>
          <p:cNvPr id="174" name="Google Shape;174;p8"/>
          <p:cNvSpPr/>
          <p:nvPr/>
        </p:nvSpPr>
        <p:spPr>
          <a:xfrm>
            <a:off x="459419" y="537586"/>
            <a:ext cx="8101876" cy="2246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 dataset with 13 features. Models trained on 19,158 observations.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Data limitations: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Missing values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Masked data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Large numbers of categorical features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Imbalanced data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Highly skewed data features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Relatively few features</a:t>
            </a:r>
            <a:endParaRPr sz="1400" b="0" i="0" u="none" strike="noStrike" cap="none">
              <a:solidFill>
                <a:srgbClr val="000000"/>
              </a:solidFill>
              <a:latin typeface="Arial"/>
              <a:ea typeface="Arial"/>
              <a:cs typeface="Arial"/>
              <a:sym typeface="Arial"/>
            </a:endParaRPr>
          </a:p>
        </p:txBody>
      </p:sp>
      <p:pic>
        <p:nvPicPr>
          <p:cNvPr id="175" name="Google Shape;175;p8"/>
          <p:cNvPicPr preferRelativeResize="0"/>
          <p:nvPr/>
        </p:nvPicPr>
        <p:blipFill rotWithShape="1">
          <a:blip r:embed="rId3">
            <a:alphaModFix/>
          </a:blip>
          <a:srcRect/>
          <a:stretch/>
        </p:blipFill>
        <p:spPr>
          <a:xfrm>
            <a:off x="392250" y="2784350"/>
            <a:ext cx="8236200" cy="1747357"/>
          </a:xfrm>
          <a:prstGeom prst="rect">
            <a:avLst/>
          </a:prstGeom>
          <a:noFill/>
          <a:ln>
            <a:noFill/>
          </a:ln>
        </p:spPr>
      </p:pic>
      <p:sp>
        <p:nvSpPr>
          <p:cNvPr id="176" name="Google Shape;176;p8"/>
          <p:cNvSpPr/>
          <p:nvPr/>
        </p:nvSpPr>
        <p:spPr>
          <a:xfrm>
            <a:off x="4572000" y="848363"/>
            <a:ext cx="3971100" cy="168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Data delimitations: </a:t>
            </a: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Imputation</a:t>
            </a: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Ordinal Encoding</a:t>
            </a: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Convert categorical data into indicator variables (get_dummies)</a:t>
            </a: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Generate synthetic samples (SMOTE) / Class_weights</a:t>
            </a: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Log Transformation / BoxCox</a:t>
            </a:r>
            <a:endParaRPr sz="1400" b="0" i="0" u="none" strike="noStrike" cap="none">
              <a:solidFill>
                <a:srgbClr val="000000"/>
              </a:solidFill>
              <a:latin typeface="Arial"/>
              <a:ea typeface="Arial"/>
              <a:cs typeface="Arial"/>
              <a:sym typeface="Arial"/>
            </a:endParaRPr>
          </a:p>
          <a:p>
            <a:pPr marL="482600" marR="0" lvl="0" indent="-34290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0000"/>
                </a:solidFill>
                <a:latin typeface="Arial"/>
                <a:ea typeface="Arial"/>
                <a:cs typeface="Arial"/>
                <a:sym typeface="Arial"/>
              </a:rPr>
              <a:t>Create new features</a:t>
            </a:r>
            <a:endParaRPr sz="1400" b="0" i="0" u="none" strike="noStrike" cap="none">
              <a:solidFill>
                <a:srgbClr val="000000"/>
              </a:solidFill>
              <a:latin typeface="Arial"/>
              <a:ea typeface="Arial"/>
              <a:cs typeface="Arial"/>
              <a:sym typeface="Arial"/>
            </a:endParaRPr>
          </a:p>
        </p:txBody>
      </p:sp>
      <p:sp>
        <p:nvSpPr>
          <p:cNvPr id="177" name="Google Shape;177;p8"/>
          <p:cNvSpPr txBox="1">
            <a:spLocks noGrp="1"/>
          </p:cNvSpPr>
          <p:nvPr>
            <p:ph type="sldNum" idx="12"/>
          </p:nvPr>
        </p:nvSpPr>
        <p:spPr>
          <a:xfrm>
            <a:off x="8795146" y="4792477"/>
            <a:ext cx="288900" cy="3264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US"/>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a:spLocks noGrp="1"/>
          </p:cNvSpPr>
          <p:nvPr>
            <p:ph type="title"/>
          </p:nvPr>
        </p:nvSpPr>
        <p:spPr>
          <a:xfrm>
            <a:off x="342900" y="1714499"/>
            <a:ext cx="1918500" cy="1714500"/>
          </a:xfrm>
          <a:prstGeom prst="rect">
            <a:avLst/>
          </a:prstGeom>
          <a:noFill/>
          <a:ln>
            <a:noFill/>
          </a:ln>
        </p:spPr>
        <p:txBody>
          <a:bodyPr spcFirstLastPara="1" wrap="square" lIns="68575" tIns="34275" rIns="68575" bIns="34275" anchor="ctr" anchorCtr="0">
            <a:noAutofit/>
          </a:bodyPr>
          <a:lstStyle/>
          <a:p>
            <a:pPr marL="0" marR="0" lvl="0" indent="0" algn="l" rtl="0">
              <a:lnSpc>
                <a:spcPct val="85000"/>
              </a:lnSpc>
              <a:spcBef>
                <a:spcPts val="0"/>
              </a:spcBef>
              <a:spcAft>
                <a:spcPts val="0"/>
              </a:spcAft>
              <a:buClr>
                <a:srgbClr val="FFFFFF"/>
              </a:buClr>
              <a:buSzPts val="2700"/>
              <a:buFont typeface="Calibri"/>
              <a:buNone/>
            </a:pPr>
            <a:r>
              <a:rPr lang="en-US"/>
              <a:t>Imputation</a:t>
            </a:r>
            <a:endParaRPr/>
          </a:p>
        </p:txBody>
      </p:sp>
      <p:pic>
        <p:nvPicPr>
          <p:cNvPr id="183" name="Google Shape;183;p9"/>
          <p:cNvPicPr preferRelativeResize="0"/>
          <p:nvPr/>
        </p:nvPicPr>
        <p:blipFill rotWithShape="1">
          <a:blip r:embed="rId3">
            <a:alphaModFix/>
          </a:blip>
          <a:srcRect/>
          <a:stretch/>
        </p:blipFill>
        <p:spPr>
          <a:xfrm>
            <a:off x="2822760" y="876728"/>
            <a:ext cx="5424768" cy="1079556"/>
          </a:xfrm>
          <a:prstGeom prst="rect">
            <a:avLst/>
          </a:prstGeom>
          <a:noFill/>
          <a:ln>
            <a:noFill/>
          </a:ln>
        </p:spPr>
      </p:pic>
      <p:sp>
        <p:nvSpPr>
          <p:cNvPr id="184" name="Google Shape;184;p9"/>
          <p:cNvSpPr txBox="1">
            <a:spLocks noGrp="1"/>
          </p:cNvSpPr>
          <p:nvPr>
            <p:ph type="body" idx="1"/>
          </p:nvPr>
        </p:nvSpPr>
        <p:spPr>
          <a:xfrm>
            <a:off x="2822759" y="326764"/>
            <a:ext cx="5424769" cy="390412"/>
          </a:xfrm>
          <a:prstGeom prst="rect">
            <a:avLst/>
          </a:prstGeom>
          <a:noFill/>
          <a:ln>
            <a:noFill/>
          </a:ln>
        </p:spPr>
        <p:txBody>
          <a:bodyPr spcFirstLastPara="1" wrap="square" lIns="68575" tIns="34275" rIns="68575" bIns="34275" anchor="t" anchorCtr="0">
            <a:noAutofit/>
          </a:bodyPr>
          <a:lstStyle/>
          <a:p>
            <a:pPr marL="133350" lvl="0" indent="0" algn="l" rtl="0">
              <a:lnSpc>
                <a:spcPct val="90000"/>
              </a:lnSpc>
              <a:spcBef>
                <a:spcPts val="900"/>
              </a:spcBef>
              <a:spcAft>
                <a:spcPts val="0"/>
              </a:spcAft>
              <a:buSzPts val="1500"/>
              <a:buNone/>
            </a:pPr>
            <a:r>
              <a:rPr lang="en-US"/>
              <a:t>Impute missing values with the mean of data (numerical data)</a:t>
            </a:r>
            <a:endParaRPr/>
          </a:p>
        </p:txBody>
      </p:sp>
      <p:pic>
        <p:nvPicPr>
          <p:cNvPr id="185" name="Google Shape;185;p9"/>
          <p:cNvPicPr preferRelativeResize="0"/>
          <p:nvPr/>
        </p:nvPicPr>
        <p:blipFill rotWithShape="1">
          <a:blip r:embed="rId4">
            <a:alphaModFix/>
          </a:blip>
          <a:srcRect/>
          <a:stretch/>
        </p:blipFill>
        <p:spPr>
          <a:xfrm>
            <a:off x="2989419" y="2571748"/>
            <a:ext cx="5258110" cy="2238671"/>
          </a:xfrm>
          <a:prstGeom prst="rect">
            <a:avLst/>
          </a:prstGeom>
          <a:noFill/>
          <a:ln>
            <a:noFill/>
          </a:ln>
        </p:spPr>
      </p:pic>
      <p:sp>
        <p:nvSpPr>
          <p:cNvPr id="186" name="Google Shape;186;p9"/>
          <p:cNvSpPr txBox="1"/>
          <p:nvPr/>
        </p:nvSpPr>
        <p:spPr>
          <a:xfrm>
            <a:off x="2751041" y="2045950"/>
            <a:ext cx="5424769" cy="390412"/>
          </a:xfrm>
          <a:prstGeom prst="rect">
            <a:avLst/>
          </a:prstGeom>
          <a:noFill/>
          <a:ln>
            <a:noFill/>
          </a:ln>
        </p:spPr>
        <p:txBody>
          <a:bodyPr spcFirstLastPara="1" wrap="square" lIns="68575" tIns="34275" rIns="68575" bIns="34275" anchor="t" anchorCtr="0">
            <a:noAutofit/>
          </a:bodyPr>
          <a:lstStyle/>
          <a:p>
            <a:pPr marL="133350" marR="0" lvl="0" indent="0" algn="l" rtl="0">
              <a:lnSpc>
                <a:spcPct val="90000"/>
              </a:lnSpc>
              <a:spcBef>
                <a:spcPts val="900"/>
              </a:spcBef>
              <a:spcAft>
                <a:spcPts val="0"/>
              </a:spcAft>
              <a:buClr>
                <a:schemeClr val="accent1"/>
              </a:buClr>
              <a:buSzPts val="1500"/>
              <a:buFont typeface="Arial"/>
              <a:buNone/>
            </a:pPr>
            <a:r>
              <a:rPr lang="en-US" sz="1500" b="0" i="0" u="none" strike="noStrike" cap="none">
                <a:solidFill>
                  <a:srgbClr val="575757"/>
                </a:solidFill>
                <a:latin typeface="Calibri"/>
                <a:ea typeface="Calibri"/>
                <a:cs typeface="Calibri"/>
                <a:sym typeface="Calibri"/>
              </a:rPr>
              <a:t>Impute missing values with the mode of data (categorical data)</a:t>
            </a:r>
            <a:endParaRPr sz="1400" b="0" i="0" u="none" strike="noStrike" cap="none">
              <a:solidFill>
                <a:srgbClr val="000000"/>
              </a:solidFill>
              <a:latin typeface="Arial"/>
              <a:ea typeface="Arial"/>
              <a:cs typeface="Arial"/>
              <a:sym typeface="Arial"/>
            </a:endParaRPr>
          </a:p>
        </p:txBody>
      </p:sp>
      <p:sp>
        <p:nvSpPr>
          <p:cNvPr id="187" name="Google Shape;187;p9"/>
          <p:cNvSpPr txBox="1">
            <a:spLocks noGrp="1"/>
          </p:cNvSpPr>
          <p:nvPr>
            <p:ph type="sldNum" idx="12"/>
          </p:nvPr>
        </p:nvSpPr>
        <p:spPr>
          <a:xfrm>
            <a:off x="8618563" y="4844839"/>
            <a:ext cx="465600" cy="2739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SzPts val="1400"/>
              <a:buNone/>
            </a:pPr>
            <a:r>
              <a:rPr lang="en-US"/>
              <a:t>9</a:t>
            </a:r>
            <a:endParaRPr/>
          </a:p>
        </p:txBody>
      </p:sp>
    </p:spTree>
  </p:cSld>
  <p:clrMapOvr>
    <a:masterClrMapping/>
  </p:clrMapOvr>
</p:sld>
</file>

<file path=ppt/theme/theme1.xml><?xml version="1.0" encoding="utf-8"?>
<a:theme xmlns:a="http://schemas.openxmlformats.org/drawingml/2006/main" name="Retrospect">
  <a:themeElements>
    <a:clrScheme name="Custom 1">
      <a:dk1>
        <a:srgbClr val="000000"/>
      </a:dk1>
      <a:lt1>
        <a:srgbClr val="FFFFFF"/>
      </a:lt1>
      <a:dk2>
        <a:srgbClr val="696464"/>
      </a:dk2>
      <a:lt2>
        <a:srgbClr val="E9E5DC"/>
      </a:lt2>
      <a:accent1>
        <a:srgbClr val="767676"/>
      </a:accent1>
      <a:accent2>
        <a:srgbClr val="800000"/>
      </a:accent2>
      <a:accent3>
        <a:srgbClr val="D6D6CE"/>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2115</Words>
  <Application>Microsoft Office PowerPoint</Application>
  <PresentationFormat>On-screen Show (16:9)</PresentationFormat>
  <Paragraphs>271</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Oswald</vt:lpstr>
      <vt:lpstr>Arial</vt:lpstr>
      <vt:lpstr>Retrospect</vt:lpstr>
      <vt:lpstr>HR Analytics:  Job Change of Data Scientists</vt:lpstr>
      <vt:lpstr>Agenda</vt:lpstr>
      <vt:lpstr>PowerPoint Presentation</vt:lpstr>
      <vt:lpstr>PowerPoint Presentation</vt:lpstr>
      <vt:lpstr>Data Understanding</vt:lpstr>
      <vt:lpstr>PowerPoint Presentation</vt:lpstr>
      <vt:lpstr>PowerPoint Presentation</vt:lpstr>
      <vt:lpstr>Data Understanding</vt:lpstr>
      <vt:lpstr>Imputation</vt:lpstr>
      <vt:lpstr>Ordinal Encoding</vt:lpstr>
      <vt:lpstr>BoxCox</vt:lpstr>
      <vt:lpstr>Exploratory Data Analysis (EDA)</vt:lpstr>
      <vt:lpstr>PowerPoint Presentation</vt:lpstr>
      <vt:lpstr>PowerPoint Presentation</vt:lpstr>
      <vt:lpstr>k-Means</vt:lpstr>
      <vt:lpstr>k-Means cont.</vt:lpstr>
      <vt:lpstr>DBSCAN</vt:lpstr>
      <vt:lpstr>Data Modeling</vt:lpstr>
      <vt:lpstr>PowerPoint Presentation</vt:lpstr>
      <vt:lpstr>PowerPoint Presentation</vt:lpstr>
      <vt:lpstr>PowerPoint Presentation</vt:lpstr>
      <vt:lpstr>PowerPoint Presentation</vt:lpstr>
      <vt:lpstr>Model Results, Recommendations and Next Steps</vt:lpstr>
      <vt:lpstr>PowerPoint Presentation</vt:lpstr>
      <vt:lpstr>PowerPoint Presentation</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Job Change of Data Scientists</dc:title>
  <dc:creator>Fetouh</dc:creator>
  <cp:lastModifiedBy>Pingting Gao</cp:lastModifiedBy>
  <cp:revision>3</cp:revision>
  <dcterms:modified xsi:type="dcterms:W3CDTF">2022-06-01T21:01:43Z</dcterms:modified>
</cp:coreProperties>
</file>