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2" r:id="rId8"/>
    <p:sldId id="265" r:id="rId9"/>
    <p:sldId id="263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0"/>
    <p:restoredTop sz="94607"/>
  </p:normalViewPr>
  <p:slideViewPr>
    <p:cSldViewPr snapToGrid="0">
      <p:cViewPr varScale="1">
        <p:scale>
          <a:sx n="88" d="100"/>
          <a:sy n="88" d="100"/>
        </p:scale>
        <p:origin x="1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6321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8923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3229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3046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3350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3503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6720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811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6272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9314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3833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AB65C82-860C-614F-A146-DA36543B89CF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51185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9B56D-4C0A-BD75-8B8F-29089B888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Consistency in Decision-Making under </a:t>
            </a:r>
            <a:r>
              <a:rPr lang="en-US" dirty="0" err="1"/>
              <a:t>Quantised</a:t>
            </a:r>
            <a:r>
              <a:rPr lang="en-US" dirty="0"/>
              <a:t> Constraints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881A9-9802-0358-8728-8E97881B5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/>
              <a:t>CS 5891: Algorithms for Decision Making Final Project</a:t>
            </a:r>
          </a:p>
          <a:p>
            <a:r>
              <a:rPr lang="en-KR" dirty="0"/>
              <a:t>Youngjae Moon</a:t>
            </a:r>
          </a:p>
        </p:txBody>
      </p:sp>
      <p:pic>
        <p:nvPicPr>
          <p:cNvPr id="4" name="Picture 2" descr="Vanderbilt University launches refreshed visual identity | Vanderbilt  University">
            <a:extLst>
              <a:ext uri="{FF2B5EF4-FFF2-40B4-BE49-F238E27FC236}">
                <a16:creationId xmlns:a16="http://schemas.microsoft.com/office/drawing/2014/main" id="{57FFCA07-402F-1E17-422E-A108253EF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905" y="6187202"/>
            <a:ext cx="2180095" cy="67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38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4F0A2-F177-847B-CE60-61C03414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E3C0E-FBB7-53B8-DE61-129B4DD206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Representing real-world decision scenarios in a synthetic environment.</a:t>
            </a:r>
          </a:p>
          <a:p>
            <a:r>
              <a:rPr lang="en-US" dirty="0"/>
              <a:t>Integrate advanced neural network verification tools like NNV or Marabou.</a:t>
            </a:r>
          </a:p>
          <a:p>
            <a:r>
              <a:rPr lang="en-US" dirty="0"/>
              <a:t>Explore mixed-precision </a:t>
            </a:r>
            <a:r>
              <a:rPr lang="en-US" dirty="0" err="1"/>
              <a:t>quantisation</a:t>
            </a:r>
            <a:r>
              <a:rPr lang="en-US" dirty="0"/>
              <a:t>.</a:t>
            </a:r>
          </a:p>
          <a:p>
            <a:r>
              <a:rPr lang="en-US" dirty="0"/>
              <a:t>Extend to larger, more complex neural networks.</a:t>
            </a:r>
          </a:p>
          <a:p>
            <a:endParaRPr lang="en-K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7D48E-D74C-8636-BCA8-60E5B9B1F2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Verification of original neural network does not guarantee verification of </a:t>
            </a:r>
            <a:r>
              <a:rPr lang="en-US" dirty="0" err="1"/>
              <a:t>quantised</a:t>
            </a:r>
            <a:r>
              <a:rPr lang="en-US" dirty="0"/>
              <a:t> neural network. </a:t>
            </a:r>
          </a:p>
          <a:p>
            <a:r>
              <a:rPr lang="en-US" dirty="0"/>
              <a:t>Thus, verification of </a:t>
            </a:r>
            <a:r>
              <a:rPr lang="en-US" dirty="0" err="1"/>
              <a:t>quantised</a:t>
            </a:r>
            <a:r>
              <a:rPr lang="en-US" dirty="0"/>
              <a:t> neural network does not guarantee verification of original neural network and interval neural network (representation of </a:t>
            </a:r>
            <a:r>
              <a:rPr lang="en-US" dirty="0" err="1"/>
              <a:t>unquantised</a:t>
            </a:r>
            <a:r>
              <a:rPr lang="en-US" dirty="0"/>
              <a:t> neural network).</a:t>
            </a:r>
          </a:p>
          <a:p>
            <a:endParaRPr lang="en-KR" dirty="0"/>
          </a:p>
        </p:txBody>
      </p:sp>
      <p:pic>
        <p:nvPicPr>
          <p:cNvPr id="5" name="Picture 2" descr="Vanderbilt University launches refreshed visual identity | Vanderbilt  University">
            <a:extLst>
              <a:ext uri="{FF2B5EF4-FFF2-40B4-BE49-F238E27FC236}">
                <a16:creationId xmlns:a16="http://schemas.microsoft.com/office/drawing/2014/main" id="{B00F4EDD-2D7B-0334-4F1D-9BC9AFF93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905" y="6187202"/>
            <a:ext cx="2180095" cy="67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516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CD14F-32DB-E3CB-54BF-ACBE6C76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9F275-FECD-E39C-89B3-57F53373CB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825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4500-3B34-A3C2-EA92-03914689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FA042-5E89-0E8B-6864-8CA39DCA6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Problem Satement</a:t>
            </a:r>
          </a:p>
          <a:p>
            <a:r>
              <a:rPr lang="en-KR" dirty="0"/>
              <a:t>Objectives</a:t>
            </a:r>
          </a:p>
          <a:p>
            <a:r>
              <a:rPr lang="en-KR" dirty="0"/>
              <a:t>Tools and Technologies</a:t>
            </a:r>
          </a:p>
          <a:p>
            <a:r>
              <a:rPr lang="en-KR" dirty="0"/>
              <a:t>Methodology</a:t>
            </a:r>
          </a:p>
          <a:p>
            <a:r>
              <a:rPr lang="en-KR" dirty="0"/>
              <a:t>Experimental Setup</a:t>
            </a:r>
          </a:p>
          <a:p>
            <a:r>
              <a:rPr lang="en-KR" dirty="0"/>
              <a:t>Results</a:t>
            </a:r>
          </a:p>
          <a:p>
            <a:r>
              <a:rPr lang="en-KR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29916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9617-BF77-6F94-B779-029B2A5B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446D3-7E05-5EEF-6BFE-5A51A8B23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 are computationally expensive for real-time decision-making on resource-constrained devices (e.g., mobile phones, IoT).</a:t>
            </a:r>
          </a:p>
          <a:p>
            <a:r>
              <a:rPr lang="en-US" dirty="0"/>
              <a:t>Quantization reduces model size and inference time but may compromise accuracy.</a:t>
            </a:r>
          </a:p>
          <a:p>
            <a:r>
              <a:rPr lang="en-US" dirty="0"/>
              <a:t>Key questions:</a:t>
            </a:r>
          </a:p>
          <a:p>
            <a:pPr lvl="1"/>
            <a:r>
              <a:rPr lang="en-US" dirty="0"/>
              <a:t>How can we balance accuracy and efficiency using </a:t>
            </a:r>
            <a:r>
              <a:rPr lang="en-US" dirty="0" err="1"/>
              <a:t>quantisation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Can </a:t>
            </a:r>
            <a:r>
              <a:rPr lang="en-US" dirty="0" err="1"/>
              <a:t>quantised</a:t>
            </a:r>
            <a:r>
              <a:rPr lang="en-US" dirty="0"/>
              <a:t> models retain consistency and reliability?</a:t>
            </a:r>
          </a:p>
          <a:p>
            <a:endParaRPr lang="en-KR" dirty="0"/>
          </a:p>
        </p:txBody>
      </p:sp>
      <p:pic>
        <p:nvPicPr>
          <p:cNvPr id="4" name="Picture 2" descr="Vanderbilt University launches refreshed visual identity | Vanderbilt  University">
            <a:extLst>
              <a:ext uri="{FF2B5EF4-FFF2-40B4-BE49-F238E27FC236}">
                <a16:creationId xmlns:a16="http://schemas.microsoft.com/office/drawing/2014/main" id="{056DAD11-0CBF-CB0B-0AA2-EC4EBA592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905" y="6187202"/>
            <a:ext cx="2180095" cy="67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75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A61C-3A3B-3BFB-2F44-5636C3C5E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3A509-A670-78D2-68C8-F84F53B42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Post-Training Quantization (PTQ) and Quantization-Aware Training (QAT) to optimize neural networks for decision-making.</a:t>
            </a:r>
          </a:p>
          <a:p>
            <a:r>
              <a:rPr lang="en-US" dirty="0"/>
              <a:t>Evaluate trade-offs between:</a:t>
            </a:r>
          </a:p>
          <a:p>
            <a:pPr lvl="1"/>
            <a:r>
              <a:rPr lang="en-US" dirty="0"/>
              <a:t>Model size</a:t>
            </a:r>
          </a:p>
          <a:p>
            <a:pPr lvl="1"/>
            <a:r>
              <a:rPr lang="en-US" dirty="0"/>
              <a:t>Inference speed</a:t>
            </a:r>
          </a:p>
          <a:p>
            <a:pPr lvl="1"/>
            <a:r>
              <a:rPr lang="en-US" dirty="0"/>
              <a:t>Decision accuracy</a:t>
            </a:r>
          </a:p>
          <a:p>
            <a:r>
              <a:rPr lang="en-US" dirty="0"/>
              <a:t>Verify decision consistency of quantized models using Interval Neural Networks (INNs).</a:t>
            </a:r>
            <a:endParaRPr lang="en-KR" dirty="0"/>
          </a:p>
        </p:txBody>
      </p:sp>
      <p:pic>
        <p:nvPicPr>
          <p:cNvPr id="4" name="Picture 2" descr="Vanderbilt University launches refreshed visual identity | Vanderbilt  University">
            <a:extLst>
              <a:ext uri="{FF2B5EF4-FFF2-40B4-BE49-F238E27FC236}">
                <a16:creationId xmlns:a16="http://schemas.microsoft.com/office/drawing/2014/main" id="{951C2CD4-D145-D77C-156F-B21E832CF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905" y="6187202"/>
            <a:ext cx="2180095" cy="67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51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7FB0-48EE-2536-CF9B-2604F6F0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Tools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B81D8-9A87-829D-B393-860D19192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Python</a:t>
            </a:r>
          </a:p>
          <a:p>
            <a:pPr lvl="1"/>
            <a:r>
              <a:rPr lang="en-KR" dirty="0"/>
              <a:t>Simple programming language to use and have many libraries/frameworks</a:t>
            </a:r>
          </a:p>
          <a:p>
            <a:r>
              <a:rPr lang="en-KR" dirty="0"/>
              <a:t>PyTorch</a:t>
            </a:r>
          </a:p>
          <a:p>
            <a:pPr lvl="1"/>
            <a:r>
              <a:rPr lang="en-KR" dirty="0"/>
              <a:t>For </a:t>
            </a:r>
            <a:r>
              <a:rPr lang="en-US" dirty="0"/>
              <a:t>Neural network development and </a:t>
            </a:r>
            <a:r>
              <a:rPr lang="en-US" dirty="0" err="1"/>
              <a:t>quantisation</a:t>
            </a:r>
            <a:endParaRPr lang="en-US" dirty="0"/>
          </a:p>
          <a:p>
            <a:pPr lvl="1"/>
            <a:r>
              <a:rPr lang="en-US" dirty="0" err="1"/>
              <a:t>Qnnpack</a:t>
            </a:r>
            <a:r>
              <a:rPr lang="en-US" dirty="0"/>
              <a:t> </a:t>
            </a:r>
            <a:endParaRPr lang="en-KR" dirty="0"/>
          </a:p>
          <a:p>
            <a:r>
              <a:rPr lang="en-KR" dirty="0"/>
              <a:t>Gymnasium</a:t>
            </a:r>
          </a:p>
          <a:p>
            <a:pPr lvl="1"/>
            <a:r>
              <a:rPr lang="en-US" dirty="0"/>
              <a:t>Reinforcement learning environment (</a:t>
            </a:r>
            <a:r>
              <a:rPr lang="en-US" dirty="0" err="1"/>
              <a:t>CartPole</a:t>
            </a:r>
            <a:r>
              <a:rPr lang="en-US" dirty="0"/>
              <a:t>)</a:t>
            </a:r>
            <a:endParaRPr lang="en-KR" dirty="0"/>
          </a:p>
          <a:p>
            <a:endParaRPr lang="en-KR" dirty="0"/>
          </a:p>
        </p:txBody>
      </p:sp>
      <p:pic>
        <p:nvPicPr>
          <p:cNvPr id="4" name="Picture 2" descr="Vanderbilt University launches refreshed visual identity | Vanderbilt  University">
            <a:extLst>
              <a:ext uri="{FF2B5EF4-FFF2-40B4-BE49-F238E27FC236}">
                <a16:creationId xmlns:a16="http://schemas.microsoft.com/office/drawing/2014/main" id="{7028A72A-F04B-589D-8455-E35C8C1E6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905" y="6187202"/>
            <a:ext cx="2180095" cy="67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443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9C99-27FE-24BE-B1D7-98D66AFD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77919-4C04-ADC5-3112-43F6D8C60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Baseline Model Training:</a:t>
            </a:r>
          </a:p>
          <a:p>
            <a:pPr lvl="1"/>
            <a:r>
              <a:rPr lang="en-US" dirty="0"/>
              <a:t>Train a reinforcement learning policy on the </a:t>
            </a:r>
            <a:r>
              <a:rPr lang="en-US" dirty="0" err="1"/>
              <a:t>CartPole</a:t>
            </a:r>
            <a:r>
              <a:rPr lang="en-US" dirty="0"/>
              <a:t> environment using </a:t>
            </a:r>
            <a:r>
              <a:rPr lang="en-US" dirty="0" err="1"/>
              <a:t>PyTorch</a:t>
            </a:r>
            <a:r>
              <a:rPr lang="en-US" dirty="0"/>
              <a:t>.</a:t>
            </a:r>
          </a:p>
          <a:p>
            <a:r>
              <a:rPr lang="en-US" dirty="0"/>
              <a:t>Quantization:</a:t>
            </a:r>
          </a:p>
          <a:p>
            <a:pPr lvl="1"/>
            <a:r>
              <a:rPr lang="en-US" dirty="0"/>
              <a:t>Apply PTQ to optimize model size and inference speed.</a:t>
            </a:r>
          </a:p>
          <a:p>
            <a:pPr lvl="1"/>
            <a:r>
              <a:rPr lang="en-US" dirty="0"/>
              <a:t>Fine-tune using QAT to retain accuracy.</a:t>
            </a:r>
          </a:p>
          <a:p>
            <a:r>
              <a:rPr lang="en-US" dirty="0"/>
              <a:t>Verification:</a:t>
            </a:r>
          </a:p>
          <a:p>
            <a:pPr lvl="1"/>
            <a:r>
              <a:rPr lang="en-US" dirty="0"/>
              <a:t>Use Interval Neural Networks to verify decision consistency between quantized and unquantized models.</a:t>
            </a:r>
          </a:p>
          <a:p>
            <a:r>
              <a:rPr lang="en-US" dirty="0"/>
              <a:t>Evaluation:</a:t>
            </a:r>
          </a:p>
          <a:p>
            <a:pPr lvl="1"/>
            <a:r>
              <a:rPr lang="en-US" dirty="0"/>
              <a:t>Compare baseline, PTQ, and QAT models based on size, speed, and accuracy.</a:t>
            </a:r>
          </a:p>
          <a:p>
            <a:endParaRPr lang="en-KR" dirty="0"/>
          </a:p>
        </p:txBody>
      </p:sp>
      <p:pic>
        <p:nvPicPr>
          <p:cNvPr id="4" name="Picture 2" descr="Vanderbilt University launches refreshed visual identity | Vanderbilt  University">
            <a:extLst>
              <a:ext uri="{FF2B5EF4-FFF2-40B4-BE49-F238E27FC236}">
                <a16:creationId xmlns:a16="http://schemas.microsoft.com/office/drawing/2014/main" id="{D6A13920-03E8-5C9E-8CD6-C913CBA95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905" y="6187202"/>
            <a:ext cx="2180095" cy="67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45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C22C-D650-789F-9814-D6029B2A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89FA-6E42-08FC-DE9C-BB3852561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Environment:	</a:t>
            </a:r>
          </a:p>
          <a:p>
            <a:pPr lvl="1"/>
            <a:r>
              <a:rPr lang="en-US" dirty="0"/>
              <a:t>Used the CartPole-v1 environment from Gymnasium as the testbed for evaluating policies under quantization techniques.</a:t>
            </a:r>
          </a:p>
          <a:p>
            <a:r>
              <a:rPr lang="en-US" dirty="0"/>
              <a:t>Baseline Model:</a:t>
            </a:r>
          </a:p>
          <a:p>
            <a:pPr lvl="1"/>
            <a:r>
              <a:rPr lang="en-US" dirty="0"/>
              <a:t>Implemented a fully connected neural network (</a:t>
            </a:r>
            <a:r>
              <a:rPr lang="en-US" dirty="0" err="1"/>
              <a:t>PolicyNetwork</a:t>
            </a:r>
            <a:r>
              <a:rPr lang="en-US" dirty="0"/>
              <a:t>) to act as the policy model.</a:t>
            </a:r>
          </a:p>
          <a:p>
            <a:pPr lvl="1"/>
            <a:r>
              <a:rPr lang="en-US" dirty="0"/>
              <a:t>Trained the baseline model using a reinforcement learning approach to maximize rewards.</a:t>
            </a:r>
          </a:p>
          <a:p>
            <a:r>
              <a:rPr lang="en-US" dirty="0"/>
              <a:t>Quantization Techniques:</a:t>
            </a:r>
          </a:p>
          <a:p>
            <a:pPr lvl="1"/>
            <a:r>
              <a:rPr lang="en-US" dirty="0"/>
              <a:t>Post-Training Quantization (PTQ):</a:t>
            </a:r>
          </a:p>
          <a:p>
            <a:pPr lvl="2"/>
            <a:r>
              <a:rPr lang="en-US" dirty="0"/>
              <a:t>Dynamically quantized the baseline model to reduce model size and improve inference speed.</a:t>
            </a:r>
          </a:p>
          <a:p>
            <a:pPr lvl="1"/>
            <a:r>
              <a:rPr lang="en-US" dirty="0"/>
              <a:t>Quantization-Aware Training (QAT):</a:t>
            </a:r>
          </a:p>
          <a:p>
            <a:pPr lvl="2"/>
            <a:r>
              <a:rPr lang="en-US" dirty="0"/>
              <a:t>Incorporated quantization simulation during training to improve post-quantization accuracy.</a:t>
            </a:r>
          </a:p>
          <a:p>
            <a:endParaRPr lang="en-KR" dirty="0"/>
          </a:p>
        </p:txBody>
      </p:sp>
      <p:pic>
        <p:nvPicPr>
          <p:cNvPr id="4" name="Picture 2" descr="Vanderbilt University launches refreshed visual identity | Vanderbilt  University">
            <a:extLst>
              <a:ext uri="{FF2B5EF4-FFF2-40B4-BE49-F238E27FC236}">
                <a16:creationId xmlns:a16="http://schemas.microsoft.com/office/drawing/2014/main" id="{3B81374F-AC3B-F589-3F83-5F5105630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905" y="6187202"/>
            <a:ext cx="2180095" cy="67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4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C9CF4-E200-BA5B-56F9-180E5C512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36CB-C0BD-A48D-2D84-552D1429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A679C-000C-75F6-0161-4897546D4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Interval Neural Networks (INN):</a:t>
            </a:r>
          </a:p>
          <a:p>
            <a:pPr lvl="1"/>
            <a:r>
              <a:rPr lang="en-US" dirty="0"/>
              <a:t>Used for verification of consistency between quantized and unquantized models.</a:t>
            </a:r>
          </a:p>
          <a:p>
            <a:pPr lvl="1"/>
            <a:r>
              <a:rPr lang="en-US" dirty="0"/>
              <a:t>Propagated input intervals through the network to ensure decisions remain within tolerable bounds.</a:t>
            </a:r>
          </a:p>
          <a:p>
            <a:r>
              <a:rPr lang="en-US" dirty="0"/>
              <a:t>Evaluation Metrics:</a:t>
            </a:r>
          </a:p>
          <a:p>
            <a:pPr lvl="1"/>
            <a:r>
              <a:rPr lang="en-US" dirty="0"/>
              <a:t>Reward Comparison:</a:t>
            </a:r>
          </a:p>
          <a:p>
            <a:pPr lvl="2"/>
            <a:r>
              <a:rPr lang="en-US" dirty="0"/>
              <a:t>Measured average rewards over 10 episodes for both baseline and quantized models.</a:t>
            </a:r>
          </a:p>
          <a:p>
            <a:pPr lvl="1"/>
            <a:r>
              <a:rPr lang="en-US" dirty="0"/>
              <a:t>Decision Consistency:</a:t>
            </a:r>
          </a:p>
          <a:p>
            <a:pPr lvl="2"/>
            <a:r>
              <a:rPr lang="en-US" dirty="0"/>
              <a:t>Verified that outputs of quantized models were consistent with the baseline model using interval bounds.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Experiments conducted on CPU with </a:t>
            </a:r>
            <a:r>
              <a:rPr lang="en-US" dirty="0" err="1"/>
              <a:t>PyTorch's</a:t>
            </a:r>
            <a:r>
              <a:rPr lang="en-US" dirty="0"/>
              <a:t> </a:t>
            </a:r>
            <a:r>
              <a:rPr lang="en-US" dirty="0" err="1"/>
              <a:t>qnnpack</a:t>
            </a:r>
            <a:r>
              <a:rPr lang="en-US" dirty="0"/>
              <a:t> quantized backend.</a:t>
            </a:r>
          </a:p>
          <a:p>
            <a:pPr lvl="1"/>
            <a:r>
              <a:rPr lang="en-US" dirty="0"/>
              <a:t>Incorporated optional GPU acceleration for baseline model evaluation.</a:t>
            </a:r>
          </a:p>
          <a:p>
            <a:endParaRPr lang="en-KR" dirty="0"/>
          </a:p>
        </p:txBody>
      </p:sp>
      <p:pic>
        <p:nvPicPr>
          <p:cNvPr id="4" name="Picture 2" descr="Vanderbilt University launches refreshed visual identity | Vanderbilt  University">
            <a:extLst>
              <a:ext uri="{FF2B5EF4-FFF2-40B4-BE49-F238E27FC236}">
                <a16:creationId xmlns:a16="http://schemas.microsoft.com/office/drawing/2014/main" id="{763F207D-8822-541B-4F08-3B07646B1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905" y="6187202"/>
            <a:ext cx="2180095" cy="67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055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C6CB-896B-F1D8-8B33-77CD32163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69878-5AA3-1B07-6BD5-87545B56A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  <p:pic>
        <p:nvPicPr>
          <p:cNvPr id="4" name="Picture 2" descr="Vanderbilt University launches refreshed visual identity | Vanderbilt  University">
            <a:extLst>
              <a:ext uri="{FF2B5EF4-FFF2-40B4-BE49-F238E27FC236}">
                <a16:creationId xmlns:a16="http://schemas.microsoft.com/office/drawing/2014/main" id="{D50CD22B-7899-2EA7-284B-49A52CE95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905" y="6187202"/>
            <a:ext cx="2180095" cy="67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217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495</Words>
  <Application>Microsoft Macintosh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 Consistency in Decision-Making under Quantised Constraints</vt:lpstr>
      <vt:lpstr>Contents</vt:lpstr>
      <vt:lpstr>Problem Statement</vt:lpstr>
      <vt:lpstr>Objectives</vt:lpstr>
      <vt:lpstr>Tools and Technologies</vt:lpstr>
      <vt:lpstr>Methodology</vt:lpstr>
      <vt:lpstr>Experimental Setup</vt:lpstr>
      <vt:lpstr>Experimental Setup</vt:lpstr>
      <vt:lpstr>Results</vt:lpstr>
      <vt:lpstr>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Youngjae Moon</dc:creator>
  <cp:lastModifiedBy>Youngjae Moon</cp:lastModifiedBy>
  <cp:revision>7</cp:revision>
  <dcterms:created xsi:type="dcterms:W3CDTF">2024-11-27T18:54:09Z</dcterms:created>
  <dcterms:modified xsi:type="dcterms:W3CDTF">2024-11-28T16:36:56Z</dcterms:modified>
</cp:coreProperties>
</file>