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2" d="100"/>
          <a:sy n="102" d="100"/>
        </p:scale>
        <p:origin x="114"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https://app.uizard.io/" TargetMode="External"/><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hyperlink" Target="https://app.diagrams.net/" TargetMode="Externa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94E46C-D40F-4616-BCD7-7FCEADA44CA0}"/>
              </a:ext>
            </a:extLst>
          </p:cNvPr>
          <p:cNvSpPr>
            <a:spLocks noGrp="1"/>
          </p:cNvSpPr>
          <p:nvPr>
            <p:ph type="ctrTitle"/>
          </p:nvPr>
        </p:nvSpPr>
        <p:spPr>
          <a:xfrm>
            <a:off x="3962399" y="1518497"/>
            <a:ext cx="7197726" cy="2421464"/>
          </a:xfrm>
        </p:spPr>
        <p:txBody>
          <a:bodyPr>
            <a:normAutofit/>
          </a:bodyPr>
          <a:lstStyle/>
          <a:p>
            <a:r>
              <a:rPr lang="es-ES" sz="5400" dirty="0"/>
              <a:t>MY ISSUES FINAL REVIEW</a:t>
            </a:r>
          </a:p>
        </p:txBody>
      </p:sp>
      <p:sp>
        <p:nvSpPr>
          <p:cNvPr id="3" name="Subtítulo 2">
            <a:extLst>
              <a:ext uri="{FF2B5EF4-FFF2-40B4-BE49-F238E27FC236}">
                <a16:creationId xmlns:a16="http://schemas.microsoft.com/office/drawing/2014/main" id="{8A380C5A-9731-442D-92ED-89CB5783F941}"/>
              </a:ext>
            </a:extLst>
          </p:cNvPr>
          <p:cNvSpPr>
            <a:spLocks noGrp="1"/>
          </p:cNvSpPr>
          <p:nvPr>
            <p:ph type="subTitle" idx="1"/>
          </p:nvPr>
        </p:nvSpPr>
        <p:spPr>
          <a:xfrm>
            <a:off x="3962399" y="4385732"/>
            <a:ext cx="7197726" cy="1775038"/>
          </a:xfrm>
        </p:spPr>
        <p:txBody>
          <a:bodyPr>
            <a:normAutofit fontScale="92500" lnSpcReduction="10000"/>
          </a:bodyPr>
          <a:lstStyle/>
          <a:p>
            <a:r>
              <a:rPr lang="es-ES" dirty="0" err="1"/>
              <a:t>Anzi</a:t>
            </a:r>
            <a:r>
              <a:rPr lang="es-ES" dirty="0"/>
              <a:t> </a:t>
            </a:r>
            <a:r>
              <a:rPr lang="es-ES" dirty="0" err="1"/>
              <a:t>xu</a:t>
            </a:r>
            <a:r>
              <a:rPr lang="es-ES" dirty="0"/>
              <a:t> </a:t>
            </a:r>
            <a:r>
              <a:rPr lang="es-ES" dirty="0" err="1"/>
              <a:t>zhou</a:t>
            </a:r>
            <a:endParaRPr lang="es-ES" dirty="0"/>
          </a:p>
          <a:p>
            <a:r>
              <a:rPr lang="es-ES" dirty="0" err="1"/>
              <a:t>bOrja</a:t>
            </a:r>
            <a:r>
              <a:rPr lang="es-ES" dirty="0"/>
              <a:t> escobar briega</a:t>
            </a:r>
          </a:p>
          <a:p>
            <a:r>
              <a:rPr lang="es-ES" dirty="0"/>
              <a:t>Manuel martín-consuegra López</a:t>
            </a:r>
          </a:p>
          <a:p>
            <a:r>
              <a:rPr lang="es-ES" dirty="0"/>
              <a:t>Marcos muelas Aspano</a:t>
            </a:r>
          </a:p>
          <a:p>
            <a:r>
              <a:rPr lang="es-ES" dirty="0"/>
              <a:t>Ping Wang </a:t>
            </a:r>
            <a:r>
              <a:rPr lang="es-ES" dirty="0" err="1"/>
              <a:t>chen</a:t>
            </a:r>
            <a:endParaRPr lang="es-ES" dirty="0"/>
          </a:p>
        </p:txBody>
      </p:sp>
    </p:spTree>
    <p:extLst>
      <p:ext uri="{BB962C8B-B14F-4D97-AF65-F5344CB8AC3E}">
        <p14:creationId xmlns:p14="http://schemas.microsoft.com/office/powerpoint/2010/main" val="3687346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918EF7-B647-4CAA-A701-54EDC4CB2A07}"/>
              </a:ext>
            </a:extLst>
          </p:cNvPr>
          <p:cNvSpPr>
            <a:spLocks noGrp="1"/>
          </p:cNvSpPr>
          <p:nvPr>
            <p:ph type="title"/>
          </p:nvPr>
        </p:nvSpPr>
        <p:spPr/>
        <p:txBody>
          <a:bodyPr/>
          <a:lstStyle/>
          <a:p>
            <a:r>
              <a:rPr lang="es-ES" dirty="0"/>
              <a:t>WORK DONE – GUI </a:t>
            </a:r>
            <a:r>
              <a:rPr lang="es-ES" dirty="0" err="1"/>
              <a:t>implementation</a:t>
            </a:r>
            <a:endParaRPr lang="es-ES" dirty="0"/>
          </a:p>
        </p:txBody>
      </p:sp>
      <p:sp>
        <p:nvSpPr>
          <p:cNvPr id="7" name="CuadroTexto 6">
            <a:extLst>
              <a:ext uri="{FF2B5EF4-FFF2-40B4-BE49-F238E27FC236}">
                <a16:creationId xmlns:a16="http://schemas.microsoft.com/office/drawing/2014/main" id="{0733741E-5179-4607-A938-99DC0E802A7D}"/>
              </a:ext>
            </a:extLst>
          </p:cNvPr>
          <p:cNvSpPr txBox="1"/>
          <p:nvPr/>
        </p:nvSpPr>
        <p:spPr>
          <a:xfrm>
            <a:off x="820474" y="4509300"/>
            <a:ext cx="3469514" cy="369332"/>
          </a:xfrm>
          <a:prstGeom prst="rect">
            <a:avLst/>
          </a:prstGeom>
          <a:noFill/>
        </p:spPr>
        <p:txBody>
          <a:bodyPr wrap="square" rtlCol="0">
            <a:spAutoFit/>
          </a:bodyPr>
          <a:lstStyle/>
          <a:p>
            <a:pPr algn="ctr"/>
            <a:r>
              <a:rPr lang="es-ES" dirty="0"/>
              <a:t>JAVAFX DESING - SCENE BUILDER</a:t>
            </a:r>
          </a:p>
        </p:txBody>
      </p:sp>
      <p:pic>
        <p:nvPicPr>
          <p:cNvPr id="3074" name="Picture 2" descr="JavaFX Nedir?">
            <a:extLst>
              <a:ext uri="{FF2B5EF4-FFF2-40B4-BE49-F238E27FC236}">
                <a16:creationId xmlns:a16="http://schemas.microsoft.com/office/drawing/2014/main" id="{E819098C-7618-4371-B1FB-F2324A0D9C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998" y="2392191"/>
            <a:ext cx="2438400" cy="1628775"/>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585C6C72-A424-4250-9E93-C0B6DCD7E3F7}"/>
              </a:ext>
            </a:extLst>
          </p:cNvPr>
          <p:cNvSpPr txBox="1"/>
          <p:nvPr/>
        </p:nvSpPr>
        <p:spPr>
          <a:xfrm>
            <a:off x="1031631" y="1867521"/>
            <a:ext cx="2949133" cy="369332"/>
          </a:xfrm>
          <a:prstGeom prst="rect">
            <a:avLst/>
          </a:prstGeom>
          <a:noFill/>
        </p:spPr>
        <p:txBody>
          <a:bodyPr wrap="square" rtlCol="0">
            <a:spAutoFit/>
          </a:bodyPr>
          <a:lstStyle/>
          <a:p>
            <a:pPr algn="ctr"/>
            <a:r>
              <a:rPr lang="es-ES" dirty="0"/>
              <a:t>GUI TECHNOLOGY - JAVAFX</a:t>
            </a:r>
          </a:p>
        </p:txBody>
      </p:sp>
      <p:pic>
        <p:nvPicPr>
          <p:cNvPr id="3076" name="Picture 4" descr="Scene Builder - Gluon">
            <a:extLst>
              <a:ext uri="{FF2B5EF4-FFF2-40B4-BE49-F238E27FC236}">
                <a16:creationId xmlns:a16="http://schemas.microsoft.com/office/drawing/2014/main" id="{46779C85-28D5-41B8-B1F4-3B20F0E0F0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0844" y="5033970"/>
            <a:ext cx="1628775" cy="16287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4" name="Gráfico 3" descr="Grupo de hombres con relleno sólido">
            <a:extLst>
              <a:ext uri="{FF2B5EF4-FFF2-40B4-BE49-F238E27FC236}">
                <a16:creationId xmlns:a16="http://schemas.microsoft.com/office/drawing/2014/main" id="{741F3072-FD9A-4B42-81DA-0CB0A581070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24022" y="5052505"/>
            <a:ext cx="914400" cy="914400"/>
          </a:xfrm>
          <a:prstGeom prst="rect">
            <a:avLst/>
          </a:prstGeom>
        </p:spPr>
      </p:pic>
      <p:cxnSp>
        <p:nvCxnSpPr>
          <p:cNvPr id="15" name="Conector recto de flecha 14">
            <a:extLst>
              <a:ext uri="{FF2B5EF4-FFF2-40B4-BE49-F238E27FC236}">
                <a16:creationId xmlns:a16="http://schemas.microsoft.com/office/drawing/2014/main" id="{7FFA4A42-504A-4899-8DB1-730E2FFA79D0}"/>
              </a:ext>
            </a:extLst>
          </p:cNvPr>
          <p:cNvCxnSpPr>
            <a:cxnSpLocks/>
          </p:cNvCxnSpPr>
          <p:nvPr/>
        </p:nvCxnSpPr>
        <p:spPr>
          <a:xfrm flipV="1">
            <a:off x="8600303" y="4509300"/>
            <a:ext cx="987236" cy="857858"/>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7" name="CuadroTexto 16">
            <a:extLst>
              <a:ext uri="{FF2B5EF4-FFF2-40B4-BE49-F238E27FC236}">
                <a16:creationId xmlns:a16="http://schemas.microsoft.com/office/drawing/2014/main" id="{4B305803-AFE7-460F-AC8F-B9BEA15CFA24}"/>
              </a:ext>
            </a:extLst>
          </p:cNvPr>
          <p:cNvSpPr txBox="1"/>
          <p:nvPr/>
        </p:nvSpPr>
        <p:spPr>
          <a:xfrm>
            <a:off x="8770450" y="5027626"/>
            <a:ext cx="1421576" cy="369332"/>
          </a:xfrm>
          <a:prstGeom prst="rect">
            <a:avLst/>
          </a:prstGeom>
          <a:noFill/>
        </p:spPr>
        <p:txBody>
          <a:bodyPr wrap="square" rtlCol="0">
            <a:spAutoFit/>
          </a:bodyPr>
          <a:lstStyle/>
          <a:p>
            <a:pPr algn="ctr"/>
            <a:r>
              <a:rPr lang="es-ES" dirty="0"/>
              <a:t>USES</a:t>
            </a:r>
          </a:p>
        </p:txBody>
      </p:sp>
      <p:sp>
        <p:nvSpPr>
          <p:cNvPr id="18" name="Diagrama de flujo: proceso alternativo 17">
            <a:extLst>
              <a:ext uri="{FF2B5EF4-FFF2-40B4-BE49-F238E27FC236}">
                <a16:creationId xmlns:a16="http://schemas.microsoft.com/office/drawing/2014/main" id="{E1C6C2A8-A394-4818-828C-C6BA94FE9EE1}"/>
              </a:ext>
            </a:extLst>
          </p:cNvPr>
          <p:cNvSpPr/>
          <p:nvPr/>
        </p:nvSpPr>
        <p:spPr>
          <a:xfrm>
            <a:off x="8757477" y="3625993"/>
            <a:ext cx="1660124" cy="727969"/>
          </a:xfrm>
          <a:prstGeom prst="flowChartAlternateProcess">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CONTROLLER</a:t>
            </a:r>
          </a:p>
        </p:txBody>
      </p:sp>
      <p:cxnSp>
        <p:nvCxnSpPr>
          <p:cNvPr id="19" name="Conector recto de flecha 18">
            <a:extLst>
              <a:ext uri="{FF2B5EF4-FFF2-40B4-BE49-F238E27FC236}">
                <a16:creationId xmlns:a16="http://schemas.microsoft.com/office/drawing/2014/main" id="{F4679389-7337-472D-8327-ADA77AA3970A}"/>
              </a:ext>
            </a:extLst>
          </p:cNvPr>
          <p:cNvCxnSpPr>
            <a:cxnSpLocks/>
          </p:cNvCxnSpPr>
          <p:nvPr/>
        </p:nvCxnSpPr>
        <p:spPr>
          <a:xfrm flipH="1" flipV="1">
            <a:off x="8921579" y="2879125"/>
            <a:ext cx="673062" cy="654908"/>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1" name="CuadroTexto 20">
            <a:extLst>
              <a:ext uri="{FF2B5EF4-FFF2-40B4-BE49-F238E27FC236}">
                <a16:creationId xmlns:a16="http://schemas.microsoft.com/office/drawing/2014/main" id="{0D32AEFD-4538-412A-A1D1-4793E02A88FD}"/>
              </a:ext>
            </a:extLst>
          </p:cNvPr>
          <p:cNvSpPr txBox="1"/>
          <p:nvPr/>
        </p:nvSpPr>
        <p:spPr>
          <a:xfrm>
            <a:off x="9258110" y="2837247"/>
            <a:ext cx="1660123" cy="369332"/>
          </a:xfrm>
          <a:prstGeom prst="rect">
            <a:avLst/>
          </a:prstGeom>
          <a:noFill/>
        </p:spPr>
        <p:txBody>
          <a:bodyPr wrap="square" rtlCol="0">
            <a:spAutoFit/>
          </a:bodyPr>
          <a:lstStyle/>
          <a:p>
            <a:pPr algn="ctr"/>
            <a:r>
              <a:rPr lang="es-ES" dirty="0"/>
              <a:t>MANIPULATES</a:t>
            </a:r>
          </a:p>
        </p:txBody>
      </p:sp>
      <p:sp>
        <p:nvSpPr>
          <p:cNvPr id="22" name="Diagrama de flujo: proceso alternativo 21">
            <a:extLst>
              <a:ext uri="{FF2B5EF4-FFF2-40B4-BE49-F238E27FC236}">
                <a16:creationId xmlns:a16="http://schemas.microsoft.com/office/drawing/2014/main" id="{4A5F7C11-0476-4669-B35B-425501C79DA5}"/>
              </a:ext>
            </a:extLst>
          </p:cNvPr>
          <p:cNvSpPr/>
          <p:nvPr/>
        </p:nvSpPr>
        <p:spPr>
          <a:xfrm>
            <a:off x="7162142" y="2385183"/>
            <a:ext cx="1660124" cy="727969"/>
          </a:xfrm>
          <a:prstGeom prst="flowChartAlternateProcess">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MODEL</a:t>
            </a:r>
          </a:p>
        </p:txBody>
      </p:sp>
      <p:cxnSp>
        <p:nvCxnSpPr>
          <p:cNvPr id="23" name="Conector recto de flecha 22">
            <a:extLst>
              <a:ext uri="{FF2B5EF4-FFF2-40B4-BE49-F238E27FC236}">
                <a16:creationId xmlns:a16="http://schemas.microsoft.com/office/drawing/2014/main" id="{AB5790F8-D19C-47A8-9408-D4CD4BCFEF69}"/>
              </a:ext>
            </a:extLst>
          </p:cNvPr>
          <p:cNvCxnSpPr>
            <a:cxnSpLocks/>
          </p:cNvCxnSpPr>
          <p:nvPr/>
        </p:nvCxnSpPr>
        <p:spPr>
          <a:xfrm flipH="1">
            <a:off x="6326660" y="2897303"/>
            <a:ext cx="667217" cy="63673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5" name="CuadroTexto 24">
            <a:extLst>
              <a:ext uri="{FF2B5EF4-FFF2-40B4-BE49-F238E27FC236}">
                <a16:creationId xmlns:a16="http://schemas.microsoft.com/office/drawing/2014/main" id="{1A31DF32-C2E9-4EC9-BFE3-BE20FA9AA2C9}"/>
              </a:ext>
            </a:extLst>
          </p:cNvPr>
          <p:cNvSpPr txBox="1"/>
          <p:nvPr/>
        </p:nvSpPr>
        <p:spPr>
          <a:xfrm>
            <a:off x="5284097" y="2684158"/>
            <a:ext cx="1660123" cy="369332"/>
          </a:xfrm>
          <a:prstGeom prst="rect">
            <a:avLst/>
          </a:prstGeom>
          <a:noFill/>
        </p:spPr>
        <p:txBody>
          <a:bodyPr wrap="square" rtlCol="0">
            <a:spAutoFit/>
          </a:bodyPr>
          <a:lstStyle/>
          <a:p>
            <a:pPr algn="ctr"/>
            <a:r>
              <a:rPr lang="es-ES" dirty="0"/>
              <a:t>UPDATES</a:t>
            </a:r>
          </a:p>
        </p:txBody>
      </p:sp>
      <p:sp>
        <p:nvSpPr>
          <p:cNvPr id="26" name="Diagrama de flujo: proceso alternativo 25">
            <a:extLst>
              <a:ext uri="{FF2B5EF4-FFF2-40B4-BE49-F238E27FC236}">
                <a16:creationId xmlns:a16="http://schemas.microsoft.com/office/drawing/2014/main" id="{2F125A5E-5FFC-4DCD-9BA8-9EDA09B722EC}"/>
              </a:ext>
            </a:extLst>
          </p:cNvPr>
          <p:cNvSpPr/>
          <p:nvPr/>
        </p:nvSpPr>
        <p:spPr>
          <a:xfrm>
            <a:off x="5502018" y="3625993"/>
            <a:ext cx="1660124" cy="727969"/>
          </a:xfrm>
          <a:prstGeom prst="flowChartAlternateProcess">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VIEW</a:t>
            </a:r>
          </a:p>
        </p:txBody>
      </p:sp>
      <p:cxnSp>
        <p:nvCxnSpPr>
          <p:cNvPr id="27" name="Conector recto de flecha 26">
            <a:extLst>
              <a:ext uri="{FF2B5EF4-FFF2-40B4-BE49-F238E27FC236}">
                <a16:creationId xmlns:a16="http://schemas.microsoft.com/office/drawing/2014/main" id="{3E2D60BD-426F-4BC3-98C1-AD4D1A44E0B7}"/>
              </a:ext>
            </a:extLst>
          </p:cNvPr>
          <p:cNvCxnSpPr>
            <a:cxnSpLocks/>
          </p:cNvCxnSpPr>
          <p:nvPr/>
        </p:nvCxnSpPr>
        <p:spPr>
          <a:xfrm>
            <a:off x="6372681" y="4464798"/>
            <a:ext cx="789461" cy="780646"/>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0" name="CuadroTexto 29">
            <a:extLst>
              <a:ext uri="{FF2B5EF4-FFF2-40B4-BE49-F238E27FC236}">
                <a16:creationId xmlns:a16="http://schemas.microsoft.com/office/drawing/2014/main" id="{FF433B03-51D8-4954-98D6-38A33ADDA6F7}"/>
              </a:ext>
            </a:extLst>
          </p:cNvPr>
          <p:cNvSpPr txBox="1"/>
          <p:nvPr/>
        </p:nvSpPr>
        <p:spPr>
          <a:xfrm>
            <a:off x="5661893" y="4926465"/>
            <a:ext cx="1421576" cy="369332"/>
          </a:xfrm>
          <a:prstGeom prst="rect">
            <a:avLst/>
          </a:prstGeom>
          <a:noFill/>
        </p:spPr>
        <p:txBody>
          <a:bodyPr wrap="square" rtlCol="0">
            <a:spAutoFit/>
          </a:bodyPr>
          <a:lstStyle/>
          <a:p>
            <a:pPr algn="ctr"/>
            <a:r>
              <a:rPr lang="es-ES" dirty="0"/>
              <a:t>SEES</a:t>
            </a:r>
          </a:p>
        </p:txBody>
      </p:sp>
    </p:spTree>
    <p:extLst>
      <p:ext uri="{BB962C8B-B14F-4D97-AF65-F5344CB8AC3E}">
        <p14:creationId xmlns:p14="http://schemas.microsoft.com/office/powerpoint/2010/main" val="139768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918EF7-B647-4CAA-A701-54EDC4CB2A07}"/>
              </a:ext>
            </a:extLst>
          </p:cNvPr>
          <p:cNvSpPr>
            <a:spLocks noGrp="1"/>
          </p:cNvSpPr>
          <p:nvPr>
            <p:ph type="title"/>
          </p:nvPr>
        </p:nvSpPr>
        <p:spPr/>
        <p:txBody>
          <a:bodyPr/>
          <a:lstStyle/>
          <a:p>
            <a:r>
              <a:rPr lang="es-ES" dirty="0"/>
              <a:t>WORK DONE – GUI DEVELOPMENT</a:t>
            </a:r>
          </a:p>
        </p:txBody>
      </p:sp>
      <p:sp>
        <p:nvSpPr>
          <p:cNvPr id="7" name="CuadroTexto 6">
            <a:extLst>
              <a:ext uri="{FF2B5EF4-FFF2-40B4-BE49-F238E27FC236}">
                <a16:creationId xmlns:a16="http://schemas.microsoft.com/office/drawing/2014/main" id="{0733741E-5179-4607-A938-99DC0E802A7D}"/>
              </a:ext>
            </a:extLst>
          </p:cNvPr>
          <p:cNvSpPr txBox="1"/>
          <p:nvPr/>
        </p:nvSpPr>
        <p:spPr>
          <a:xfrm>
            <a:off x="1901659" y="2204912"/>
            <a:ext cx="2255245" cy="369332"/>
          </a:xfrm>
          <a:prstGeom prst="rect">
            <a:avLst/>
          </a:prstGeom>
          <a:noFill/>
        </p:spPr>
        <p:txBody>
          <a:bodyPr wrap="square" rtlCol="0">
            <a:spAutoFit/>
          </a:bodyPr>
          <a:lstStyle/>
          <a:p>
            <a:pPr algn="ctr"/>
            <a:r>
              <a:rPr lang="es-ES" dirty="0"/>
              <a:t>MOCK-UP</a:t>
            </a:r>
          </a:p>
        </p:txBody>
      </p:sp>
      <p:pic>
        <p:nvPicPr>
          <p:cNvPr id="6" name="Imagen 5" descr="Interfaz de usuario gráfica, Aplicación, Teams&#10;&#10;Descripción generada automáticamente">
            <a:extLst>
              <a:ext uri="{FF2B5EF4-FFF2-40B4-BE49-F238E27FC236}">
                <a16:creationId xmlns:a16="http://schemas.microsoft.com/office/drawing/2014/main" id="{94D383BC-F975-4A65-9448-FA0D917CDDCE}"/>
              </a:ext>
            </a:extLst>
          </p:cNvPr>
          <p:cNvPicPr>
            <a:picLocks noChangeAspect="1"/>
          </p:cNvPicPr>
          <p:nvPr/>
        </p:nvPicPr>
        <p:blipFill>
          <a:blip r:embed="rId2"/>
          <a:stretch>
            <a:fillRect/>
          </a:stretch>
        </p:blipFill>
        <p:spPr>
          <a:xfrm>
            <a:off x="974262" y="2759297"/>
            <a:ext cx="4110037" cy="3522889"/>
          </a:xfrm>
          <a:prstGeom prst="rect">
            <a:avLst/>
          </a:prstGeom>
          <a:ln>
            <a:noFill/>
          </a:ln>
          <a:effectLst>
            <a:outerShdw blurRad="190500" algn="tl" rotWithShape="0">
              <a:srgbClr val="000000">
                <a:alpha val="70000"/>
              </a:srgbClr>
            </a:outerShdw>
          </a:effectLst>
        </p:spPr>
      </p:pic>
      <p:pic>
        <p:nvPicPr>
          <p:cNvPr id="4098" name="Picture 2">
            <a:extLst>
              <a:ext uri="{FF2B5EF4-FFF2-40B4-BE49-F238E27FC236}">
                <a16:creationId xmlns:a16="http://schemas.microsoft.com/office/drawing/2014/main" id="{FECE76FB-A24C-4AEB-B87A-0887C82A3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46" y="2975421"/>
            <a:ext cx="5370705" cy="309064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FFF73DB1-875B-471F-830A-7ABB4274EDD3}"/>
              </a:ext>
            </a:extLst>
          </p:cNvPr>
          <p:cNvSpPr txBox="1"/>
          <p:nvPr/>
        </p:nvSpPr>
        <p:spPr>
          <a:xfrm>
            <a:off x="8035098" y="2336529"/>
            <a:ext cx="2255245" cy="369332"/>
          </a:xfrm>
          <a:prstGeom prst="rect">
            <a:avLst/>
          </a:prstGeom>
          <a:noFill/>
        </p:spPr>
        <p:txBody>
          <a:bodyPr wrap="square" rtlCol="0">
            <a:spAutoFit/>
          </a:bodyPr>
          <a:lstStyle/>
          <a:p>
            <a:pPr algn="ctr"/>
            <a:r>
              <a:rPr lang="es-ES" dirty="0"/>
              <a:t>FINAL GUI</a:t>
            </a:r>
          </a:p>
        </p:txBody>
      </p:sp>
      <p:cxnSp>
        <p:nvCxnSpPr>
          <p:cNvPr id="15" name="Conector recto de flecha 14">
            <a:extLst>
              <a:ext uri="{FF2B5EF4-FFF2-40B4-BE49-F238E27FC236}">
                <a16:creationId xmlns:a16="http://schemas.microsoft.com/office/drawing/2014/main" id="{8FCECF85-2DBA-4C49-B959-BD16AC3F72A7}"/>
              </a:ext>
            </a:extLst>
          </p:cNvPr>
          <p:cNvCxnSpPr>
            <a:cxnSpLocks/>
            <a:stCxn id="6" idx="3"/>
            <a:endCxn id="4098" idx="1"/>
          </p:cNvCxnSpPr>
          <p:nvPr/>
        </p:nvCxnSpPr>
        <p:spPr>
          <a:xfrm>
            <a:off x="5084299" y="4520742"/>
            <a:ext cx="1376847"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16" name="Gráfico 15" descr="Repetir con relleno sólido">
            <a:extLst>
              <a:ext uri="{FF2B5EF4-FFF2-40B4-BE49-F238E27FC236}">
                <a16:creationId xmlns:a16="http://schemas.microsoft.com/office/drawing/2014/main" id="{0B85E705-7143-4A64-AEDC-D0C8331C00E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98287" y="3971776"/>
            <a:ext cx="465136" cy="46513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66871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918EF7-B647-4CAA-A701-54EDC4CB2A07}"/>
              </a:ext>
            </a:extLst>
          </p:cNvPr>
          <p:cNvSpPr>
            <a:spLocks noGrp="1"/>
          </p:cNvSpPr>
          <p:nvPr>
            <p:ph type="title"/>
          </p:nvPr>
        </p:nvSpPr>
        <p:spPr/>
        <p:txBody>
          <a:bodyPr/>
          <a:lstStyle/>
          <a:p>
            <a:r>
              <a:rPr lang="es-ES" dirty="0"/>
              <a:t>FOUND PROBLEMS</a:t>
            </a:r>
          </a:p>
        </p:txBody>
      </p:sp>
      <p:sp>
        <p:nvSpPr>
          <p:cNvPr id="4" name="CuadroTexto 3">
            <a:extLst>
              <a:ext uri="{FF2B5EF4-FFF2-40B4-BE49-F238E27FC236}">
                <a16:creationId xmlns:a16="http://schemas.microsoft.com/office/drawing/2014/main" id="{EB341010-3F71-4416-A0E3-0C60F8BA1E9E}"/>
              </a:ext>
            </a:extLst>
          </p:cNvPr>
          <p:cNvSpPr txBox="1"/>
          <p:nvPr/>
        </p:nvSpPr>
        <p:spPr>
          <a:xfrm>
            <a:off x="1612232" y="2277979"/>
            <a:ext cx="9172704" cy="3693319"/>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GB" dirty="0"/>
              <a:t>Connect GUI with server</a:t>
            </a:r>
          </a:p>
          <a:p>
            <a:pPr marL="285750" indent="-285750">
              <a:lnSpc>
                <a:spcPct val="200000"/>
              </a:lnSpc>
              <a:buFont typeface="Arial" panose="020B0604020202020204" pitchFamily="34" charset="0"/>
              <a:buChar char="•"/>
            </a:pPr>
            <a:r>
              <a:rPr lang="en-GB" dirty="0"/>
              <a:t>Connect the buttons of the views with the controllers</a:t>
            </a:r>
          </a:p>
          <a:p>
            <a:pPr marL="285750" indent="-285750">
              <a:lnSpc>
                <a:spcPct val="200000"/>
              </a:lnSpc>
              <a:buFont typeface="Arial" panose="020B0604020202020204" pitchFamily="34" charset="0"/>
              <a:buChar char="•"/>
            </a:pPr>
            <a:r>
              <a:rPr lang="en-GB" dirty="0"/>
              <a:t>Connect the GUI project with the functions of server (not the same that connect with server)</a:t>
            </a:r>
          </a:p>
          <a:p>
            <a:pPr marL="285750" indent="-285750">
              <a:lnSpc>
                <a:spcPct val="200000"/>
              </a:lnSpc>
              <a:buFont typeface="Arial" panose="020B0604020202020204" pitchFamily="34" charset="0"/>
              <a:buChar char="•"/>
            </a:pPr>
            <a:r>
              <a:rPr lang="en-GB" dirty="0"/>
              <a:t>Execute more than 2 actions in the same session  </a:t>
            </a:r>
          </a:p>
          <a:p>
            <a:pPr marL="285750" indent="-285750">
              <a:lnSpc>
                <a:spcPct val="200000"/>
              </a:lnSpc>
              <a:buFont typeface="Arial" panose="020B0604020202020204" pitchFamily="34" charset="0"/>
              <a:buChar char="•"/>
            </a:pPr>
            <a:r>
              <a:rPr lang="en-GB" dirty="0"/>
              <a:t>Show a list of elements on the view</a:t>
            </a:r>
          </a:p>
          <a:p>
            <a:pPr marL="285750" indent="-285750">
              <a:lnSpc>
                <a:spcPct val="200000"/>
              </a:lnSpc>
              <a:buFont typeface="Arial" panose="020B0604020202020204" pitchFamily="34" charset="0"/>
              <a:buChar char="•"/>
            </a:pPr>
            <a:r>
              <a:rPr lang="en-GB" dirty="0"/>
              <a:t>Error adding JavaFX </a:t>
            </a:r>
            <a:r>
              <a:rPr lang="en-GB" dirty="0" err="1"/>
              <a:t>Mavels</a:t>
            </a:r>
            <a:endParaRPr lang="en-GB" dirty="0"/>
          </a:p>
          <a:p>
            <a:pPr marL="285750" indent="-285750">
              <a:buFont typeface="Arial" panose="020B0604020202020204" pitchFamily="34" charset="0"/>
              <a:buChar char="•"/>
            </a:pPr>
            <a:endParaRPr lang="en-GB" dirty="0"/>
          </a:p>
        </p:txBody>
      </p:sp>
      <p:pic>
        <p:nvPicPr>
          <p:cNvPr id="11" name="Imagen 10" descr="Un dibujo de una cara feliz&#10;&#10;Descripción generada automáticamente con confianza baja">
            <a:extLst>
              <a:ext uri="{FF2B5EF4-FFF2-40B4-BE49-F238E27FC236}">
                <a16:creationId xmlns:a16="http://schemas.microsoft.com/office/drawing/2014/main" id="{439CEE05-65F7-4EC1-BB5F-7473867A6CB8}"/>
              </a:ext>
            </a:extLst>
          </p:cNvPr>
          <p:cNvPicPr>
            <a:picLocks noChangeAspect="1"/>
          </p:cNvPicPr>
          <p:nvPr/>
        </p:nvPicPr>
        <p:blipFill>
          <a:blip r:embed="rId2"/>
          <a:stretch>
            <a:fillRect/>
          </a:stretch>
        </p:blipFill>
        <p:spPr>
          <a:xfrm>
            <a:off x="7852527" y="0"/>
            <a:ext cx="3448215" cy="3182490"/>
          </a:xfrm>
          <a:prstGeom prst="rect">
            <a:avLst/>
          </a:prstGeom>
        </p:spPr>
      </p:pic>
    </p:spTree>
    <p:extLst>
      <p:ext uri="{BB962C8B-B14F-4D97-AF65-F5344CB8AC3E}">
        <p14:creationId xmlns:p14="http://schemas.microsoft.com/office/powerpoint/2010/main" val="2507403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918EF7-B647-4CAA-A701-54EDC4CB2A07}"/>
              </a:ext>
            </a:extLst>
          </p:cNvPr>
          <p:cNvSpPr>
            <a:spLocks noGrp="1"/>
          </p:cNvSpPr>
          <p:nvPr>
            <p:ph type="title"/>
          </p:nvPr>
        </p:nvSpPr>
        <p:spPr/>
        <p:txBody>
          <a:bodyPr/>
          <a:lstStyle/>
          <a:p>
            <a:r>
              <a:rPr lang="es-ES" dirty="0" err="1"/>
              <a:t>conclusions</a:t>
            </a:r>
            <a:endParaRPr lang="es-ES" dirty="0"/>
          </a:p>
        </p:txBody>
      </p:sp>
      <p:sp>
        <p:nvSpPr>
          <p:cNvPr id="3" name="CuadroTexto 2">
            <a:extLst>
              <a:ext uri="{FF2B5EF4-FFF2-40B4-BE49-F238E27FC236}">
                <a16:creationId xmlns:a16="http://schemas.microsoft.com/office/drawing/2014/main" id="{393239E4-AA2B-4C99-A2A5-52DE1B0D300E}"/>
              </a:ext>
            </a:extLst>
          </p:cNvPr>
          <p:cNvSpPr txBox="1"/>
          <p:nvPr/>
        </p:nvSpPr>
        <p:spPr>
          <a:xfrm flipH="1">
            <a:off x="1315652" y="2349635"/>
            <a:ext cx="7850008" cy="2542363"/>
          </a:xfrm>
          <a:prstGeom prst="rect">
            <a:avLst/>
          </a:prstGeom>
          <a:noFill/>
        </p:spPr>
        <p:txBody>
          <a:bodyPr wrap="square" rtlCol="0">
            <a:spAutoFit/>
          </a:bodyPr>
          <a:lstStyle/>
          <a:p>
            <a:pPr>
              <a:lnSpc>
                <a:spcPct val="150000"/>
              </a:lnSpc>
            </a:pPr>
            <a:r>
              <a:rPr lang="en-US" dirty="0"/>
              <a:t>In conclusion, the creation of the GUI of the practice should be the simplest and fastest sprint but it cost us a lot since we have had several problems such as what type of GUI to use (since the beginning we thought about using flutter), how to connect JavaFX to our project, how to connect the server to the views ... But thanks to the effort and dedication of the entire team we have managed to unite and implement everything.</a:t>
            </a:r>
            <a:endParaRPr lang="en-GB" dirty="0"/>
          </a:p>
        </p:txBody>
      </p:sp>
      <p:pic>
        <p:nvPicPr>
          <p:cNvPr id="4" name="Imagen 3" descr="Interfaz de usuario gráfica, Aplicación, Teams&#10;&#10;Descripción generada automáticamente">
            <a:extLst>
              <a:ext uri="{FF2B5EF4-FFF2-40B4-BE49-F238E27FC236}">
                <a16:creationId xmlns:a16="http://schemas.microsoft.com/office/drawing/2014/main" id="{890A32A3-ED03-40F8-8048-D607D2496C01}"/>
              </a:ext>
            </a:extLst>
          </p:cNvPr>
          <p:cNvPicPr>
            <a:picLocks noChangeAspect="1"/>
          </p:cNvPicPr>
          <p:nvPr/>
        </p:nvPicPr>
        <p:blipFill>
          <a:blip r:embed="rId2"/>
          <a:stretch>
            <a:fillRect/>
          </a:stretch>
        </p:blipFill>
        <p:spPr>
          <a:xfrm>
            <a:off x="9165660" y="296940"/>
            <a:ext cx="2885273" cy="2473091"/>
          </a:xfrm>
          <a:prstGeom prst="rect">
            <a:avLst/>
          </a:prstGeom>
          <a:ln>
            <a:noFill/>
          </a:ln>
          <a:effectLst>
            <a:outerShdw blurRad="190500" algn="tl" rotWithShape="0">
              <a:srgbClr val="000000">
                <a:alpha val="70000"/>
              </a:srgbClr>
            </a:outerShdw>
          </a:effectLst>
        </p:spPr>
      </p:pic>
      <p:pic>
        <p:nvPicPr>
          <p:cNvPr id="5" name="Picture 2">
            <a:extLst>
              <a:ext uri="{FF2B5EF4-FFF2-40B4-BE49-F238E27FC236}">
                <a16:creationId xmlns:a16="http://schemas.microsoft.com/office/drawing/2014/main" id="{280D8AB6-F977-4940-8548-CAE0319E8D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7521" y="5113260"/>
            <a:ext cx="3333750" cy="1447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03BEF5BE-445A-4063-862F-AD7389CA084F}"/>
              </a:ext>
            </a:extLst>
          </p:cNvPr>
          <p:cNvPicPr>
            <a:picLocks noChangeAspect="1"/>
          </p:cNvPicPr>
          <p:nvPr/>
        </p:nvPicPr>
        <p:blipFill>
          <a:blip r:embed="rId4"/>
          <a:stretch>
            <a:fillRect/>
          </a:stretch>
        </p:blipFill>
        <p:spPr>
          <a:xfrm>
            <a:off x="5240656" y="145909"/>
            <a:ext cx="2130685" cy="1982464"/>
          </a:xfrm>
          <a:prstGeom prst="rect">
            <a:avLst/>
          </a:prstGeom>
        </p:spPr>
      </p:pic>
      <p:pic>
        <p:nvPicPr>
          <p:cNvPr id="7" name="Picture 4" descr="Scene Builder - Gluon">
            <a:extLst>
              <a:ext uri="{FF2B5EF4-FFF2-40B4-BE49-F238E27FC236}">
                <a16:creationId xmlns:a16="http://schemas.microsoft.com/office/drawing/2014/main" id="{8800DA55-A02D-4106-A267-A9E25E78C6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6273" y="4795887"/>
            <a:ext cx="1628775" cy="16287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439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918EF7-B647-4CAA-A701-54EDC4CB2A07}"/>
              </a:ext>
            </a:extLst>
          </p:cNvPr>
          <p:cNvSpPr>
            <a:spLocks noGrp="1"/>
          </p:cNvSpPr>
          <p:nvPr>
            <p:ph type="title"/>
          </p:nvPr>
        </p:nvSpPr>
        <p:spPr/>
        <p:txBody>
          <a:bodyPr/>
          <a:lstStyle/>
          <a:p>
            <a:r>
              <a:rPr lang="es-ES" dirty="0"/>
              <a:t>demo</a:t>
            </a:r>
          </a:p>
        </p:txBody>
      </p:sp>
      <p:pic>
        <p:nvPicPr>
          <p:cNvPr id="5122" name="Picture 2">
            <a:extLst>
              <a:ext uri="{FF2B5EF4-FFF2-40B4-BE49-F238E27FC236}">
                <a16:creationId xmlns:a16="http://schemas.microsoft.com/office/drawing/2014/main" id="{ABC83B8D-3478-4495-ABC2-154315AEF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664" y="1852264"/>
            <a:ext cx="8247698" cy="474624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Free Click Icon, Symbol. PNG, SVG Download.">
            <a:extLst>
              <a:ext uri="{FF2B5EF4-FFF2-40B4-BE49-F238E27FC236}">
                <a16:creationId xmlns:a16="http://schemas.microsoft.com/office/drawing/2014/main" id="{D9FF85C8-7FBF-423E-B62B-50C2BC309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246588">
            <a:off x="6739549" y="3764173"/>
            <a:ext cx="2094919" cy="2094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825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B5D311-59FA-427A-BF39-711A2B728738}"/>
              </a:ext>
            </a:extLst>
          </p:cNvPr>
          <p:cNvSpPr>
            <a:spLocks noGrp="1"/>
          </p:cNvSpPr>
          <p:nvPr>
            <p:ph type="title"/>
          </p:nvPr>
        </p:nvSpPr>
        <p:spPr/>
        <p:txBody>
          <a:bodyPr>
            <a:normAutofit/>
          </a:bodyPr>
          <a:lstStyle/>
          <a:p>
            <a:r>
              <a:rPr lang="es-ES" sz="4800" dirty="0"/>
              <a:t>SPRINT ROLES</a:t>
            </a:r>
          </a:p>
        </p:txBody>
      </p:sp>
      <p:sp>
        <p:nvSpPr>
          <p:cNvPr id="3" name="Marcador de contenido 2">
            <a:extLst>
              <a:ext uri="{FF2B5EF4-FFF2-40B4-BE49-F238E27FC236}">
                <a16:creationId xmlns:a16="http://schemas.microsoft.com/office/drawing/2014/main" id="{11FE7A18-2CD6-424E-AD2A-59CDF257F4DF}"/>
              </a:ext>
            </a:extLst>
          </p:cNvPr>
          <p:cNvSpPr>
            <a:spLocks noGrp="1"/>
          </p:cNvSpPr>
          <p:nvPr>
            <p:ph idx="1"/>
          </p:nvPr>
        </p:nvSpPr>
        <p:spPr/>
        <p:txBody>
          <a:bodyPr/>
          <a:lstStyle/>
          <a:p>
            <a:r>
              <a:rPr lang="es-ES" dirty="0" err="1"/>
              <a:t>Anzi</a:t>
            </a:r>
            <a:r>
              <a:rPr lang="es-ES" dirty="0"/>
              <a:t> </a:t>
            </a:r>
            <a:r>
              <a:rPr lang="es-ES" dirty="0" err="1"/>
              <a:t>Xu</a:t>
            </a:r>
            <a:r>
              <a:rPr lang="es-ES" dirty="0"/>
              <a:t> Zhou: GUI </a:t>
            </a:r>
            <a:r>
              <a:rPr lang="es-ES" dirty="0" err="1"/>
              <a:t>designer</a:t>
            </a:r>
            <a:r>
              <a:rPr lang="es-ES" dirty="0"/>
              <a:t>, GUI </a:t>
            </a:r>
            <a:r>
              <a:rPr lang="es-ES" dirty="0" err="1"/>
              <a:t>programmer</a:t>
            </a:r>
            <a:endParaRPr lang="es-ES" dirty="0"/>
          </a:p>
          <a:p>
            <a:r>
              <a:rPr lang="es-ES" dirty="0"/>
              <a:t>Borja Escobar Briega: GUI </a:t>
            </a:r>
            <a:r>
              <a:rPr lang="es-ES" dirty="0" err="1"/>
              <a:t>designer</a:t>
            </a:r>
            <a:endParaRPr lang="es-ES" dirty="0"/>
          </a:p>
          <a:p>
            <a:r>
              <a:rPr lang="es-ES" dirty="0"/>
              <a:t>Manuel Martín-Consuegra López: </a:t>
            </a:r>
            <a:r>
              <a:rPr lang="es-ES" dirty="0" err="1"/>
              <a:t>mock</a:t>
            </a:r>
            <a:r>
              <a:rPr lang="es-ES" dirty="0"/>
              <a:t>-up </a:t>
            </a:r>
            <a:r>
              <a:rPr lang="es-ES" dirty="0" err="1"/>
              <a:t>designer</a:t>
            </a:r>
            <a:r>
              <a:rPr lang="es-ES" dirty="0"/>
              <a:t> and </a:t>
            </a:r>
            <a:r>
              <a:rPr lang="es-ES" dirty="0" err="1"/>
              <a:t>navigation</a:t>
            </a:r>
            <a:r>
              <a:rPr lang="es-ES" dirty="0"/>
              <a:t> </a:t>
            </a:r>
            <a:r>
              <a:rPr lang="es-ES" dirty="0" err="1"/>
              <a:t>flow</a:t>
            </a:r>
            <a:r>
              <a:rPr lang="es-ES" dirty="0"/>
              <a:t> </a:t>
            </a:r>
            <a:r>
              <a:rPr lang="es-ES" dirty="0" err="1"/>
              <a:t>designer</a:t>
            </a:r>
            <a:r>
              <a:rPr lang="es-ES" dirty="0"/>
              <a:t>, GUI </a:t>
            </a:r>
            <a:r>
              <a:rPr lang="es-ES" dirty="0" err="1"/>
              <a:t>designer</a:t>
            </a:r>
            <a:r>
              <a:rPr lang="es-ES" dirty="0"/>
              <a:t>, GUI </a:t>
            </a:r>
            <a:r>
              <a:rPr lang="es-ES" dirty="0" err="1"/>
              <a:t>programmer</a:t>
            </a:r>
            <a:endParaRPr lang="es-ES" dirty="0"/>
          </a:p>
          <a:p>
            <a:r>
              <a:rPr lang="es-ES" dirty="0"/>
              <a:t>Marcos Muelas Aspano: </a:t>
            </a:r>
            <a:r>
              <a:rPr lang="es-ES" dirty="0" err="1"/>
              <a:t>mock</a:t>
            </a:r>
            <a:r>
              <a:rPr lang="es-ES" dirty="0"/>
              <a:t>-up </a:t>
            </a:r>
            <a:r>
              <a:rPr lang="es-ES" dirty="0" err="1"/>
              <a:t>designer</a:t>
            </a:r>
            <a:r>
              <a:rPr lang="es-ES" dirty="0"/>
              <a:t>, GUI </a:t>
            </a:r>
            <a:r>
              <a:rPr lang="es-ES" dirty="0" err="1"/>
              <a:t>designer</a:t>
            </a:r>
            <a:r>
              <a:rPr lang="es-ES" dirty="0"/>
              <a:t>, </a:t>
            </a:r>
            <a:r>
              <a:rPr lang="es-ES" dirty="0" err="1"/>
              <a:t>presentation</a:t>
            </a:r>
            <a:r>
              <a:rPr lang="es-ES" dirty="0"/>
              <a:t> </a:t>
            </a:r>
            <a:r>
              <a:rPr lang="es-ES" dirty="0" err="1"/>
              <a:t>designer</a:t>
            </a:r>
            <a:endParaRPr lang="es-ES" dirty="0"/>
          </a:p>
          <a:p>
            <a:r>
              <a:rPr lang="es-ES" dirty="0"/>
              <a:t>Ping Wang Chen: GUI </a:t>
            </a:r>
            <a:r>
              <a:rPr lang="es-ES" dirty="0" err="1"/>
              <a:t>designer</a:t>
            </a:r>
            <a:endParaRPr lang="es-ES" dirty="0"/>
          </a:p>
          <a:p>
            <a:endParaRPr lang="es-ES" dirty="0"/>
          </a:p>
          <a:p>
            <a:endParaRPr lang="es-ES" dirty="0"/>
          </a:p>
        </p:txBody>
      </p:sp>
    </p:spTree>
    <p:extLst>
      <p:ext uri="{BB962C8B-B14F-4D97-AF65-F5344CB8AC3E}">
        <p14:creationId xmlns:p14="http://schemas.microsoft.com/office/powerpoint/2010/main" val="712976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ABB0E-88FF-4AAA-AEB8-26F398EDB680}"/>
              </a:ext>
            </a:extLst>
          </p:cNvPr>
          <p:cNvSpPr>
            <a:spLocks noGrp="1"/>
          </p:cNvSpPr>
          <p:nvPr>
            <p:ph type="title"/>
          </p:nvPr>
        </p:nvSpPr>
        <p:spPr/>
        <p:txBody>
          <a:bodyPr>
            <a:normAutofit/>
          </a:bodyPr>
          <a:lstStyle/>
          <a:p>
            <a:r>
              <a:rPr lang="es-ES" sz="4800" dirty="0"/>
              <a:t>INDEX</a:t>
            </a:r>
          </a:p>
        </p:txBody>
      </p:sp>
      <p:sp>
        <p:nvSpPr>
          <p:cNvPr id="3" name="Marcador de contenido 2">
            <a:extLst>
              <a:ext uri="{FF2B5EF4-FFF2-40B4-BE49-F238E27FC236}">
                <a16:creationId xmlns:a16="http://schemas.microsoft.com/office/drawing/2014/main" id="{E203C84F-8199-496F-B3E7-64A15E64D0FB}"/>
              </a:ext>
            </a:extLst>
          </p:cNvPr>
          <p:cNvSpPr>
            <a:spLocks noGrp="1"/>
          </p:cNvSpPr>
          <p:nvPr>
            <p:ph idx="1"/>
          </p:nvPr>
        </p:nvSpPr>
        <p:spPr/>
        <p:txBody>
          <a:bodyPr/>
          <a:lstStyle/>
          <a:p>
            <a:r>
              <a:rPr lang="es-ES" dirty="0"/>
              <a:t>WORK DONE</a:t>
            </a:r>
          </a:p>
          <a:p>
            <a:r>
              <a:rPr lang="es-ES" dirty="0"/>
              <a:t>FOUND PROBLEMS</a:t>
            </a:r>
          </a:p>
          <a:p>
            <a:r>
              <a:rPr lang="es-ES" dirty="0"/>
              <a:t>CONCLUSIONS</a:t>
            </a:r>
          </a:p>
          <a:p>
            <a:r>
              <a:rPr lang="es-ES" dirty="0"/>
              <a:t>DEMO</a:t>
            </a:r>
          </a:p>
        </p:txBody>
      </p:sp>
      <p:pic>
        <p:nvPicPr>
          <p:cNvPr id="1026" name="Picture 2">
            <a:extLst>
              <a:ext uri="{FF2B5EF4-FFF2-40B4-BE49-F238E27FC236}">
                <a16:creationId xmlns:a16="http://schemas.microsoft.com/office/drawing/2014/main" id="{FF109C75-DDB8-4C3A-9178-AEA53843E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6272" y="171873"/>
            <a:ext cx="1456267" cy="1456267"/>
          </a:xfrm>
          <a:prstGeom prst="rect">
            <a:avLst/>
          </a:prstGeom>
          <a:noFill/>
          <a:ln>
            <a:noFill/>
          </a:ln>
          <a:effectLst>
            <a:outerShdw blurRad="50800" dist="50800" dir="5400000" algn="ctr" rotWithShape="0">
              <a:schemeClr val="tx2">
                <a:lumMod val="50000"/>
              </a:schemeClr>
            </a:outerShdw>
          </a:effectLst>
        </p:spPr>
      </p:pic>
    </p:spTree>
    <p:extLst>
      <p:ext uri="{BB962C8B-B14F-4D97-AF65-F5344CB8AC3E}">
        <p14:creationId xmlns:p14="http://schemas.microsoft.com/office/powerpoint/2010/main" val="2190137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6F4917-277F-4A1E-9C65-CC5D4E70904F}"/>
              </a:ext>
            </a:extLst>
          </p:cNvPr>
          <p:cNvSpPr>
            <a:spLocks noGrp="1"/>
          </p:cNvSpPr>
          <p:nvPr>
            <p:ph type="title"/>
          </p:nvPr>
        </p:nvSpPr>
        <p:spPr/>
        <p:txBody>
          <a:bodyPr>
            <a:normAutofit fontScale="90000"/>
          </a:bodyPr>
          <a:lstStyle/>
          <a:p>
            <a:pPr algn="ctr"/>
            <a:r>
              <a:rPr lang="es-ES" sz="4800" dirty="0"/>
              <a:t>WORK DONE – </a:t>
            </a:r>
            <a:r>
              <a:rPr lang="es-ES" sz="4800" dirty="0" err="1"/>
              <a:t>Integrating</a:t>
            </a:r>
            <a:r>
              <a:rPr lang="es-ES" sz="4800" dirty="0"/>
              <a:t> a </a:t>
            </a:r>
            <a:r>
              <a:rPr lang="es-ES" sz="4800" dirty="0" err="1"/>
              <a:t>command</a:t>
            </a:r>
            <a:r>
              <a:rPr lang="es-ES" sz="4800" dirty="0"/>
              <a:t> </a:t>
            </a:r>
            <a:r>
              <a:rPr lang="es-ES" sz="4800" dirty="0" err="1"/>
              <a:t>appliacation</a:t>
            </a:r>
            <a:endParaRPr lang="es-ES" sz="4800" dirty="0"/>
          </a:p>
        </p:txBody>
      </p:sp>
      <p:pic>
        <p:nvPicPr>
          <p:cNvPr id="5" name="Marcador de contenido 4">
            <a:extLst>
              <a:ext uri="{FF2B5EF4-FFF2-40B4-BE49-F238E27FC236}">
                <a16:creationId xmlns:a16="http://schemas.microsoft.com/office/drawing/2014/main" id="{2EC90906-22F1-4BA1-B9A1-512F517E879A}"/>
              </a:ext>
            </a:extLst>
          </p:cNvPr>
          <p:cNvPicPr>
            <a:picLocks noGrp="1" noChangeAspect="1"/>
          </p:cNvPicPr>
          <p:nvPr>
            <p:ph idx="1"/>
          </p:nvPr>
        </p:nvPicPr>
        <p:blipFill>
          <a:blip r:embed="rId2"/>
          <a:stretch>
            <a:fillRect/>
          </a:stretch>
        </p:blipFill>
        <p:spPr>
          <a:xfrm>
            <a:off x="845600" y="3298955"/>
            <a:ext cx="4606625" cy="2530345"/>
          </a:xfrm>
        </p:spPr>
      </p:pic>
      <p:pic>
        <p:nvPicPr>
          <p:cNvPr id="7" name="Imagen 6">
            <a:extLst>
              <a:ext uri="{FF2B5EF4-FFF2-40B4-BE49-F238E27FC236}">
                <a16:creationId xmlns:a16="http://schemas.microsoft.com/office/drawing/2014/main" id="{B71DF1DF-F3AD-4A18-B8E7-AA08DD531875}"/>
              </a:ext>
            </a:extLst>
          </p:cNvPr>
          <p:cNvPicPr>
            <a:picLocks noChangeAspect="1"/>
          </p:cNvPicPr>
          <p:nvPr/>
        </p:nvPicPr>
        <p:blipFill>
          <a:blip r:embed="rId3"/>
          <a:stretch>
            <a:fillRect/>
          </a:stretch>
        </p:blipFill>
        <p:spPr>
          <a:xfrm>
            <a:off x="7598246" y="3298955"/>
            <a:ext cx="3505504" cy="3261643"/>
          </a:xfrm>
          <a:prstGeom prst="rect">
            <a:avLst/>
          </a:prstGeom>
        </p:spPr>
      </p:pic>
      <p:sp>
        <p:nvSpPr>
          <p:cNvPr id="8" name="CuadroTexto 7">
            <a:extLst>
              <a:ext uri="{FF2B5EF4-FFF2-40B4-BE49-F238E27FC236}">
                <a16:creationId xmlns:a16="http://schemas.microsoft.com/office/drawing/2014/main" id="{D3A83AF9-95F6-48F8-A1EF-559871A757A7}"/>
              </a:ext>
            </a:extLst>
          </p:cNvPr>
          <p:cNvSpPr txBox="1"/>
          <p:nvPr/>
        </p:nvSpPr>
        <p:spPr>
          <a:xfrm>
            <a:off x="2420943" y="2802091"/>
            <a:ext cx="1455937" cy="369332"/>
          </a:xfrm>
          <a:prstGeom prst="rect">
            <a:avLst/>
          </a:prstGeom>
          <a:noFill/>
        </p:spPr>
        <p:txBody>
          <a:bodyPr wrap="square" rtlCol="0">
            <a:spAutoFit/>
          </a:bodyPr>
          <a:lstStyle/>
          <a:p>
            <a:r>
              <a:rPr lang="es-ES" dirty="0"/>
              <a:t>ISSUES FLOW</a:t>
            </a:r>
          </a:p>
        </p:txBody>
      </p:sp>
      <p:sp>
        <p:nvSpPr>
          <p:cNvPr id="9" name="CuadroTexto 8">
            <a:extLst>
              <a:ext uri="{FF2B5EF4-FFF2-40B4-BE49-F238E27FC236}">
                <a16:creationId xmlns:a16="http://schemas.microsoft.com/office/drawing/2014/main" id="{4041AFDF-CEBE-4578-A8AB-CC033B671506}"/>
              </a:ext>
            </a:extLst>
          </p:cNvPr>
          <p:cNvSpPr txBox="1"/>
          <p:nvPr/>
        </p:nvSpPr>
        <p:spPr>
          <a:xfrm>
            <a:off x="7824337" y="2802091"/>
            <a:ext cx="3053322" cy="369332"/>
          </a:xfrm>
          <a:prstGeom prst="rect">
            <a:avLst/>
          </a:prstGeom>
          <a:noFill/>
        </p:spPr>
        <p:txBody>
          <a:bodyPr wrap="square" rtlCol="0">
            <a:spAutoFit/>
          </a:bodyPr>
          <a:lstStyle/>
          <a:p>
            <a:r>
              <a:rPr lang="es-ES" dirty="0"/>
              <a:t>EXAMPLE OF THE COMMANDS</a:t>
            </a:r>
          </a:p>
        </p:txBody>
      </p:sp>
    </p:spTree>
    <p:extLst>
      <p:ext uri="{BB962C8B-B14F-4D97-AF65-F5344CB8AC3E}">
        <p14:creationId xmlns:p14="http://schemas.microsoft.com/office/powerpoint/2010/main" val="27097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918EF7-B647-4CAA-A701-54EDC4CB2A07}"/>
              </a:ext>
            </a:extLst>
          </p:cNvPr>
          <p:cNvSpPr>
            <a:spLocks noGrp="1"/>
          </p:cNvSpPr>
          <p:nvPr>
            <p:ph type="title"/>
          </p:nvPr>
        </p:nvSpPr>
        <p:spPr/>
        <p:txBody>
          <a:bodyPr/>
          <a:lstStyle/>
          <a:p>
            <a:r>
              <a:rPr lang="es-ES" dirty="0"/>
              <a:t>WORK DONE – </a:t>
            </a:r>
            <a:r>
              <a:rPr lang="es-ES" dirty="0" err="1"/>
              <a:t>connecting</a:t>
            </a:r>
            <a:r>
              <a:rPr lang="es-ES" dirty="0"/>
              <a:t> </a:t>
            </a:r>
            <a:r>
              <a:rPr lang="es-ES" dirty="0" err="1"/>
              <a:t>to</a:t>
            </a:r>
            <a:r>
              <a:rPr lang="es-ES" dirty="0"/>
              <a:t> </a:t>
            </a:r>
            <a:r>
              <a:rPr lang="es-ES" dirty="0" err="1"/>
              <a:t>the</a:t>
            </a:r>
            <a:r>
              <a:rPr lang="es-ES" dirty="0"/>
              <a:t> data base </a:t>
            </a:r>
          </a:p>
        </p:txBody>
      </p:sp>
      <p:sp>
        <p:nvSpPr>
          <p:cNvPr id="4" name="Diagrama de flujo: proceso alternativo 3">
            <a:extLst>
              <a:ext uri="{FF2B5EF4-FFF2-40B4-BE49-F238E27FC236}">
                <a16:creationId xmlns:a16="http://schemas.microsoft.com/office/drawing/2014/main" id="{2FBEE439-24B1-41FF-B137-4DB6B5291BBF}"/>
              </a:ext>
            </a:extLst>
          </p:cNvPr>
          <p:cNvSpPr/>
          <p:nvPr/>
        </p:nvSpPr>
        <p:spPr>
          <a:xfrm>
            <a:off x="490492" y="3695330"/>
            <a:ext cx="1660124" cy="727969"/>
          </a:xfrm>
          <a:prstGeom prst="flowChartAlternateProcess">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CLIENT</a:t>
            </a:r>
          </a:p>
        </p:txBody>
      </p:sp>
      <p:sp>
        <p:nvSpPr>
          <p:cNvPr id="5" name="Diagrama de flujo: proceso alternativo 4">
            <a:extLst>
              <a:ext uri="{FF2B5EF4-FFF2-40B4-BE49-F238E27FC236}">
                <a16:creationId xmlns:a16="http://schemas.microsoft.com/office/drawing/2014/main" id="{D2B111EA-4A59-4F8E-B7CE-41C1825607F0}"/>
              </a:ext>
            </a:extLst>
          </p:cNvPr>
          <p:cNvSpPr/>
          <p:nvPr/>
        </p:nvSpPr>
        <p:spPr>
          <a:xfrm>
            <a:off x="2910396" y="3695330"/>
            <a:ext cx="1660124" cy="727969"/>
          </a:xfrm>
          <a:prstGeom prst="flowChartAlternateProcess">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SERVER</a:t>
            </a:r>
          </a:p>
        </p:txBody>
      </p:sp>
      <p:sp>
        <p:nvSpPr>
          <p:cNvPr id="6" name="Diagrama de flujo: disco magnético 5">
            <a:extLst>
              <a:ext uri="{FF2B5EF4-FFF2-40B4-BE49-F238E27FC236}">
                <a16:creationId xmlns:a16="http://schemas.microsoft.com/office/drawing/2014/main" id="{3E146078-3748-4298-AC66-19D4E1E59F50}"/>
              </a:ext>
            </a:extLst>
          </p:cNvPr>
          <p:cNvSpPr/>
          <p:nvPr/>
        </p:nvSpPr>
        <p:spPr>
          <a:xfrm>
            <a:off x="5690590" y="3429000"/>
            <a:ext cx="1047565" cy="1260629"/>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DB</a:t>
            </a:r>
          </a:p>
        </p:txBody>
      </p:sp>
      <p:cxnSp>
        <p:nvCxnSpPr>
          <p:cNvPr id="8" name="Conector recto de flecha 7">
            <a:extLst>
              <a:ext uri="{FF2B5EF4-FFF2-40B4-BE49-F238E27FC236}">
                <a16:creationId xmlns:a16="http://schemas.microsoft.com/office/drawing/2014/main" id="{9E8BDD68-F1B5-4E2D-89E6-DC26EE02B8C0}"/>
              </a:ext>
            </a:extLst>
          </p:cNvPr>
          <p:cNvCxnSpPr>
            <a:stCxn id="4" idx="3"/>
            <a:endCxn id="5" idx="1"/>
          </p:cNvCxnSpPr>
          <p:nvPr/>
        </p:nvCxnSpPr>
        <p:spPr>
          <a:xfrm>
            <a:off x="2150616" y="4059315"/>
            <a:ext cx="759780"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Conector recto de flecha 8">
            <a:extLst>
              <a:ext uri="{FF2B5EF4-FFF2-40B4-BE49-F238E27FC236}">
                <a16:creationId xmlns:a16="http://schemas.microsoft.com/office/drawing/2014/main" id="{47AED8D6-B05E-4DD9-8B37-6B860615D680}"/>
              </a:ext>
            </a:extLst>
          </p:cNvPr>
          <p:cNvCxnSpPr>
            <a:cxnSpLocks/>
            <a:stCxn id="5" idx="3"/>
            <a:endCxn id="6" idx="2"/>
          </p:cNvCxnSpPr>
          <p:nvPr/>
        </p:nvCxnSpPr>
        <p:spPr>
          <a:xfrm>
            <a:off x="4570520" y="4059315"/>
            <a:ext cx="1120070"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15" name="Imagen 14">
            <a:extLst>
              <a:ext uri="{FF2B5EF4-FFF2-40B4-BE49-F238E27FC236}">
                <a16:creationId xmlns:a16="http://schemas.microsoft.com/office/drawing/2014/main" id="{261E92A3-03D0-40BA-B8A9-FBB397159E81}"/>
              </a:ext>
            </a:extLst>
          </p:cNvPr>
          <p:cNvPicPr>
            <a:picLocks noChangeAspect="1"/>
          </p:cNvPicPr>
          <p:nvPr/>
        </p:nvPicPr>
        <p:blipFill>
          <a:blip r:embed="rId2"/>
          <a:stretch>
            <a:fillRect/>
          </a:stretch>
        </p:blipFill>
        <p:spPr>
          <a:xfrm>
            <a:off x="8110494" y="2561603"/>
            <a:ext cx="3054551" cy="3723392"/>
          </a:xfrm>
          <a:prstGeom prst="rect">
            <a:avLst/>
          </a:prstGeom>
          <a:ln>
            <a:noFill/>
          </a:ln>
          <a:effectLst>
            <a:outerShdw blurRad="190500" algn="tl" rotWithShape="0">
              <a:srgbClr val="000000">
                <a:alpha val="70000"/>
              </a:srgbClr>
            </a:outerShdw>
          </a:effectLst>
        </p:spPr>
      </p:pic>
      <p:sp>
        <p:nvSpPr>
          <p:cNvPr id="16" name="CuadroTexto 15">
            <a:extLst>
              <a:ext uri="{FF2B5EF4-FFF2-40B4-BE49-F238E27FC236}">
                <a16:creationId xmlns:a16="http://schemas.microsoft.com/office/drawing/2014/main" id="{244CFCC2-2BCC-402A-BCC5-452E087F795D}"/>
              </a:ext>
            </a:extLst>
          </p:cNvPr>
          <p:cNvSpPr txBox="1"/>
          <p:nvPr/>
        </p:nvSpPr>
        <p:spPr>
          <a:xfrm>
            <a:off x="8561981" y="1911102"/>
            <a:ext cx="2255245" cy="646331"/>
          </a:xfrm>
          <a:prstGeom prst="rect">
            <a:avLst/>
          </a:prstGeom>
          <a:noFill/>
        </p:spPr>
        <p:txBody>
          <a:bodyPr wrap="square" rtlCol="0">
            <a:spAutoFit/>
          </a:bodyPr>
          <a:lstStyle/>
          <a:p>
            <a:pPr algn="ctr"/>
            <a:r>
              <a:rPr lang="es-ES" dirty="0"/>
              <a:t>FIRST DATABASE SCHEME</a:t>
            </a:r>
          </a:p>
        </p:txBody>
      </p:sp>
    </p:spTree>
    <p:extLst>
      <p:ext uri="{BB962C8B-B14F-4D97-AF65-F5344CB8AC3E}">
        <p14:creationId xmlns:p14="http://schemas.microsoft.com/office/powerpoint/2010/main" val="3592276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918EF7-B647-4CAA-A701-54EDC4CB2A07}"/>
              </a:ext>
            </a:extLst>
          </p:cNvPr>
          <p:cNvSpPr>
            <a:spLocks noGrp="1"/>
          </p:cNvSpPr>
          <p:nvPr>
            <p:ph type="title"/>
          </p:nvPr>
        </p:nvSpPr>
        <p:spPr/>
        <p:txBody>
          <a:bodyPr/>
          <a:lstStyle/>
          <a:p>
            <a:r>
              <a:rPr lang="es-ES" dirty="0"/>
              <a:t>WORK DONE – </a:t>
            </a:r>
            <a:r>
              <a:rPr lang="es-ES" dirty="0" err="1"/>
              <a:t>connecting</a:t>
            </a:r>
            <a:r>
              <a:rPr lang="es-ES" dirty="0"/>
              <a:t> </a:t>
            </a:r>
            <a:r>
              <a:rPr lang="es-ES" dirty="0" err="1"/>
              <a:t>to</a:t>
            </a:r>
            <a:r>
              <a:rPr lang="es-ES" dirty="0"/>
              <a:t> </a:t>
            </a:r>
            <a:r>
              <a:rPr lang="es-ES" dirty="0" err="1"/>
              <a:t>the</a:t>
            </a:r>
            <a:r>
              <a:rPr lang="es-ES" dirty="0"/>
              <a:t> data base </a:t>
            </a:r>
          </a:p>
        </p:txBody>
      </p:sp>
      <p:sp>
        <p:nvSpPr>
          <p:cNvPr id="4" name="Diagrama de flujo: proceso alternativo 3">
            <a:extLst>
              <a:ext uri="{FF2B5EF4-FFF2-40B4-BE49-F238E27FC236}">
                <a16:creationId xmlns:a16="http://schemas.microsoft.com/office/drawing/2014/main" id="{2FBEE439-24B1-41FF-B137-4DB6B5291BBF}"/>
              </a:ext>
            </a:extLst>
          </p:cNvPr>
          <p:cNvSpPr/>
          <p:nvPr/>
        </p:nvSpPr>
        <p:spPr>
          <a:xfrm>
            <a:off x="490492" y="3695330"/>
            <a:ext cx="1660124" cy="727969"/>
          </a:xfrm>
          <a:prstGeom prst="flowChartAlternateProcess">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CLIENT</a:t>
            </a:r>
          </a:p>
        </p:txBody>
      </p:sp>
      <p:sp>
        <p:nvSpPr>
          <p:cNvPr id="5" name="Diagrama de flujo: proceso alternativo 4">
            <a:extLst>
              <a:ext uri="{FF2B5EF4-FFF2-40B4-BE49-F238E27FC236}">
                <a16:creationId xmlns:a16="http://schemas.microsoft.com/office/drawing/2014/main" id="{D2B111EA-4A59-4F8E-B7CE-41C1825607F0}"/>
              </a:ext>
            </a:extLst>
          </p:cNvPr>
          <p:cNvSpPr/>
          <p:nvPr/>
        </p:nvSpPr>
        <p:spPr>
          <a:xfrm>
            <a:off x="2910396" y="3695330"/>
            <a:ext cx="1660124" cy="727969"/>
          </a:xfrm>
          <a:prstGeom prst="flowChartAlternateProcess">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SERVER</a:t>
            </a:r>
          </a:p>
        </p:txBody>
      </p:sp>
      <p:sp>
        <p:nvSpPr>
          <p:cNvPr id="6" name="Diagrama de flujo: disco magnético 5">
            <a:extLst>
              <a:ext uri="{FF2B5EF4-FFF2-40B4-BE49-F238E27FC236}">
                <a16:creationId xmlns:a16="http://schemas.microsoft.com/office/drawing/2014/main" id="{3E146078-3748-4298-AC66-19D4E1E59F50}"/>
              </a:ext>
            </a:extLst>
          </p:cNvPr>
          <p:cNvSpPr/>
          <p:nvPr/>
        </p:nvSpPr>
        <p:spPr>
          <a:xfrm>
            <a:off x="5690590" y="3429000"/>
            <a:ext cx="1047565" cy="1260629"/>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DB</a:t>
            </a:r>
          </a:p>
        </p:txBody>
      </p:sp>
      <p:cxnSp>
        <p:nvCxnSpPr>
          <p:cNvPr id="8" name="Conector recto de flecha 7">
            <a:extLst>
              <a:ext uri="{FF2B5EF4-FFF2-40B4-BE49-F238E27FC236}">
                <a16:creationId xmlns:a16="http://schemas.microsoft.com/office/drawing/2014/main" id="{9E8BDD68-F1B5-4E2D-89E6-DC26EE02B8C0}"/>
              </a:ext>
            </a:extLst>
          </p:cNvPr>
          <p:cNvCxnSpPr>
            <a:stCxn id="4" idx="3"/>
            <a:endCxn id="5" idx="1"/>
          </p:cNvCxnSpPr>
          <p:nvPr/>
        </p:nvCxnSpPr>
        <p:spPr>
          <a:xfrm>
            <a:off x="2150616" y="4059315"/>
            <a:ext cx="759780"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Conector recto de flecha 8">
            <a:extLst>
              <a:ext uri="{FF2B5EF4-FFF2-40B4-BE49-F238E27FC236}">
                <a16:creationId xmlns:a16="http://schemas.microsoft.com/office/drawing/2014/main" id="{47AED8D6-B05E-4DD9-8B37-6B860615D680}"/>
              </a:ext>
            </a:extLst>
          </p:cNvPr>
          <p:cNvCxnSpPr>
            <a:cxnSpLocks/>
            <a:stCxn id="5" idx="3"/>
            <a:endCxn id="6" idx="2"/>
          </p:cNvCxnSpPr>
          <p:nvPr/>
        </p:nvCxnSpPr>
        <p:spPr>
          <a:xfrm>
            <a:off x="4570520" y="4059315"/>
            <a:ext cx="1120070"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13" name="Imagen 12">
            <a:extLst>
              <a:ext uri="{FF2B5EF4-FFF2-40B4-BE49-F238E27FC236}">
                <a16:creationId xmlns:a16="http://schemas.microsoft.com/office/drawing/2014/main" id="{D4637202-4560-4B10-89FC-4829238B3187}"/>
              </a:ext>
            </a:extLst>
          </p:cNvPr>
          <p:cNvPicPr>
            <a:picLocks noChangeAspect="1"/>
          </p:cNvPicPr>
          <p:nvPr/>
        </p:nvPicPr>
        <p:blipFill>
          <a:blip r:embed="rId2"/>
          <a:stretch>
            <a:fillRect/>
          </a:stretch>
        </p:blipFill>
        <p:spPr>
          <a:xfrm>
            <a:off x="7593079" y="2878050"/>
            <a:ext cx="4115374" cy="2362530"/>
          </a:xfrm>
          <a:prstGeom prst="rect">
            <a:avLst/>
          </a:prstGeom>
          <a:ln>
            <a:noFill/>
          </a:ln>
          <a:effectLst>
            <a:outerShdw blurRad="190500" algn="tl" rotWithShape="0">
              <a:srgbClr val="000000">
                <a:alpha val="70000"/>
              </a:srgbClr>
            </a:outerShdw>
          </a:effectLst>
        </p:spPr>
      </p:pic>
      <p:sp>
        <p:nvSpPr>
          <p:cNvPr id="10" name="CuadroTexto 9">
            <a:extLst>
              <a:ext uri="{FF2B5EF4-FFF2-40B4-BE49-F238E27FC236}">
                <a16:creationId xmlns:a16="http://schemas.microsoft.com/office/drawing/2014/main" id="{79AE8A2E-E872-447E-A10F-4ECE7B8A03DD}"/>
              </a:ext>
            </a:extLst>
          </p:cNvPr>
          <p:cNvSpPr txBox="1"/>
          <p:nvPr/>
        </p:nvSpPr>
        <p:spPr>
          <a:xfrm>
            <a:off x="8561981" y="2378101"/>
            <a:ext cx="2255245" cy="369332"/>
          </a:xfrm>
          <a:prstGeom prst="rect">
            <a:avLst/>
          </a:prstGeom>
          <a:noFill/>
        </p:spPr>
        <p:txBody>
          <a:bodyPr wrap="square" rtlCol="0">
            <a:spAutoFit/>
          </a:bodyPr>
          <a:lstStyle/>
          <a:p>
            <a:pPr algn="ctr"/>
            <a:r>
              <a:rPr lang="es-ES" dirty="0"/>
              <a:t>USER TABLE EXAMPLE</a:t>
            </a:r>
          </a:p>
        </p:txBody>
      </p:sp>
    </p:spTree>
    <p:extLst>
      <p:ext uri="{BB962C8B-B14F-4D97-AF65-F5344CB8AC3E}">
        <p14:creationId xmlns:p14="http://schemas.microsoft.com/office/powerpoint/2010/main" val="2259592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918EF7-B647-4CAA-A701-54EDC4CB2A07}"/>
              </a:ext>
            </a:extLst>
          </p:cNvPr>
          <p:cNvSpPr>
            <a:spLocks noGrp="1"/>
          </p:cNvSpPr>
          <p:nvPr>
            <p:ph type="title"/>
          </p:nvPr>
        </p:nvSpPr>
        <p:spPr/>
        <p:txBody>
          <a:bodyPr/>
          <a:lstStyle/>
          <a:p>
            <a:r>
              <a:rPr lang="es-ES" dirty="0"/>
              <a:t>WORK DONE – </a:t>
            </a:r>
            <a:r>
              <a:rPr lang="es-ES" dirty="0" err="1"/>
              <a:t>adding</a:t>
            </a:r>
            <a:r>
              <a:rPr lang="es-ES" dirty="0"/>
              <a:t> new </a:t>
            </a:r>
            <a:r>
              <a:rPr lang="es-ES" dirty="0" err="1"/>
              <a:t>commands</a:t>
            </a:r>
            <a:endParaRPr lang="es-ES" dirty="0"/>
          </a:p>
        </p:txBody>
      </p:sp>
      <p:sp>
        <p:nvSpPr>
          <p:cNvPr id="10" name="CuadroTexto 9">
            <a:extLst>
              <a:ext uri="{FF2B5EF4-FFF2-40B4-BE49-F238E27FC236}">
                <a16:creationId xmlns:a16="http://schemas.microsoft.com/office/drawing/2014/main" id="{79AE8A2E-E872-447E-A10F-4ECE7B8A03DD}"/>
              </a:ext>
            </a:extLst>
          </p:cNvPr>
          <p:cNvSpPr txBox="1"/>
          <p:nvPr/>
        </p:nvSpPr>
        <p:spPr>
          <a:xfrm>
            <a:off x="4623890" y="2920478"/>
            <a:ext cx="2255245" cy="369332"/>
          </a:xfrm>
          <a:prstGeom prst="rect">
            <a:avLst/>
          </a:prstGeom>
          <a:noFill/>
        </p:spPr>
        <p:txBody>
          <a:bodyPr wrap="square" rtlCol="0">
            <a:spAutoFit/>
          </a:bodyPr>
          <a:lstStyle/>
          <a:p>
            <a:pPr algn="ctr"/>
            <a:r>
              <a:rPr lang="es-ES" dirty="0" err="1"/>
              <a:t>showIssue</a:t>
            </a:r>
            <a:endParaRPr lang="es-ES" dirty="0"/>
          </a:p>
        </p:txBody>
      </p:sp>
      <p:pic>
        <p:nvPicPr>
          <p:cNvPr id="2050" name="Picture 2">
            <a:extLst>
              <a:ext uri="{FF2B5EF4-FFF2-40B4-BE49-F238E27FC236}">
                <a16:creationId xmlns:a16="http://schemas.microsoft.com/office/drawing/2014/main" id="{E8E28F04-A9A9-4C8B-8520-8054771D8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638" y="3477155"/>
            <a:ext cx="3333750" cy="1447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7" name="Gráfico 6" descr="Agregar con relleno sólido">
            <a:extLst>
              <a:ext uri="{FF2B5EF4-FFF2-40B4-BE49-F238E27FC236}">
                <a16:creationId xmlns:a16="http://schemas.microsoft.com/office/drawing/2014/main" id="{81A6B52A-36F1-4358-B9B8-73AA19C53C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88929" y="880533"/>
            <a:ext cx="914400" cy="91440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076094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918EF7-B647-4CAA-A701-54EDC4CB2A07}"/>
              </a:ext>
            </a:extLst>
          </p:cNvPr>
          <p:cNvSpPr>
            <a:spLocks noGrp="1"/>
          </p:cNvSpPr>
          <p:nvPr>
            <p:ph type="title"/>
          </p:nvPr>
        </p:nvSpPr>
        <p:spPr/>
        <p:txBody>
          <a:bodyPr/>
          <a:lstStyle/>
          <a:p>
            <a:r>
              <a:rPr lang="es-ES" dirty="0"/>
              <a:t>WORK DONE – DATA BASE SCHEME UPDATE</a:t>
            </a:r>
          </a:p>
        </p:txBody>
      </p:sp>
      <p:sp>
        <p:nvSpPr>
          <p:cNvPr id="10" name="CuadroTexto 9">
            <a:extLst>
              <a:ext uri="{FF2B5EF4-FFF2-40B4-BE49-F238E27FC236}">
                <a16:creationId xmlns:a16="http://schemas.microsoft.com/office/drawing/2014/main" id="{79AE8A2E-E872-447E-A10F-4ECE7B8A03DD}"/>
              </a:ext>
            </a:extLst>
          </p:cNvPr>
          <p:cNvSpPr txBox="1"/>
          <p:nvPr/>
        </p:nvSpPr>
        <p:spPr>
          <a:xfrm>
            <a:off x="1085453" y="1898956"/>
            <a:ext cx="2255245" cy="369332"/>
          </a:xfrm>
          <a:prstGeom prst="rect">
            <a:avLst/>
          </a:prstGeom>
          <a:noFill/>
        </p:spPr>
        <p:txBody>
          <a:bodyPr wrap="square" rtlCol="0">
            <a:spAutoFit/>
          </a:bodyPr>
          <a:lstStyle/>
          <a:p>
            <a:pPr algn="ctr"/>
            <a:r>
              <a:rPr lang="es-ES" dirty="0"/>
              <a:t>FIRST SCHEME</a:t>
            </a:r>
          </a:p>
        </p:txBody>
      </p:sp>
      <p:pic>
        <p:nvPicPr>
          <p:cNvPr id="4" name="Imagen 3">
            <a:extLst>
              <a:ext uri="{FF2B5EF4-FFF2-40B4-BE49-F238E27FC236}">
                <a16:creationId xmlns:a16="http://schemas.microsoft.com/office/drawing/2014/main" id="{CBBB9EFE-3741-4E7F-9218-405551B948F5}"/>
              </a:ext>
            </a:extLst>
          </p:cNvPr>
          <p:cNvPicPr>
            <a:picLocks noChangeAspect="1"/>
          </p:cNvPicPr>
          <p:nvPr/>
        </p:nvPicPr>
        <p:blipFill>
          <a:blip r:embed="rId2"/>
          <a:stretch>
            <a:fillRect/>
          </a:stretch>
        </p:blipFill>
        <p:spPr>
          <a:xfrm>
            <a:off x="685801" y="2610725"/>
            <a:ext cx="3054551" cy="3723392"/>
          </a:xfrm>
          <a:prstGeom prst="rect">
            <a:avLst/>
          </a:prstGeom>
          <a:ln>
            <a:noFill/>
          </a:ln>
          <a:effectLst>
            <a:outerShdw blurRad="190500" algn="tl" rotWithShape="0">
              <a:srgbClr val="000000">
                <a:alpha val="70000"/>
              </a:srgbClr>
            </a:outerShdw>
          </a:effectLst>
        </p:spPr>
      </p:pic>
      <p:pic>
        <p:nvPicPr>
          <p:cNvPr id="5" name="Imagen 4">
            <a:extLst>
              <a:ext uri="{FF2B5EF4-FFF2-40B4-BE49-F238E27FC236}">
                <a16:creationId xmlns:a16="http://schemas.microsoft.com/office/drawing/2014/main" id="{4898FE5F-2A8F-4BEA-B008-800E3EA143C9}"/>
              </a:ext>
            </a:extLst>
          </p:cNvPr>
          <p:cNvPicPr>
            <a:picLocks noChangeAspect="1"/>
          </p:cNvPicPr>
          <p:nvPr/>
        </p:nvPicPr>
        <p:blipFill>
          <a:blip r:embed="rId3"/>
          <a:stretch>
            <a:fillRect/>
          </a:stretch>
        </p:blipFill>
        <p:spPr>
          <a:xfrm>
            <a:off x="7601123" y="2610725"/>
            <a:ext cx="3893247" cy="3908656"/>
          </a:xfrm>
          <a:prstGeom prst="rect">
            <a:avLst/>
          </a:prstGeom>
          <a:ln>
            <a:noFill/>
          </a:ln>
          <a:effectLst>
            <a:outerShdw blurRad="190500" algn="tl" rotWithShape="0">
              <a:srgbClr val="000000">
                <a:alpha val="70000"/>
              </a:srgbClr>
            </a:outerShdw>
          </a:effectLst>
        </p:spPr>
      </p:pic>
      <p:sp>
        <p:nvSpPr>
          <p:cNvPr id="7" name="CuadroTexto 6">
            <a:extLst>
              <a:ext uri="{FF2B5EF4-FFF2-40B4-BE49-F238E27FC236}">
                <a16:creationId xmlns:a16="http://schemas.microsoft.com/office/drawing/2014/main" id="{0733741E-5179-4607-A938-99DC0E802A7D}"/>
              </a:ext>
            </a:extLst>
          </p:cNvPr>
          <p:cNvSpPr txBox="1"/>
          <p:nvPr/>
        </p:nvSpPr>
        <p:spPr>
          <a:xfrm>
            <a:off x="8420123" y="1939733"/>
            <a:ext cx="2255245" cy="369332"/>
          </a:xfrm>
          <a:prstGeom prst="rect">
            <a:avLst/>
          </a:prstGeom>
          <a:noFill/>
        </p:spPr>
        <p:txBody>
          <a:bodyPr wrap="square" rtlCol="0">
            <a:spAutoFit/>
          </a:bodyPr>
          <a:lstStyle/>
          <a:p>
            <a:pPr algn="ctr"/>
            <a:r>
              <a:rPr lang="es-ES" dirty="0"/>
              <a:t>UPDATED SCHEME</a:t>
            </a:r>
          </a:p>
        </p:txBody>
      </p:sp>
      <p:cxnSp>
        <p:nvCxnSpPr>
          <p:cNvPr id="8" name="Conector recto de flecha 7">
            <a:extLst>
              <a:ext uri="{FF2B5EF4-FFF2-40B4-BE49-F238E27FC236}">
                <a16:creationId xmlns:a16="http://schemas.microsoft.com/office/drawing/2014/main" id="{35CC347C-4DB0-4D5D-8464-D41C4A42511B}"/>
              </a:ext>
            </a:extLst>
          </p:cNvPr>
          <p:cNvCxnSpPr>
            <a:cxnSpLocks/>
          </p:cNvCxnSpPr>
          <p:nvPr/>
        </p:nvCxnSpPr>
        <p:spPr>
          <a:xfrm>
            <a:off x="3903274" y="4467688"/>
            <a:ext cx="3539970"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11" name="Gráfico 10" descr="Repetir con relleno sólido">
            <a:extLst>
              <a:ext uri="{FF2B5EF4-FFF2-40B4-BE49-F238E27FC236}">
                <a16:creationId xmlns:a16="http://schemas.microsoft.com/office/drawing/2014/main" id="{BD3F3D41-690E-4C2C-9359-F7658742CD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26602" y="3751554"/>
            <a:ext cx="609600" cy="6096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753246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918EF7-B647-4CAA-A701-54EDC4CB2A07}"/>
              </a:ext>
            </a:extLst>
          </p:cNvPr>
          <p:cNvSpPr>
            <a:spLocks noGrp="1"/>
          </p:cNvSpPr>
          <p:nvPr>
            <p:ph type="title"/>
          </p:nvPr>
        </p:nvSpPr>
        <p:spPr/>
        <p:txBody>
          <a:bodyPr/>
          <a:lstStyle/>
          <a:p>
            <a:r>
              <a:rPr lang="es-ES" dirty="0"/>
              <a:t>WORK DONE – GUI DEVELOPMENT</a:t>
            </a:r>
          </a:p>
        </p:txBody>
      </p:sp>
      <p:sp>
        <p:nvSpPr>
          <p:cNvPr id="10" name="CuadroTexto 9">
            <a:extLst>
              <a:ext uri="{FF2B5EF4-FFF2-40B4-BE49-F238E27FC236}">
                <a16:creationId xmlns:a16="http://schemas.microsoft.com/office/drawing/2014/main" id="{79AE8A2E-E872-447E-A10F-4ECE7B8A03DD}"/>
              </a:ext>
            </a:extLst>
          </p:cNvPr>
          <p:cNvSpPr txBox="1"/>
          <p:nvPr/>
        </p:nvSpPr>
        <p:spPr>
          <a:xfrm>
            <a:off x="1784279" y="1888272"/>
            <a:ext cx="2255245" cy="369332"/>
          </a:xfrm>
          <a:prstGeom prst="rect">
            <a:avLst/>
          </a:prstGeom>
          <a:noFill/>
        </p:spPr>
        <p:txBody>
          <a:bodyPr wrap="square" rtlCol="0">
            <a:spAutoFit/>
          </a:bodyPr>
          <a:lstStyle/>
          <a:p>
            <a:pPr algn="ctr"/>
            <a:r>
              <a:rPr lang="es-ES" dirty="0"/>
              <a:t>NAVIGATION FLOW</a:t>
            </a:r>
          </a:p>
        </p:txBody>
      </p:sp>
      <p:sp>
        <p:nvSpPr>
          <p:cNvPr id="7" name="CuadroTexto 6">
            <a:extLst>
              <a:ext uri="{FF2B5EF4-FFF2-40B4-BE49-F238E27FC236}">
                <a16:creationId xmlns:a16="http://schemas.microsoft.com/office/drawing/2014/main" id="{0733741E-5179-4607-A938-99DC0E802A7D}"/>
              </a:ext>
            </a:extLst>
          </p:cNvPr>
          <p:cNvSpPr txBox="1"/>
          <p:nvPr/>
        </p:nvSpPr>
        <p:spPr>
          <a:xfrm>
            <a:off x="7490929" y="1959937"/>
            <a:ext cx="2255245" cy="369332"/>
          </a:xfrm>
          <a:prstGeom prst="rect">
            <a:avLst/>
          </a:prstGeom>
          <a:noFill/>
        </p:spPr>
        <p:txBody>
          <a:bodyPr wrap="square" rtlCol="0">
            <a:spAutoFit/>
          </a:bodyPr>
          <a:lstStyle/>
          <a:p>
            <a:pPr algn="ctr"/>
            <a:r>
              <a:rPr lang="es-ES" dirty="0"/>
              <a:t>MOCK-UP</a:t>
            </a:r>
          </a:p>
        </p:txBody>
      </p:sp>
      <p:pic>
        <p:nvPicPr>
          <p:cNvPr id="6" name="Imagen 5" descr="Interfaz de usuario gráfica, Aplicación, Teams&#10;&#10;Descripción generada automáticamente">
            <a:extLst>
              <a:ext uri="{FF2B5EF4-FFF2-40B4-BE49-F238E27FC236}">
                <a16:creationId xmlns:a16="http://schemas.microsoft.com/office/drawing/2014/main" id="{94D383BC-F975-4A65-9448-FA0D917CDDCE}"/>
              </a:ext>
            </a:extLst>
          </p:cNvPr>
          <p:cNvPicPr>
            <a:picLocks noChangeAspect="1"/>
          </p:cNvPicPr>
          <p:nvPr/>
        </p:nvPicPr>
        <p:blipFill>
          <a:blip r:embed="rId2"/>
          <a:stretch>
            <a:fillRect/>
          </a:stretch>
        </p:blipFill>
        <p:spPr>
          <a:xfrm>
            <a:off x="6548438" y="2480536"/>
            <a:ext cx="4110037" cy="3522889"/>
          </a:xfrm>
          <a:prstGeom prst="rect">
            <a:avLst/>
          </a:prstGeom>
          <a:ln>
            <a:noFill/>
          </a:ln>
          <a:effectLst>
            <a:outerShdw blurRad="190500" algn="tl" rotWithShape="0">
              <a:srgbClr val="000000">
                <a:alpha val="70000"/>
              </a:srgbClr>
            </a:outerShdw>
          </a:effectLst>
        </p:spPr>
      </p:pic>
      <p:sp>
        <p:nvSpPr>
          <p:cNvPr id="12" name="CuadroTexto 11">
            <a:extLst>
              <a:ext uri="{FF2B5EF4-FFF2-40B4-BE49-F238E27FC236}">
                <a16:creationId xmlns:a16="http://schemas.microsoft.com/office/drawing/2014/main" id="{E82D087D-4A7F-4CA6-914D-1F4689F423AD}"/>
              </a:ext>
            </a:extLst>
          </p:cNvPr>
          <p:cNvSpPr txBox="1"/>
          <p:nvPr/>
        </p:nvSpPr>
        <p:spPr>
          <a:xfrm>
            <a:off x="6916255" y="6063734"/>
            <a:ext cx="3319946" cy="369332"/>
          </a:xfrm>
          <a:prstGeom prst="rect">
            <a:avLst/>
          </a:prstGeom>
          <a:noFill/>
        </p:spPr>
        <p:txBody>
          <a:bodyPr wrap="square" rtlCol="0">
            <a:spAutoFit/>
          </a:bodyPr>
          <a:lstStyle/>
          <a:p>
            <a:pPr algn="ctr"/>
            <a:r>
              <a:rPr lang="es-ES" dirty="0"/>
              <a:t>*MADE IN </a:t>
            </a:r>
            <a:r>
              <a:rPr lang="es-ES" dirty="0">
                <a:hlinkClick r:id="rId3"/>
              </a:rPr>
              <a:t>https://app.uizard.io/</a:t>
            </a:r>
            <a:endParaRPr lang="es-ES" dirty="0"/>
          </a:p>
        </p:txBody>
      </p:sp>
      <p:pic>
        <p:nvPicPr>
          <p:cNvPr id="13" name="Imagen 12" descr="Diagrama&#10;&#10;Descripción generada automáticamente">
            <a:extLst>
              <a:ext uri="{FF2B5EF4-FFF2-40B4-BE49-F238E27FC236}">
                <a16:creationId xmlns:a16="http://schemas.microsoft.com/office/drawing/2014/main" id="{7D1C92E8-8939-4927-8051-AD28128B2794}"/>
              </a:ext>
            </a:extLst>
          </p:cNvPr>
          <p:cNvPicPr>
            <a:picLocks noChangeAspect="1"/>
          </p:cNvPicPr>
          <p:nvPr/>
        </p:nvPicPr>
        <p:blipFill>
          <a:blip r:embed="rId4"/>
          <a:stretch>
            <a:fillRect/>
          </a:stretch>
        </p:blipFill>
        <p:spPr>
          <a:xfrm>
            <a:off x="1654138" y="2298075"/>
            <a:ext cx="2515525" cy="3705002"/>
          </a:xfrm>
          <a:prstGeom prst="rect">
            <a:avLst/>
          </a:prstGeom>
        </p:spPr>
      </p:pic>
      <p:sp>
        <p:nvSpPr>
          <p:cNvPr id="14" name="CuadroTexto 13">
            <a:extLst>
              <a:ext uri="{FF2B5EF4-FFF2-40B4-BE49-F238E27FC236}">
                <a16:creationId xmlns:a16="http://schemas.microsoft.com/office/drawing/2014/main" id="{AFB66ED3-5D58-434A-998A-6583CE5B6B9C}"/>
              </a:ext>
            </a:extLst>
          </p:cNvPr>
          <p:cNvSpPr txBox="1"/>
          <p:nvPr/>
        </p:nvSpPr>
        <p:spPr>
          <a:xfrm>
            <a:off x="1251927" y="6063734"/>
            <a:ext cx="3319946" cy="369332"/>
          </a:xfrm>
          <a:prstGeom prst="rect">
            <a:avLst/>
          </a:prstGeom>
          <a:noFill/>
        </p:spPr>
        <p:txBody>
          <a:bodyPr wrap="square" rtlCol="0">
            <a:spAutoFit/>
          </a:bodyPr>
          <a:lstStyle/>
          <a:p>
            <a:pPr algn="ctr"/>
            <a:r>
              <a:rPr lang="es-ES" dirty="0"/>
              <a:t>*MADE IN </a:t>
            </a:r>
            <a:r>
              <a:rPr lang="es-ES" dirty="0">
                <a:hlinkClick r:id="rId5"/>
              </a:rPr>
              <a:t>https://draw.io/</a:t>
            </a:r>
            <a:endParaRPr lang="es-ES" dirty="0"/>
          </a:p>
        </p:txBody>
      </p:sp>
    </p:spTree>
    <p:extLst>
      <p:ext uri="{BB962C8B-B14F-4D97-AF65-F5344CB8AC3E}">
        <p14:creationId xmlns:p14="http://schemas.microsoft.com/office/powerpoint/2010/main" val="35525211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159</TotalTime>
  <Words>334</Words>
  <Application>Microsoft Office PowerPoint</Application>
  <PresentationFormat>Panorámica</PresentationFormat>
  <Paragraphs>63</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Celestial</vt:lpstr>
      <vt:lpstr>MY ISSUES FINAL REVIEW</vt:lpstr>
      <vt:lpstr>SPRINT ROLES</vt:lpstr>
      <vt:lpstr>INDEX</vt:lpstr>
      <vt:lpstr>WORK DONE – Integrating a command appliacation</vt:lpstr>
      <vt:lpstr>WORK DONE – connecting to the data base </vt:lpstr>
      <vt:lpstr>WORK DONE – connecting to the data base </vt:lpstr>
      <vt:lpstr>WORK DONE – adding new commands</vt:lpstr>
      <vt:lpstr>WORK DONE – DATA BASE SCHEME UPDATE</vt:lpstr>
      <vt:lpstr>WORK DONE – GUI DEVELOPMENT</vt:lpstr>
      <vt:lpstr>WORK DONE – GUI implementation</vt:lpstr>
      <vt:lpstr>WORK DONE – GUI DEVELOPMENT</vt:lpstr>
      <vt:lpstr>FOUND PROBLEMS</vt:lpstr>
      <vt:lpstr>conclusions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ISSUES FINAL REVIEW</dc:title>
  <dc:creator>Marcos Muelas Aspano</dc:creator>
  <cp:lastModifiedBy>Borja Escobar Briega</cp:lastModifiedBy>
  <cp:revision>27</cp:revision>
  <dcterms:created xsi:type="dcterms:W3CDTF">2022-01-11T16:48:53Z</dcterms:created>
  <dcterms:modified xsi:type="dcterms:W3CDTF">2022-01-12T20:49:50Z</dcterms:modified>
</cp:coreProperties>
</file>