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70" r:id="rId5"/>
    <p:sldId id="258" r:id="rId6"/>
    <p:sldId id="269" r:id="rId7"/>
    <p:sldId id="259" r:id="rId8"/>
    <p:sldId id="267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3" d="100"/>
          <a:sy n="93" d="100"/>
        </p:scale>
        <p:origin x="37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DBD01F-0D89-71D1-07AA-EC31B6123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850DF50-8301-DA52-2147-2910E1A1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18D0C7-F1B1-8445-1011-380A6756B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EA0B92-BF98-F84D-CD0F-E95F23DB0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8247AC3-A3AD-08F0-A2A4-9C9BA7F32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1824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5E1E72-494A-9D36-B768-E0EE58393D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64A5B27-FB5B-E85D-60E0-58908D57B0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5871E36-6A81-B5DC-AFA4-7D2EF310D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ADDAB0A-5901-3893-1608-5289C2F36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B9F3EE3-CE38-DA1F-717E-1FE9820D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0519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7FEF9DA-BD14-FF7F-83BD-5C4E963F6B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9B753BD-DF5D-BC72-3215-2B16640F7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7C1FFF9-854E-FCFC-61C5-7318AE14A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492F92-2CDC-AD95-2B25-CE9EDD411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A6FCA04-3BED-BEB3-200C-3D5CEBAB2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953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5C7F41-EEE0-D5B9-DCFB-13FA9450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2AF5E13-D89F-FFD9-B2F2-EA48D398A2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654351-4520-8B58-F0DA-9AB5FFC31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DA76DAD-61EF-8DE8-AC9D-9E22B960C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232A2F-7737-E090-F3DB-49250BC86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888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5DDB14-BE3E-A5CD-5D01-D8E1FBF09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123463D-05FF-4BBD-EB77-9B42645DD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D72100-847D-C3C3-4ECC-F973254B7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C6335E9-F09E-6F07-FF28-A4E8D92E9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7C4B814-2152-F256-9699-BED9FF94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90348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4583BC-2ADB-B84A-736E-DEBCBDF1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539D85-ABBD-00F8-8E59-1D9D812E5A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7236B8-4159-139C-E331-840B4B244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99E5F10-1ACD-7BE7-C662-1EF343C57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F943B9-77AD-9B5F-341C-C8AF8A58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192C18E-2685-1F91-E356-F2F0DDED8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337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B93749-5D93-899F-5E40-0967CF36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AD1DC7-9F65-E945-722F-963A8FF74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1C9638-CA61-8230-2082-6B86663BA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92ED748-DD98-373B-7164-EFE37B9A0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0A1E5CE-D228-A828-1D18-440B1BF58A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17634-5050-7997-638B-9C69972A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2F94C5-6558-E707-E1E1-96586ED7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7F42B64-047F-F795-BDAC-36850D211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3839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3F8263-AF34-0B4A-51B1-97AC1945C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A44CCCD-2817-1305-10AC-635936C0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16C05A5-576F-6307-8E6F-E16232B37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FDEB8F7-8532-85C5-A8BD-BEFBEA9E5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8211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7F3D7EB-9AA0-9548-4A3F-A72186D6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BB28F18-5084-4E5A-2B86-34D85871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E22D5D4-9A9D-D6CF-A59D-FE490FAEE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79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14969-1D75-CAE2-BB82-1B79951B2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4F57FB-9E73-92D2-0EFD-1D7199E72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A1A8C22-E8D2-93F2-6AED-D1856C695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AA4A7A7-96E0-6144-1258-AEC33E3976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D7E1B21-DEE4-BB74-F79D-F2FFD160A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AFDD094-4A8A-DC1E-06C0-E392C1517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680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B05602-FA96-7F6C-5EAC-446687FCF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1587E84-613A-D3CA-863D-579EA545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342854E-95BB-5FDF-A2FB-A869C3091A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D0767E7-1E8E-9778-4671-F6AB306B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2E1029-6E09-4974-8A3C-5A27D7D8AF62}" type="datetimeFigureOut">
              <a:rPr lang="zh-TW" altLang="en-US" smtClean="0"/>
              <a:t>2025/8/1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B5D720-CBED-16F9-8C0C-E355B4650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8B23D93-5905-B257-9B9C-4C335CC4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35A36F-69A1-46A1-AC84-F0C4DD6A6D2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7729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5E82219-BBC7-9657-9479-AEB8B522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8D66747-AB51-0EC3-C860-5164B7FCA3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88B625A-A840-DE27-1B4D-E5360343AB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82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842E1029-6E09-4974-8A3C-5A27D7D8AF62}" type="datetimeFigureOut">
              <a:rPr lang="zh-TW" altLang="en-US" smtClean="0"/>
              <a:pPr/>
              <a:t>2025/8/1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7531FF6-0972-F574-539B-D225B26AA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>
                <a:solidFill>
                  <a:schemeClr val="tx1">
                    <a:tint val="82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79463C2-7E74-F494-6F06-D9D5E4FE5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82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fld id="{7B35A36F-69A1-46A1-AC84-F0C4DD6A6D21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2282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7AE5CA-B12F-0F7E-51A5-BE7394DC2A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藥品緊急請領作業系統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318432-D0B7-FEFB-1BC2-DE6002FCC8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涵蓋一般使用者與藥庫工作流程</a:t>
            </a:r>
          </a:p>
        </p:txBody>
      </p:sp>
    </p:spTree>
    <p:extLst>
      <p:ext uri="{BB962C8B-B14F-4D97-AF65-F5344CB8AC3E}">
        <p14:creationId xmlns:p14="http://schemas.microsoft.com/office/powerpoint/2010/main" val="709126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A565E04-162D-FC02-1EA8-63BB8E871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藥庫使用者：進入工作站模式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7FD00F-3B35-C9E4-70B4-D1DFE502C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3733800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在登入頁點擊「進入藥庫工作站模式」。</a:t>
            </a:r>
          </a:p>
          <a:p>
            <a:pPr lvl="1"/>
            <a:r>
              <a:rPr lang="zh-TW" altLang="en-US" dirty="0">
                <a:effectLst/>
              </a:rPr>
              <a:t>系統自動查詢新單據，每</a:t>
            </a:r>
            <a:r>
              <a:rPr lang="en-US" altLang="zh-TW" dirty="0">
                <a:effectLst/>
              </a:rPr>
              <a:t>10</a:t>
            </a:r>
            <a:r>
              <a:rPr lang="zh-TW" altLang="en-US" dirty="0">
                <a:effectLst/>
              </a:rPr>
              <a:t>秒檢查並通知（聲音</a:t>
            </a:r>
            <a:r>
              <a:rPr lang="en-US" altLang="zh-TW" dirty="0">
                <a:effectLst/>
              </a:rPr>
              <a:t>+</a:t>
            </a:r>
            <a:r>
              <a:rPr lang="zh-TW" altLang="en-US" dirty="0">
                <a:effectLst/>
              </a:rPr>
              <a:t>閃爍視窗）。</a:t>
            </a:r>
          </a:p>
          <a:p>
            <a:pPr lvl="1"/>
            <a:r>
              <a:rPr lang="zh-TW" altLang="en-US" dirty="0">
                <a:effectLst/>
              </a:rPr>
              <a:t>只通知非值班、非藥庫人員的單據。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/>
              <a:t>若該地點不須通知則可選擇關閉通知。</a:t>
            </a:r>
            <a:r>
              <a:rPr lang="en-US" altLang="zh-TW" dirty="0"/>
              <a:t>(</a:t>
            </a:r>
            <a:r>
              <a:rPr lang="zh-TW" altLang="en-US" dirty="0"/>
              <a:t>預設開啟</a:t>
            </a:r>
            <a:r>
              <a:rPr lang="en-US" altLang="zh-TW" dirty="0"/>
              <a:t>)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注意：模式下可查看所有待處理單據，按「返回登入畫面」退出。</a:t>
            </a:r>
            <a:endParaRPr lang="en-US" altLang="zh-TW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E5C3087-1207-66EB-8352-3BB4322E0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40" y="1690687"/>
            <a:ext cx="6905973" cy="4098267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79AD97-6CAB-E9FA-8EE8-0847D60E9060}"/>
              </a:ext>
            </a:extLst>
          </p:cNvPr>
          <p:cNvSpPr txBox="1">
            <a:spLocks/>
          </p:cNvSpPr>
          <p:nvPr/>
        </p:nvSpPr>
        <p:spPr>
          <a:xfrm>
            <a:off x="838200" y="5851819"/>
            <a:ext cx="10288712" cy="920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dirty="0">
              <a:effectLst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110AB537-A378-5E5F-E697-B189801D6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3784" y="4027104"/>
            <a:ext cx="2408832" cy="16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7507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1D3834-B7BD-3239-2829-1F6AD988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藥庫使用者：查看待處理單據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A1B1AB-8133-5422-E4EF-EF68717C6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4226960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輸入日期範圍，按「查詢紀錄」。</a:t>
            </a:r>
          </a:p>
          <a:p>
            <a:pPr lvl="1"/>
            <a:r>
              <a:rPr lang="zh-TW" altLang="en-US" dirty="0">
                <a:effectLst/>
              </a:rPr>
              <a:t>列表顯示所有單據，待處理項目以黃底標示。</a:t>
            </a:r>
          </a:p>
          <a:p>
            <a:pPr lvl="1"/>
            <a:r>
              <a:rPr lang="zh-TW" altLang="en-US" dirty="0">
                <a:effectLst/>
              </a:rPr>
              <a:t>排序：待處理優先，其次依時間降序。</a:t>
            </a:r>
          </a:p>
          <a:p>
            <a:r>
              <a:rPr lang="zh-TW" altLang="en-US" dirty="0">
                <a:effectLst/>
              </a:rPr>
              <a:t>注意：列表包含申請時間、藥名、儲位、狀態等。</a:t>
            </a:r>
            <a:endParaRPr lang="en-US" altLang="zh-TW" dirty="0">
              <a:effectLst/>
            </a:endParaRPr>
          </a:p>
          <a:p>
            <a:r>
              <a:rPr lang="zh-TW" altLang="en-US" dirty="0"/>
              <a:t>調撥單有三種狀態：</a:t>
            </a:r>
            <a:r>
              <a:rPr lang="en-US" altLang="zh-TW" dirty="0"/>
              <a:t>PENDING</a:t>
            </a:r>
            <a:r>
              <a:rPr lang="zh-TW" altLang="en-US" dirty="0"/>
              <a:t>待接單處理、</a:t>
            </a:r>
            <a:r>
              <a:rPr lang="en-US" altLang="zh-TW" dirty="0"/>
              <a:t>COMPLETED</a:t>
            </a:r>
            <a:r>
              <a:rPr lang="zh-TW" altLang="en-US" dirty="0"/>
              <a:t>處理完成、</a:t>
            </a:r>
            <a:r>
              <a:rPr lang="en-US" altLang="zh-TW" dirty="0"/>
              <a:t>DLETED</a:t>
            </a:r>
            <a:r>
              <a:rPr lang="zh-TW" altLang="en-US" dirty="0"/>
              <a:t>刪除。</a:t>
            </a:r>
            <a:endParaRPr lang="zh-TW" altLang="en-US" dirty="0">
              <a:effectLst/>
            </a:endParaRPr>
          </a:p>
          <a:p>
            <a:endParaRPr lang="zh-TW" altLang="en-US" dirty="0">
              <a:effectLst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F1E2F2E-AB0A-9B0E-5A19-C14526353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3164" y="1825625"/>
            <a:ext cx="6552949" cy="3888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52850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F33A0910-611B-395F-7E19-C5375DD16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065" y="1618019"/>
            <a:ext cx="7491479" cy="43513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9EDCC51-8BD5-9515-D380-E4428E1F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藥庫使用者：處理調撥單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770F73-A7C3-8EB6-DEFC-84071EE3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548865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雙擊列表項目，開啟處理視窗。</a:t>
            </a:r>
          </a:p>
          <a:p>
            <a:pPr lvl="1"/>
            <a:r>
              <a:rPr lang="zh-TW" altLang="en-US" dirty="0">
                <a:effectLst/>
              </a:rPr>
              <a:t>查看原始資訊，修改調撥庫別、請領量等。</a:t>
            </a:r>
          </a:p>
          <a:p>
            <a:pPr lvl="1"/>
            <a:r>
              <a:rPr lang="zh-TW" altLang="en-US" dirty="0">
                <a:effectLst/>
              </a:rPr>
              <a:t>按「更新單據資訊」儲存變更，或「註記刪除」軟刪除。</a:t>
            </a:r>
          </a:p>
          <a:p>
            <a:pPr lvl="1"/>
            <a:r>
              <a:rPr lang="zh-TW" altLang="en-US" dirty="0">
                <a:effectLst/>
              </a:rPr>
              <a:t>按「完成此筆調撥」後輸入員工編號結束（記錄耗時）。</a:t>
            </a:r>
          </a:p>
          <a:p>
            <a:r>
              <a:rPr lang="zh-TW" altLang="en-US" dirty="0">
                <a:effectLst/>
              </a:rPr>
              <a:t>注意：完成後自動更新列表，需驗證員工編號。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383A4DA-7B48-379D-A406-66EC8B75E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243" y="4048378"/>
            <a:ext cx="2282363" cy="1349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371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9039-F1B9-4506-C25B-7C883C4AA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系統設定：同仁設定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CF8499D-7FF7-D2D6-F5E3-C86703C51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05054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選單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設定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同仁設定</a:t>
            </a:r>
            <a:r>
              <a:rPr lang="en-US" altLang="zh-TW" dirty="0">
                <a:effectLst/>
              </a:rPr>
              <a:t>...</a:t>
            </a:r>
          </a:p>
          <a:p>
            <a:pPr lvl="1"/>
            <a:r>
              <a:rPr lang="zh-TW" altLang="en-US" dirty="0">
                <a:effectLst/>
              </a:rPr>
              <a:t>搜尋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顯示員工列表。</a:t>
            </a:r>
          </a:p>
          <a:p>
            <a:pPr lvl="1"/>
            <a:r>
              <a:rPr lang="zh-TW" altLang="en-US" dirty="0">
                <a:effectLst/>
              </a:rPr>
              <a:t>新增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更新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刪除員工，勾選「是藥庫同仁」。</a:t>
            </a:r>
          </a:p>
          <a:p>
            <a:pPr lvl="1"/>
            <a:r>
              <a:rPr lang="zh-TW" altLang="en-US" dirty="0">
                <a:effectLst/>
              </a:rPr>
              <a:t>從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匯入（需包含</a:t>
            </a:r>
            <a:r>
              <a:rPr lang="en-US" altLang="zh-TW" dirty="0" err="1">
                <a:effectLst/>
              </a:rPr>
              <a:t>emp_id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emp_name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is_pharmacy_staff</a:t>
            </a:r>
            <a:r>
              <a:rPr lang="zh-TW" altLang="en-US" dirty="0">
                <a:effectLst/>
              </a:rPr>
              <a:t>欄位）。</a:t>
            </a:r>
          </a:p>
          <a:p>
            <a:r>
              <a:rPr lang="zh-TW" altLang="en-US" dirty="0">
                <a:effectLst/>
              </a:rPr>
              <a:t>注意：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匯入會自動新增或更新資料。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75B111-D656-6A52-6EDF-45EB54684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32756"/>
            <a:ext cx="5521794" cy="4351339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61213069-8E93-19C3-4172-F17A2FE9D0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3278"/>
              </p:ext>
            </p:extLst>
          </p:nvPr>
        </p:nvGraphicFramePr>
        <p:xfrm>
          <a:off x="647271" y="5049463"/>
          <a:ext cx="4643919" cy="1127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47973">
                  <a:extLst>
                    <a:ext uri="{9D8B030D-6E8A-4147-A177-3AD203B41FA5}">
                      <a16:colId xmlns:a16="http://schemas.microsoft.com/office/drawing/2014/main" val="1296809410"/>
                    </a:ext>
                  </a:extLst>
                </a:gridCol>
                <a:gridCol w="1547973">
                  <a:extLst>
                    <a:ext uri="{9D8B030D-6E8A-4147-A177-3AD203B41FA5}">
                      <a16:colId xmlns:a16="http://schemas.microsoft.com/office/drawing/2014/main" val="1677839831"/>
                    </a:ext>
                  </a:extLst>
                </a:gridCol>
                <a:gridCol w="1547973">
                  <a:extLst>
                    <a:ext uri="{9D8B030D-6E8A-4147-A177-3AD203B41FA5}">
                      <a16:colId xmlns:a16="http://schemas.microsoft.com/office/drawing/2014/main" val="1355566577"/>
                    </a:ext>
                  </a:extLst>
                </a:gridCol>
              </a:tblGrid>
              <a:tr h="281875"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sz="12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emp_id</a:t>
                      </a:r>
                      <a:endParaRPr 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emp_name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is_pharmacy_staff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766303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000000565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zh-TW" alt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左瑞美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8132001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000003574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zh-TW" altLang="en-US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吳大圩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99431005"/>
                  </a:ext>
                </a:extLst>
              </a:tr>
              <a:tr h="281875"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000003738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zh-TW" altLang="en-US" sz="120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吳安然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marL="0" algn="r" defTabSz="914400" rtl="0" eaLnBrk="1" fontAlgn="ctr" latinLnBrk="0" hangingPunct="1">
                        <a:buNone/>
                      </a:pPr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54806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6542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0CE8317-0679-7A1D-EA65-B95963EC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系統設定：藥品設定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48DD7FB-17F2-81B4-9848-13DC14EE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190575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選單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設定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藥品設定</a:t>
            </a:r>
            <a:r>
              <a:rPr lang="en-US" altLang="zh-TW" dirty="0">
                <a:effectLst/>
              </a:rPr>
              <a:t>...</a:t>
            </a:r>
          </a:p>
          <a:p>
            <a:pPr lvl="1"/>
            <a:r>
              <a:rPr lang="zh-TW" altLang="en-US" dirty="0">
                <a:effectLst/>
              </a:rPr>
              <a:t>搜尋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顯示藥品列表。</a:t>
            </a:r>
          </a:p>
          <a:p>
            <a:pPr lvl="1"/>
            <a:r>
              <a:rPr lang="zh-TW" altLang="en-US" dirty="0">
                <a:effectLst/>
              </a:rPr>
              <a:t>新增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更新藥品資料（如代碼、儲位、扣庫單位）。</a:t>
            </a:r>
          </a:p>
          <a:p>
            <a:pPr lvl="1"/>
            <a:r>
              <a:rPr lang="zh-TW" altLang="en-US" dirty="0">
                <a:effectLst/>
              </a:rPr>
              <a:t>從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匯入（需包含</a:t>
            </a:r>
            <a:r>
              <a:rPr lang="en-US" altLang="zh-TW" dirty="0" err="1">
                <a:effectLst/>
              </a:rPr>
              <a:t>drug_code</a:t>
            </a:r>
            <a:r>
              <a:rPr lang="zh-TW" altLang="en-US" dirty="0">
                <a:effectLst/>
              </a:rPr>
              <a:t>、</a:t>
            </a:r>
            <a:r>
              <a:rPr lang="en-US" altLang="zh-TW" dirty="0" err="1">
                <a:effectLst/>
              </a:rPr>
              <a:t>drug_name_on_bag</a:t>
            </a:r>
            <a:r>
              <a:rPr lang="zh-TW" altLang="en-US" dirty="0">
                <a:effectLst/>
              </a:rPr>
              <a:t>等欄位）。</a:t>
            </a:r>
          </a:p>
          <a:p>
            <a:r>
              <a:rPr lang="zh-TW" altLang="en-US" dirty="0">
                <a:effectLst/>
              </a:rPr>
              <a:t>注意：勾選「使用中」控制藥品可用性。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7B08009-4E44-FE21-96F7-045FC7774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371" y="1390167"/>
            <a:ext cx="6534460" cy="4077666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4A401DF-B174-6857-DC51-C76FEC31F9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6995183"/>
              </p:ext>
            </p:extLst>
          </p:nvPr>
        </p:nvGraphicFramePr>
        <p:xfrm>
          <a:off x="391699" y="5530646"/>
          <a:ext cx="11531130" cy="9334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3113">
                  <a:extLst>
                    <a:ext uri="{9D8B030D-6E8A-4147-A177-3AD203B41FA5}">
                      <a16:colId xmlns:a16="http://schemas.microsoft.com/office/drawing/2014/main" val="587737408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499415317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3272039951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625766406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1051980547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4021607407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4112629518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4280949519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1730790052"/>
                    </a:ext>
                  </a:extLst>
                </a:gridCol>
                <a:gridCol w="1153113">
                  <a:extLst>
                    <a:ext uri="{9D8B030D-6E8A-4147-A177-3AD203B41FA5}">
                      <a16:colId xmlns:a16="http://schemas.microsoft.com/office/drawing/2014/main" val="3236307022"/>
                    </a:ext>
                  </a:extLst>
                </a:gridCol>
              </a:tblGrid>
              <a:tr h="968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drug_code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invt_code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drug_name_on_bag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deduct_unit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storage_no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outpatient_storage_no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inpatient_storage_no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chemo_storage_no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suggest_qut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is_active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59860418"/>
                  </a:ext>
                </a:extLst>
              </a:tr>
              <a:tr h="19125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C5FUI01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 dirty="0">
                          <a:effectLst/>
                        </a:rPr>
                        <a:t>C5FUI01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pt-BR" sz="1200" u="none" strike="noStrike">
                          <a:effectLst/>
                        </a:rPr>
                        <a:t>★5-Fu 50mg/mL, 20mL/vial (Fluorouracil)</a:t>
                      </a:r>
                      <a:endParaRPr lang="pt-BR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vial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BQ021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zh-TW" altLang="en-US" sz="1200" u="none" strike="noStrike">
                          <a:effectLst/>
                        </a:rPr>
                        <a:t>庫</a:t>
                      </a:r>
                      <a:r>
                        <a:rPr lang="en-US" sz="1200" u="none" strike="noStrike">
                          <a:effectLst/>
                        </a:rPr>
                        <a:t>BQ021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zh-TW" altLang="en-US" sz="1200" u="none" strike="noStrike">
                          <a:effectLst/>
                        </a:rPr>
                        <a:t>庫</a:t>
                      </a:r>
                      <a:r>
                        <a:rPr lang="en-US" sz="1200" u="none" strike="noStrike">
                          <a:effectLst/>
                        </a:rPr>
                        <a:t>BQ021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200" u="none" strike="noStrike">
                          <a:effectLst/>
                        </a:rPr>
                        <a:t>C142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zh-TW" altLang="en-US" sz="12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zh-TW" altLang="en-US" sz="1200" u="none" strike="noStrike" dirty="0">
                          <a:effectLst/>
                        </a:rPr>
                        <a:t>正常</a:t>
                      </a:r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08745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0738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B5D22-AE53-483C-1397-6F494C7E6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報表功能：匯出調撥紀錄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F94FB4-6C77-C805-A0E4-A6D8BE0BBA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4258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步驟</a:t>
            </a:r>
          </a:p>
          <a:p>
            <a:pPr lvl="1"/>
            <a:r>
              <a:rPr lang="zh-TW" altLang="en-US" dirty="0">
                <a:effectLst/>
              </a:rPr>
              <a:t>選單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報表 </a:t>
            </a:r>
            <a:r>
              <a:rPr lang="en-US" altLang="zh-TW" dirty="0">
                <a:effectLst/>
              </a:rPr>
              <a:t>&gt; </a:t>
            </a:r>
            <a:r>
              <a:rPr lang="zh-TW" altLang="en-US" dirty="0">
                <a:effectLst/>
              </a:rPr>
              <a:t>匯出調撥紀錄</a:t>
            </a:r>
            <a:r>
              <a:rPr lang="en-US" altLang="zh-TW" dirty="0">
                <a:effectLst/>
              </a:rPr>
              <a:t>...</a:t>
            </a:r>
          </a:p>
          <a:p>
            <a:pPr lvl="1"/>
            <a:r>
              <a:rPr lang="zh-TW" altLang="en-US" dirty="0">
                <a:effectLst/>
              </a:rPr>
              <a:t>輸入開始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結束日期，按「匯出 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」。</a:t>
            </a:r>
          </a:p>
          <a:p>
            <a:pPr lvl="1"/>
            <a:r>
              <a:rPr lang="zh-TW" altLang="en-US" dirty="0">
                <a:effectLst/>
              </a:rPr>
              <a:t>選擇儲存位置，系統產生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檔（包含單據</a:t>
            </a:r>
            <a:r>
              <a:rPr lang="en-US" altLang="zh-TW" dirty="0">
                <a:effectLst/>
              </a:rPr>
              <a:t>ID</a:t>
            </a:r>
            <a:r>
              <a:rPr lang="zh-TW" altLang="en-US" dirty="0">
                <a:effectLst/>
              </a:rPr>
              <a:t>、藥名、耗時等）。</a:t>
            </a:r>
          </a:p>
          <a:p>
            <a:r>
              <a:rPr lang="zh-TW" altLang="en-US" dirty="0">
                <a:effectLst/>
              </a:rPr>
              <a:t>注意：若無資料會提示，</a:t>
            </a:r>
            <a:r>
              <a:rPr lang="en-US" altLang="zh-TW" dirty="0">
                <a:effectLst/>
              </a:rPr>
              <a:t>Excel</a:t>
            </a:r>
            <a:r>
              <a:rPr lang="zh-TW" altLang="en-US" dirty="0">
                <a:effectLst/>
              </a:rPr>
              <a:t>欄位已預設中文化。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78A3BF1-8B26-8A74-1443-C656FC6FA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3043" y="1825625"/>
            <a:ext cx="3829050" cy="22098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A8128DC5-E007-3BD2-80B3-055477449F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04535"/>
              </p:ext>
            </p:extLst>
          </p:nvPr>
        </p:nvGraphicFramePr>
        <p:xfrm>
          <a:off x="242724" y="4952524"/>
          <a:ext cx="11706552" cy="13593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0364">
                  <a:extLst>
                    <a:ext uri="{9D8B030D-6E8A-4147-A177-3AD203B41FA5}">
                      <a16:colId xmlns:a16="http://schemas.microsoft.com/office/drawing/2014/main" val="2674993554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660753331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3042009120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2804577592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2168159155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629376553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3966881186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2921739605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466871197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2247664537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310567321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486818135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74160749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3699130532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2208226831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119649161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336241597"/>
                    </a:ext>
                  </a:extLst>
                </a:gridCol>
                <a:gridCol w="650364">
                  <a:extLst>
                    <a:ext uri="{9D8B030D-6E8A-4147-A177-3AD203B41FA5}">
                      <a16:colId xmlns:a16="http://schemas.microsoft.com/office/drawing/2014/main" val="1826682065"/>
                    </a:ext>
                  </a:extLst>
                </a:gridCol>
              </a:tblGrid>
              <a:tr h="75414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單據</a:t>
                      </a:r>
                      <a:r>
                        <a:rPr lang="en-US" sz="1100" u="none" strike="noStrike">
                          <a:effectLst/>
                        </a:rPr>
                        <a:t>ID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藥品代碼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料號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藥名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藥庫儲位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請領量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扣庫單位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調撥原因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申請人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申請時間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交給誰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調撥人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完成時間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備註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耗時</a:t>
                      </a:r>
                      <a:r>
                        <a:rPr lang="en-US" altLang="zh-TW" sz="1100" u="none" strike="noStrike">
                          <a:effectLst/>
                        </a:rPr>
                        <a:t>(</a:t>
                      </a:r>
                      <a:r>
                        <a:rPr lang="zh-TW" altLang="en-US" sz="1100" u="none" strike="noStrike">
                          <a:effectLst/>
                        </a:rPr>
                        <a:t>分</a:t>
                      </a:r>
                      <a:r>
                        <a:rPr lang="en-US" altLang="zh-TW" sz="1100" u="none" strike="noStrike">
                          <a:effectLst/>
                        </a:rPr>
                        <a:t>)</a:t>
                      </a:r>
                      <a:endParaRPr lang="en-US" altLang="zh-TW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值班調撥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狀態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作帳人</a:t>
                      </a:r>
                      <a:endParaRPr lang="zh-TW" altLang="en-US" sz="1100" b="1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/>
                </a:tc>
                <a:extLst>
                  <a:ext uri="{0D108BD9-81ED-4DB2-BD59-A6C34878D82A}">
                    <a16:rowId xmlns:a16="http://schemas.microsoft.com/office/drawing/2014/main" val="4176084567"/>
                  </a:ext>
                </a:extLst>
              </a:tr>
              <a:tr h="4652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zh-TW" sz="1100" u="none" strike="noStrike">
                          <a:effectLst/>
                        </a:rPr>
                        <a:t>8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WDUCR01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WDUCR01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Ducressa </a:t>
                      </a:r>
                      <a:r>
                        <a:rPr lang="zh-TW" altLang="en-US" sz="1100" u="none" strike="noStrike">
                          <a:effectLst/>
                        </a:rPr>
                        <a:t>眼藥水 </a:t>
                      </a:r>
                      <a:r>
                        <a:rPr lang="en-US" altLang="zh-TW" sz="1100" u="none" strike="noStrike">
                          <a:effectLst/>
                        </a:rPr>
                        <a:t>5 </a:t>
                      </a:r>
                      <a:r>
                        <a:rPr lang="en-US" sz="1100" u="none" strike="noStrike">
                          <a:effectLst/>
                        </a:rPr>
                        <a:t>mL/</a:t>
                      </a:r>
                      <a:r>
                        <a:rPr lang="zh-TW" altLang="en-US" sz="1100" u="none" strike="noStrike">
                          <a:effectLst/>
                        </a:rPr>
                        <a:t>瓶 </a:t>
                      </a:r>
                      <a:r>
                        <a:rPr lang="en-US" altLang="zh-TW" sz="1100" u="none" strike="noStrike">
                          <a:effectLst/>
                        </a:rPr>
                        <a:t>(</a:t>
                      </a:r>
                      <a:r>
                        <a:rPr lang="en-US" sz="1100" u="none" strike="noStrike">
                          <a:effectLst/>
                        </a:rPr>
                        <a:t>dexamethasone &amp;  levofloxacin)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AE033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zh-TW" sz="1100" u="none" strike="noStrike">
                          <a:effectLst/>
                        </a:rPr>
                        <a:t>20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bot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UD</a:t>
                      </a:r>
                      <a:r>
                        <a:rPr lang="zh-TW" altLang="en-US" sz="1100" u="none" strike="noStrike">
                          <a:effectLst/>
                        </a:rPr>
                        <a:t>交車退藥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王平宇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100" u="none" strike="noStrike" dirty="0">
                          <a:effectLst/>
                        </a:rPr>
                        <a:t>########</a:t>
                      </a:r>
                      <a:endParaRPr lang="en-US" altLang="zh-TW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調</a:t>
                      </a:r>
                      <a:r>
                        <a:rPr lang="en-US" altLang="zh-TW" sz="1100" u="none" strike="noStrike">
                          <a:effectLst/>
                        </a:rPr>
                        <a:t>3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zh-TW" altLang="en-US" sz="1100" u="none" strike="noStrike">
                          <a:effectLst/>
                        </a:rPr>
                        <a:t>王平宇</a:t>
                      </a:r>
                      <a:endParaRPr lang="zh-TW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altLang="zh-TW" sz="1100" u="none" strike="noStrike">
                          <a:effectLst/>
                        </a:rPr>
                        <a:t>########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test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zh-TW" sz="1100" u="none" strike="noStrike">
                          <a:effectLst/>
                        </a:rPr>
                        <a:t>1</a:t>
                      </a:r>
                      <a:endParaRPr lang="en-US" altLang="zh-TW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 gridSpan="2"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DELETED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128" marR="9128" marT="9128" marB="0" anchor="b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911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1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B9D169-D996-4C80-57FF-E3AB6294A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應用流程概述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D9798B-24F6-A2BB-F043-C740E400D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sz="2800" b="1" dirty="0"/>
              <a:t>上班時段</a:t>
            </a:r>
            <a:endParaRPr lang="en-US" altLang="zh-TW" sz="2800" b="1" dirty="0"/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dirty="0"/>
              <a:t>需要叫藥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登入系統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掃描藥袋</a:t>
            </a:r>
            <a:r>
              <a:rPr lang="en-US" altLang="zh-TW" dirty="0">
                <a:sym typeface="Wingdings" panose="05000000000000000000" pitchFamily="2" charset="2"/>
              </a:rPr>
              <a:t>QR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Code</a:t>
            </a:r>
            <a:r>
              <a:rPr lang="zh-TW" altLang="en-US" dirty="0">
                <a:sym typeface="Wingdings" panose="05000000000000000000" pitchFamily="2" charset="2"/>
              </a:rPr>
              <a:t>或搜尋藥品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帶出藥品資訊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輸入叫藥量及位置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送出申請單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藥庫收到提示接單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取藥、確認實際調撥量、輸入原因及備註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完成申請單紀錄時間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藥品送出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>
              <a:lnSpc>
                <a:spcPct val="170000"/>
              </a:lnSpc>
            </a:pPr>
            <a:r>
              <a:rPr lang="zh-TW" altLang="en-US" sz="2800" b="1" dirty="0">
                <a:sym typeface="Wingdings" panose="05000000000000000000" pitchFamily="2" charset="2"/>
              </a:rPr>
              <a:t>值班時段</a:t>
            </a:r>
            <a:endParaRPr lang="en-US" altLang="zh-TW" sz="2800" b="1" dirty="0">
              <a:sym typeface="Wingdings" panose="05000000000000000000" pitchFamily="2" charset="2"/>
            </a:endParaRPr>
          </a:p>
          <a:p>
            <a:pPr marL="0" indent="0">
              <a:lnSpc>
                <a:spcPct val="170000"/>
              </a:lnSpc>
              <a:buNone/>
            </a:pPr>
            <a:r>
              <a:rPr lang="zh-TW" altLang="en-US" dirty="0"/>
              <a:t>需要叫藥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登入系統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掃描藥袋</a:t>
            </a:r>
            <a:r>
              <a:rPr lang="en-US" altLang="zh-TW" dirty="0">
                <a:sym typeface="Wingdings" panose="05000000000000000000" pitchFamily="2" charset="2"/>
              </a:rPr>
              <a:t>QR</a:t>
            </a:r>
            <a:r>
              <a:rPr lang="zh-TW" altLang="en-US" dirty="0">
                <a:sym typeface="Wingdings" panose="05000000000000000000" pitchFamily="2" charset="2"/>
              </a:rPr>
              <a:t> </a:t>
            </a:r>
            <a:r>
              <a:rPr lang="en-US" altLang="zh-TW" dirty="0">
                <a:sym typeface="Wingdings" panose="05000000000000000000" pitchFamily="2" charset="2"/>
              </a:rPr>
              <a:t>Code</a:t>
            </a:r>
            <a:r>
              <a:rPr lang="zh-TW" altLang="en-US" dirty="0">
                <a:sym typeface="Wingdings" panose="05000000000000000000" pitchFamily="2" charset="2"/>
              </a:rPr>
              <a:t>或搜尋藥品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帶出藥品資訊</a:t>
            </a:r>
            <a:r>
              <a:rPr lang="en-US" altLang="zh-TW" dirty="0">
                <a:sym typeface="Wingdings" panose="05000000000000000000" pitchFamily="2" charset="2"/>
              </a:rPr>
              <a:t>(</a:t>
            </a:r>
            <a:r>
              <a:rPr lang="zh-TW" altLang="en-US" dirty="0">
                <a:sym typeface="Wingdings" panose="05000000000000000000" pitchFamily="2" charset="2"/>
              </a:rPr>
              <a:t>包含藥庫儲位及建議調撥量</a:t>
            </a:r>
            <a:r>
              <a:rPr lang="en-US" altLang="zh-TW" dirty="0">
                <a:sym typeface="Wingdings" panose="05000000000000000000" pitchFamily="2" charset="2"/>
              </a:rPr>
              <a:t>)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輸入叫藥量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勾選值班調撥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送出申請單</a:t>
            </a:r>
            <a:r>
              <a:rPr lang="en-US" altLang="zh-TW" dirty="0">
                <a:solidFill>
                  <a:srgbClr val="0070C0"/>
                </a:solidFill>
                <a:sym typeface="Wingdings" panose="05000000000000000000" pitchFamily="2" charset="2"/>
              </a:rPr>
              <a:t></a:t>
            </a:r>
            <a:r>
              <a:rPr lang="zh-TW" altLang="en-US" dirty="0">
                <a:sym typeface="Wingdings" panose="05000000000000000000" pitchFamily="2" charset="2"/>
              </a:rPr>
              <a:t>申請單直接結案</a:t>
            </a: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zh-TW" altLang="en-US" dirty="0">
                <a:sym typeface="Wingdings" panose="05000000000000000000" pitchFamily="2" charset="2"/>
              </a:rPr>
              <a:t>藥庫匯出報表上傳</a:t>
            </a:r>
            <a:r>
              <a:rPr lang="en-US" altLang="zh-TW" dirty="0">
                <a:sym typeface="Wingdings" panose="05000000000000000000" pitchFamily="2" charset="2"/>
              </a:rPr>
              <a:t>HRP</a:t>
            </a:r>
            <a:r>
              <a:rPr lang="zh-TW" altLang="en-US" dirty="0">
                <a:sym typeface="Wingdings" panose="05000000000000000000" pitchFamily="2" charset="2"/>
              </a:rPr>
              <a:t>及進行統計分析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70335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D96990-A2E4-5AE5-1D65-3ABC3F1C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系統介紹與功能總覽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D6F4CE-2721-9980-50BC-E2BECA36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5616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本系統用於醫院藥品緊急調撥，支援一般使用者請領藥品及藥庫人員處理單據。</a:t>
            </a:r>
            <a:endParaRPr lang="en-US" altLang="zh-TW" dirty="0"/>
          </a:p>
          <a:p>
            <a:r>
              <a:rPr lang="zh-TW" altLang="en-US" dirty="0"/>
              <a:t>主要功能：</a:t>
            </a:r>
            <a:endParaRPr lang="en-US" altLang="zh-TW" dirty="0"/>
          </a:p>
          <a:p>
            <a:pPr lvl="1"/>
            <a:r>
              <a:rPr lang="zh-TW" altLang="en-US" dirty="0"/>
              <a:t>登入與角色區分（個人登入 </a:t>
            </a:r>
            <a:r>
              <a:rPr lang="en-US" altLang="zh-TW" dirty="0"/>
              <a:t>vs. </a:t>
            </a:r>
            <a:r>
              <a:rPr lang="zh-TW" altLang="en-US" dirty="0"/>
              <a:t>藥庫工作站）。</a:t>
            </a:r>
            <a:endParaRPr lang="en-US" altLang="zh-TW" dirty="0"/>
          </a:p>
          <a:p>
            <a:pPr lvl="1"/>
            <a:r>
              <a:rPr lang="zh-TW" altLang="en-US" dirty="0"/>
              <a:t>調撥單建立、編輯、刪除與處理。</a:t>
            </a:r>
            <a:endParaRPr lang="en-US" altLang="zh-TW" dirty="0"/>
          </a:p>
          <a:p>
            <a:pPr lvl="1"/>
            <a:r>
              <a:rPr lang="zh-TW" altLang="en-US" dirty="0"/>
              <a:t>調撥申請通知。</a:t>
            </a:r>
            <a:endParaRPr lang="en-US" altLang="zh-TW" dirty="0"/>
          </a:p>
          <a:p>
            <a:pPr lvl="1"/>
            <a:r>
              <a:rPr lang="zh-TW" altLang="en-US" dirty="0"/>
              <a:t>同仁與藥品資料設定（包含</a:t>
            </a:r>
            <a:r>
              <a:rPr lang="en-US" altLang="zh-TW" dirty="0"/>
              <a:t>Excel</a:t>
            </a:r>
            <a:r>
              <a:rPr lang="zh-TW" altLang="en-US" dirty="0"/>
              <a:t>匯入）。</a:t>
            </a:r>
            <a:endParaRPr lang="en-US" altLang="zh-TW" dirty="0"/>
          </a:p>
          <a:p>
            <a:pPr lvl="1"/>
            <a:r>
              <a:rPr lang="zh-TW" altLang="en-US" dirty="0"/>
              <a:t>報表匯出調撥紀錄。</a:t>
            </a:r>
            <a:endParaRPr lang="en-US" altLang="zh-TW" dirty="0"/>
          </a:p>
          <a:p>
            <a:r>
              <a:rPr lang="zh-TW" altLang="en-US" dirty="0"/>
              <a:t>角色區分：</a:t>
            </a:r>
            <a:endParaRPr lang="en-US" altLang="zh-TW" dirty="0"/>
          </a:p>
          <a:p>
            <a:pPr lvl="1"/>
            <a:r>
              <a:rPr lang="zh-TW" altLang="en-US" dirty="0"/>
              <a:t>一般使用者：請領藥品、查看個人歷史。</a:t>
            </a:r>
            <a:endParaRPr lang="en-US" altLang="zh-TW" dirty="0"/>
          </a:p>
          <a:p>
            <a:pPr lvl="1"/>
            <a:r>
              <a:rPr lang="zh-TW" altLang="en-US" dirty="0"/>
              <a:t>藥庫使用者：處理所有待辦單據。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89D84E7-0362-2998-6272-D277E4EF3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905" y="1825625"/>
            <a:ext cx="5495837" cy="3261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26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F2ABF-D4D5-C1B7-3AED-54D86AA3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自動更新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2DA6A-336B-F227-207B-901B9ABD8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26960" cy="4351338"/>
          </a:xfrm>
        </p:spPr>
        <p:txBody>
          <a:bodyPr/>
          <a:lstStyle/>
          <a:p>
            <a:r>
              <a:rPr lang="zh-TW" altLang="en-US" dirty="0"/>
              <a:t>系統啟動後自動查詢是否有更新，可直接下載安裝更新。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54E6D66-EC0F-E34F-2B3F-FB564C3F5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1026" y="1436990"/>
            <a:ext cx="3772005" cy="366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351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54AED-ECF6-414C-9E6B-0731BC22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系統登入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B74E2-4FB8-56D6-60D5-0862FD11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085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登入方式：</a:t>
            </a:r>
          </a:p>
          <a:p>
            <a:pPr lvl="1"/>
            <a:r>
              <a:rPr lang="zh-TW" altLang="en-US" dirty="0">
                <a:effectLst/>
              </a:rPr>
              <a:t>個人登入：輸入員工編號，按「登入」或</a:t>
            </a:r>
            <a:r>
              <a:rPr lang="en-US" altLang="zh-TW" dirty="0">
                <a:effectLst/>
              </a:rPr>
              <a:t>Enter</a:t>
            </a:r>
            <a:r>
              <a:rPr lang="zh-TW" altLang="en-US" dirty="0">
                <a:effectLst/>
              </a:rPr>
              <a:t>鍵（適用一般使用者）。</a:t>
            </a:r>
          </a:p>
          <a:p>
            <a:pPr lvl="1"/>
            <a:r>
              <a:rPr lang="zh-TW" altLang="en-US" dirty="0">
                <a:effectLst/>
              </a:rPr>
              <a:t>藥庫工作站模式：點擊「進入藥庫工作站模式」按鈕（適用藥庫人員）。</a:t>
            </a:r>
          </a:p>
          <a:p>
            <a:r>
              <a:rPr lang="zh-TW" altLang="en-US" dirty="0">
                <a:effectLst/>
              </a:rPr>
              <a:t>注意事項：</a:t>
            </a:r>
          </a:p>
          <a:p>
            <a:pPr lvl="1"/>
            <a:r>
              <a:rPr lang="zh-TW" altLang="en-US" dirty="0">
                <a:effectLst/>
              </a:rPr>
              <a:t>員工編號需在同仁設定中存在。</a:t>
            </a:r>
          </a:p>
          <a:p>
            <a:pPr lvl="1"/>
            <a:r>
              <a:rPr lang="zh-TW" altLang="en-US" dirty="0">
                <a:effectLst/>
              </a:rPr>
              <a:t>登入後，視窗標題顯示登入者姓名。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71D24AC-4452-EF7D-973C-09B9077A1C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572" t="35064" r="30236" b="29969"/>
          <a:stretch>
            <a:fillRect/>
          </a:stretch>
        </p:blipFill>
        <p:spPr>
          <a:xfrm>
            <a:off x="6096000" y="1115139"/>
            <a:ext cx="5273603" cy="2722652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FF69285-5B01-068D-8614-9454CFBC44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51" b="78716"/>
          <a:stretch>
            <a:fillRect/>
          </a:stretch>
        </p:blipFill>
        <p:spPr>
          <a:xfrm>
            <a:off x="6662435" y="4269304"/>
            <a:ext cx="4691365" cy="82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62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F054AED-ECF6-414C-9E6B-0731BC22E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工作站入口開關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3B74E2-4FB8-56D6-60D5-0862FD1188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31085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可切換此電腦為藥庫電腦或是一般業務電腦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切換時需輸入預設密碼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設為藥庫電腦才會出現進入工作站模式的按鈕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AA3BC12-005F-E5A0-BE39-3F27F1E07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993" y="1289996"/>
            <a:ext cx="4164001" cy="28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227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85AE06-7727-3BFE-3F5E-3DD95A0A7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一般使用者工作流程 </a:t>
            </a:r>
            <a:r>
              <a:rPr lang="en-US" altLang="zh-TW" dirty="0">
                <a:effectLst/>
              </a:rPr>
              <a:t>- </a:t>
            </a:r>
            <a:r>
              <a:rPr lang="zh-TW" altLang="en-US" dirty="0">
                <a:effectLst/>
              </a:rPr>
              <a:t>建立調撥單 </a:t>
            </a:r>
            <a:r>
              <a:rPr lang="en-US" altLang="zh-TW" dirty="0">
                <a:effectLst/>
              </a:rPr>
              <a:t>1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CE28E7-C09B-62F6-464C-10CE9E008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0850"/>
            <a:ext cx="11018178" cy="4006921"/>
          </a:xfrm>
        </p:spPr>
        <p:txBody>
          <a:bodyPr>
            <a:normAutofit/>
          </a:bodyPr>
          <a:lstStyle/>
          <a:p>
            <a:r>
              <a:rPr lang="zh-TW" altLang="en-US" dirty="0">
                <a:effectLst/>
              </a:rPr>
              <a:t>步驟：</a:t>
            </a:r>
          </a:p>
          <a:p>
            <a:pPr lvl="1"/>
            <a:r>
              <a:rPr lang="zh-TW" altLang="en-US" dirty="0">
                <a:effectLst/>
              </a:rPr>
              <a:t>在登入後畫面，掃描</a:t>
            </a:r>
            <a:r>
              <a:rPr lang="zh-TW" altLang="en-US" dirty="0"/>
              <a:t>藥袋</a:t>
            </a:r>
            <a:r>
              <a:rPr lang="en-US" altLang="zh-TW" dirty="0"/>
              <a:t>QR</a:t>
            </a:r>
            <a:r>
              <a:rPr lang="zh-TW" altLang="en-US" dirty="0"/>
              <a:t> </a:t>
            </a:r>
            <a:r>
              <a:rPr lang="en-US" altLang="zh-TW" dirty="0"/>
              <a:t>Code</a:t>
            </a:r>
            <a:r>
              <a:rPr lang="zh-TW" altLang="en-US" dirty="0"/>
              <a:t>或</a:t>
            </a:r>
            <a:r>
              <a:rPr lang="zh-TW" altLang="en-US" dirty="0">
                <a:effectLst/>
              </a:rPr>
              <a:t>輸入藥品代碼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名稱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儲位查詢藥品 </a:t>
            </a:r>
            <a:r>
              <a:rPr lang="en-US" altLang="zh-TW" dirty="0">
                <a:effectLst/>
              </a:rPr>
              <a:t>(</a:t>
            </a:r>
            <a:r>
              <a:rPr lang="zh-TW" altLang="en-US" dirty="0">
                <a:effectLst/>
              </a:rPr>
              <a:t>支援模糊查詢</a:t>
            </a:r>
            <a:r>
              <a:rPr lang="en-US" altLang="zh-TW" dirty="0">
                <a:effectLst/>
              </a:rPr>
              <a:t>)</a:t>
            </a:r>
            <a:r>
              <a:rPr lang="zh-TW" altLang="en-US" dirty="0">
                <a:effectLst/>
              </a:rPr>
              <a:t>。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/>
              <a:t>若查詢條件符合大於一筆資料則跳出清單供選擇 </a:t>
            </a:r>
            <a:r>
              <a:rPr lang="en-US" altLang="zh-TW" dirty="0"/>
              <a:t>(</a:t>
            </a:r>
            <a:r>
              <a:rPr lang="zh-TW" altLang="en-US" dirty="0"/>
              <a:t>僅顯示目前開檔中藥品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/>
            <a:r>
              <a:rPr lang="zh-TW" altLang="en-US" dirty="0">
                <a:effectLst/>
              </a:rPr>
              <a:t>畫面提示藥庫儲位、單位及建議撥補量。</a:t>
            </a:r>
            <a:endParaRPr lang="en-US" altLang="zh-TW" dirty="0">
              <a:effectLst/>
            </a:endParaRPr>
          </a:p>
          <a:p>
            <a:pPr marL="0" indent="0">
              <a:buNone/>
            </a:pPr>
            <a:endParaRPr lang="zh-TW" altLang="en-US" dirty="0">
              <a:effectLst/>
            </a:endParaRPr>
          </a:p>
          <a:p>
            <a:pPr lvl="1"/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6FADDB1-E148-412D-5ADA-3C13F0D4E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914" y="3006969"/>
            <a:ext cx="5874086" cy="348590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C5C303D-AC36-F659-2290-573F6A198D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992" y="3629884"/>
            <a:ext cx="5594386" cy="201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3458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36FA44-F444-C505-F7B8-F50BB390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一般使用者工作流程 </a:t>
            </a:r>
            <a:r>
              <a:rPr lang="en-US" altLang="zh-TW" dirty="0">
                <a:effectLst/>
              </a:rPr>
              <a:t>- </a:t>
            </a:r>
            <a:r>
              <a:rPr lang="zh-TW" altLang="en-US" dirty="0">
                <a:effectLst/>
              </a:rPr>
              <a:t>建立調撥單 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98D0872-0AE7-B6CF-F23B-8F9E8142F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TW" altLang="en-US" dirty="0">
                <a:effectLst/>
              </a:rPr>
              <a:t>填寫調撥庫別（門診藥局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住院藥局等）、請領量、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  <a:effectLst/>
              </a:rPr>
              <a:t>交給誰、調撥原因、備註 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effectLst/>
              </a:rPr>
              <a:t>(</a:t>
            </a:r>
            <a:r>
              <a:rPr lang="zh-TW" altLang="en-US" dirty="0">
                <a:solidFill>
                  <a:schemeClr val="bg2">
                    <a:lumMod val="90000"/>
                  </a:schemeClr>
                </a:solidFill>
                <a:effectLst/>
              </a:rPr>
              <a:t>非必填</a:t>
            </a:r>
            <a:r>
              <a:rPr lang="en-US" altLang="zh-TW" dirty="0">
                <a:solidFill>
                  <a:schemeClr val="bg2">
                    <a:lumMod val="90000"/>
                  </a:schemeClr>
                </a:solidFill>
                <a:effectLst/>
              </a:rPr>
              <a:t>)</a:t>
            </a:r>
            <a:r>
              <a:rPr lang="zh-TW" altLang="en-US" dirty="0">
                <a:effectLst/>
              </a:rPr>
              <a:t>。</a:t>
            </a:r>
          </a:p>
          <a:p>
            <a:pPr lvl="1"/>
            <a:r>
              <a:rPr lang="zh-TW" altLang="en-US" dirty="0">
                <a:effectLst/>
              </a:rPr>
              <a:t>若為假日及平日</a:t>
            </a:r>
            <a:r>
              <a:rPr lang="en-US" altLang="zh-TW" dirty="0">
                <a:effectLst/>
              </a:rPr>
              <a:t>17:00</a:t>
            </a:r>
            <a:r>
              <a:rPr lang="zh-TW" altLang="en-US" dirty="0">
                <a:effectLst/>
              </a:rPr>
              <a:t>至隔日</a:t>
            </a:r>
            <a:r>
              <a:rPr lang="en-US" altLang="zh-TW" dirty="0">
                <a:effectLst/>
              </a:rPr>
              <a:t>8:30</a:t>
            </a:r>
            <a:r>
              <a:rPr lang="zh-TW" altLang="en-US" dirty="0">
                <a:effectLst/>
              </a:rPr>
              <a:t>勾選「值班調撥」。</a:t>
            </a:r>
            <a:endParaRPr lang="en-US" altLang="zh-TW" dirty="0">
              <a:effectLst/>
            </a:endParaRPr>
          </a:p>
          <a:p>
            <a:pPr lvl="2"/>
            <a:r>
              <a:rPr lang="zh-TW" altLang="en-US" dirty="0">
                <a:effectLst/>
              </a:rPr>
              <a:t>勾選「值班調撥」時，藥師直接去藥庫取藥，</a:t>
            </a:r>
            <a:r>
              <a:rPr lang="zh-TW" altLang="en-US" dirty="0"/>
              <a:t>調撥單會直接結案不會發送至藥庫。</a:t>
            </a:r>
            <a:endParaRPr lang="zh-TW" altLang="en-US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按「建立調撥單」送出。</a:t>
            </a:r>
          </a:p>
          <a:p>
            <a:r>
              <a:rPr lang="zh-TW" altLang="en-US" dirty="0">
                <a:effectLst/>
              </a:rPr>
              <a:t>注意：系統會自動檢查並提醒非上班時間需勾選值班。</a:t>
            </a:r>
          </a:p>
          <a:p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C9A88FB-400D-C45E-6C6A-E9EF066390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807" y="3567291"/>
            <a:ext cx="5523986" cy="3284426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66710153-9135-13A0-E22A-4EBF05055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208" y="3579856"/>
            <a:ext cx="5523986" cy="327814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BDE1526-24CE-B6EC-FA47-38A3EC3A7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6359" y="4835246"/>
            <a:ext cx="1541593" cy="67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773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BB60D21D-8EE0-C3DC-33D6-3BC4BC909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4790" y="1825625"/>
            <a:ext cx="6946189" cy="4122132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71C55D6E-ACF1-9499-F4C8-3DBA97D5A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effectLst/>
              </a:rPr>
              <a:t>一般使用者：查看與編輯調撥歷史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39876B2-913A-748D-6783-D1405B6C6B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83121" cy="4351338"/>
          </a:xfrm>
        </p:spPr>
        <p:txBody>
          <a:bodyPr/>
          <a:lstStyle/>
          <a:p>
            <a:r>
              <a:rPr lang="zh-TW" altLang="en-US" dirty="0">
                <a:effectLst/>
              </a:rPr>
              <a:t>查看歷史：</a:t>
            </a:r>
          </a:p>
          <a:p>
            <a:pPr lvl="1"/>
            <a:r>
              <a:rPr lang="zh-TW" altLang="en-US" dirty="0">
                <a:effectLst/>
              </a:rPr>
              <a:t>輸入日期範圍，按「查詢紀錄」。</a:t>
            </a:r>
          </a:p>
          <a:p>
            <a:pPr lvl="1"/>
            <a:r>
              <a:rPr lang="zh-TW" altLang="en-US" dirty="0">
                <a:effectLst/>
              </a:rPr>
              <a:t>勾選「僅顯示我的調撥單」篩選個人紀錄。</a:t>
            </a:r>
          </a:p>
          <a:p>
            <a:pPr lvl="1"/>
            <a:r>
              <a:rPr lang="zh-TW" altLang="en-US" dirty="0">
                <a:effectLst/>
              </a:rPr>
              <a:t>列表顯示申請時間、藥名、狀態等。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/>
              <a:t>清單每</a:t>
            </a:r>
            <a:r>
              <a:rPr lang="en-US" altLang="zh-TW" dirty="0"/>
              <a:t>10</a:t>
            </a:r>
            <a:r>
              <a:rPr lang="zh-TW" altLang="en-US" dirty="0"/>
              <a:t>秒自動更新狀態。</a:t>
            </a:r>
            <a:endParaRPr lang="zh-TW" altLang="en-US" dirty="0">
              <a:effectLst/>
            </a:endParaRPr>
          </a:p>
          <a:p>
            <a:r>
              <a:rPr lang="zh-TW" altLang="en-US" dirty="0">
                <a:effectLst/>
              </a:rPr>
              <a:t>編輯</a:t>
            </a:r>
            <a:r>
              <a:rPr lang="en-US" altLang="zh-TW" dirty="0">
                <a:effectLst/>
              </a:rPr>
              <a:t>/</a:t>
            </a:r>
            <a:r>
              <a:rPr lang="zh-TW" altLang="en-US" dirty="0">
                <a:effectLst/>
              </a:rPr>
              <a:t>刪除：</a:t>
            </a:r>
          </a:p>
          <a:p>
            <a:pPr lvl="1"/>
            <a:r>
              <a:rPr lang="zh-TW" altLang="en-US" dirty="0">
                <a:effectLst/>
              </a:rPr>
              <a:t>調撥單送出後不可修改僅可刪除</a:t>
            </a:r>
            <a:endParaRPr lang="en-US" altLang="zh-TW" dirty="0">
              <a:effectLst/>
            </a:endParaRPr>
          </a:p>
          <a:p>
            <a:pPr lvl="1"/>
            <a:r>
              <a:rPr lang="zh-TW" altLang="en-US" dirty="0">
                <a:effectLst/>
              </a:rPr>
              <a:t>若調撥單狀態為</a:t>
            </a:r>
            <a:r>
              <a:rPr lang="en-US" altLang="zh-TW" dirty="0">
                <a:effectLst/>
              </a:rPr>
              <a:t>COMPLETED</a:t>
            </a:r>
            <a:r>
              <a:rPr lang="zh-TW" altLang="en-US" dirty="0">
                <a:effectLst/>
              </a:rPr>
              <a:t>則不可刪除</a:t>
            </a:r>
            <a:endParaRPr lang="en-US" altLang="zh-TW" dirty="0">
              <a:effectLst/>
            </a:endParaRPr>
          </a:p>
          <a:p>
            <a:r>
              <a:rPr lang="zh-TW" altLang="en-US" dirty="0">
                <a:effectLst/>
              </a:rPr>
              <a:t>注意：無法編輯他人或已刪除單據。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1A8F7013-DCBD-E2FA-3741-206DA3B69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8755" y="3164194"/>
            <a:ext cx="1491036" cy="852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851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1227</Words>
  <Application>Microsoft Office PowerPoint</Application>
  <PresentationFormat>寬螢幕</PresentationFormat>
  <Paragraphs>163</Paragraphs>
  <Slides>15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0" baseType="lpstr">
      <vt:lpstr>Microsoft YaHei</vt:lpstr>
      <vt:lpstr>新細明體</vt:lpstr>
      <vt:lpstr>Arial</vt:lpstr>
      <vt:lpstr>Wingdings</vt:lpstr>
      <vt:lpstr>Office 佈景主題</vt:lpstr>
      <vt:lpstr>藥品緊急請領作業系統</vt:lpstr>
      <vt:lpstr>應用流程概述</vt:lpstr>
      <vt:lpstr>系統介紹與功能總覽</vt:lpstr>
      <vt:lpstr>自動更新</vt:lpstr>
      <vt:lpstr>系統登入</vt:lpstr>
      <vt:lpstr>工作站入口開關</vt:lpstr>
      <vt:lpstr>一般使用者工作流程 - 建立調撥單 1</vt:lpstr>
      <vt:lpstr>一般使用者工作流程 - 建立調撥單 2</vt:lpstr>
      <vt:lpstr>一般使用者：查看與編輯調撥歷史</vt:lpstr>
      <vt:lpstr>藥庫使用者：進入工作站模式</vt:lpstr>
      <vt:lpstr>藥庫使用者：查看待處理單據</vt:lpstr>
      <vt:lpstr>藥庫使用者：處理調撥單</vt:lpstr>
      <vt:lpstr>系統設定：同仁設定</vt:lpstr>
      <vt:lpstr>系統設定：藥品設定</vt:lpstr>
      <vt:lpstr>報表功能：匯出調撥紀錄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Pingyu Wang</dc:creator>
  <cp:lastModifiedBy>Pingyu Wang</cp:lastModifiedBy>
  <cp:revision>9</cp:revision>
  <dcterms:created xsi:type="dcterms:W3CDTF">2025-07-22T07:07:12Z</dcterms:created>
  <dcterms:modified xsi:type="dcterms:W3CDTF">2025-08-01T08:26:13Z</dcterms:modified>
</cp:coreProperties>
</file>