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07C1F-CA46-489D-BEE4-51A92CDC6251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00A6A-5EDC-4661-94B7-E67996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3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E8DF2-E1FC-4A77-B671-485F1ED0479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7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722-3AE5-44A6-B9DC-4646BD755FCC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7C2A-53CA-4C97-B51E-6EF46876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6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722-3AE5-44A6-B9DC-4646BD755FCC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7C2A-53CA-4C97-B51E-6EF46876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3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722-3AE5-44A6-B9DC-4646BD755FCC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7C2A-53CA-4C97-B51E-6EF46876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1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722-3AE5-44A6-B9DC-4646BD755FCC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7C2A-53CA-4C97-B51E-6EF46876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0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722-3AE5-44A6-B9DC-4646BD755FCC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7C2A-53CA-4C97-B51E-6EF46876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6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722-3AE5-44A6-B9DC-4646BD755FCC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7C2A-53CA-4C97-B51E-6EF46876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8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722-3AE5-44A6-B9DC-4646BD755FCC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7C2A-53CA-4C97-B51E-6EF46876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0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722-3AE5-44A6-B9DC-4646BD755FCC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7C2A-53CA-4C97-B51E-6EF46876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7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722-3AE5-44A6-B9DC-4646BD755FCC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7C2A-53CA-4C97-B51E-6EF46876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8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722-3AE5-44A6-B9DC-4646BD755FCC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7C2A-53CA-4C97-B51E-6EF46876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4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86722-3AE5-44A6-B9DC-4646BD755FCC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7C2A-53CA-4C97-B51E-6EF46876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8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86722-3AE5-44A6-B9DC-4646BD755FCC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7C2A-53CA-4C97-B51E-6EF46876A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0" y="260867"/>
            <a:ext cx="3505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X : Previous works.</a:t>
            </a:r>
          </a:p>
          <a:p>
            <a:r>
              <a:rPr lang="en-US" sz="1200" dirty="0">
                <a:solidFill>
                  <a:srgbClr val="FF0000"/>
                </a:solidFill>
              </a:rPr>
              <a:t>X</a:t>
            </a:r>
            <a:r>
              <a:rPr lang="en-US" sz="1200" dirty="0">
                <a:solidFill>
                  <a:prstClr val="black"/>
                </a:solidFill>
              </a:rPr>
              <a:t> : Last / this week works.</a:t>
            </a:r>
          </a:p>
          <a:p>
            <a:r>
              <a:rPr lang="en-US" sz="1200" dirty="0">
                <a:solidFill>
                  <a:srgbClr val="1F497D">
                    <a:lumMod val="60000"/>
                    <a:lumOff val="40000"/>
                  </a:srgbClr>
                </a:solidFill>
              </a:rPr>
              <a:t>X</a:t>
            </a:r>
            <a:r>
              <a:rPr lang="en-US" sz="1200" dirty="0">
                <a:solidFill>
                  <a:srgbClr val="9BBB59">
                    <a:lumMod val="75000"/>
                  </a:srgbClr>
                </a:solidFill>
              </a:rPr>
              <a:t> </a:t>
            </a:r>
            <a:r>
              <a:rPr lang="en-US" sz="1200" dirty="0">
                <a:solidFill>
                  <a:prstClr val="black"/>
                </a:solidFill>
              </a:rPr>
              <a:t>: Next week tasks.</a:t>
            </a:r>
            <a:endParaRPr lang="en-US" sz="1200" dirty="0">
              <a:solidFill>
                <a:srgbClr val="9BBB59">
                  <a:lumMod val="75000"/>
                </a:srgbClr>
              </a:solidFill>
            </a:endParaRPr>
          </a:p>
          <a:p>
            <a:endParaRPr lang="en-US" sz="1200" dirty="0">
              <a:solidFill>
                <a:prstClr val="black"/>
              </a:solidFill>
            </a:endParaRPr>
          </a:p>
          <a:p>
            <a:endParaRPr lang="en-US" sz="1200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5715000"/>
          <a:ext cx="80010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  <a:gridCol w="1333500"/>
                <a:gridCol w="1333500"/>
                <a:gridCol w="1333500"/>
                <a:gridCol w="1333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Test Electrode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Printing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 and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6 mil electrode printing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with Ag, Ag/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</a:rPr>
                        <a:t>AgCl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, and Carbon inks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Optimization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of printing process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Electrode on ES metal Oxide fiber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Experimental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plane and procedure*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851725"/>
              </p:ext>
            </p:extLst>
          </p:nvPr>
        </p:nvGraphicFramePr>
        <p:xfrm>
          <a:off x="222641" y="1258479"/>
          <a:ext cx="10528485" cy="135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135"/>
                <a:gridCol w="957135"/>
                <a:gridCol w="957135"/>
                <a:gridCol w="957135"/>
                <a:gridCol w="957135"/>
                <a:gridCol w="957135"/>
                <a:gridCol w="957135"/>
                <a:gridCol w="957135"/>
                <a:gridCol w="957135"/>
                <a:gridCol w="957135"/>
                <a:gridCol w="957135"/>
              </a:tblGrid>
              <a:tr h="6365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Sensing mechanism under illumination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</a:rPr>
                        <a:t>Photocurrent measurement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CO sensing under red 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CO sensing under green 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CO sensing under UV 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CO sensing under low CO concentration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sz="11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sensing under UV 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en-US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sensing under UV 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Data analysis</a:t>
                      </a:r>
                      <a:endParaRPr lang="en-US" sz="11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Find out right combination to reduce CO poisoning</a:t>
                      </a:r>
                      <a:endParaRPr lang="en-US" sz="11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Draft of paper and figures</a:t>
                      </a:r>
                      <a:endParaRPr lang="en-US" sz="11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025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5575" y="-2703"/>
            <a:ext cx="4339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Weekly  sensor group meeting (</a:t>
            </a:r>
            <a:r>
              <a:rPr lang="en-US" dirty="0" smtClean="0">
                <a:solidFill>
                  <a:prstClr val="black"/>
                </a:solidFill>
              </a:rPr>
              <a:t>05/09/2013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 err="1">
                <a:solidFill>
                  <a:prstClr val="black"/>
                </a:solidFill>
              </a:rPr>
              <a:t>Heng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Chia</a:t>
            </a:r>
            <a:r>
              <a:rPr lang="en-US" dirty="0">
                <a:solidFill>
                  <a:prstClr val="black"/>
                </a:solidFill>
              </a:rPr>
              <a:t> Su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643" y="929746"/>
            <a:ext cx="870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Task 1 : Reproduce </a:t>
            </a:r>
            <a:r>
              <a:rPr lang="en-US" dirty="0" smtClean="0">
                <a:solidFill>
                  <a:prstClr val="black"/>
                </a:solidFill>
              </a:rPr>
              <a:t>SnO</a:t>
            </a:r>
            <a:r>
              <a:rPr lang="en-US" baseline="-25000" dirty="0" smtClean="0">
                <a:solidFill>
                  <a:prstClr val="black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/SWNTs </a:t>
            </a:r>
            <a:r>
              <a:rPr lang="en-US" dirty="0">
                <a:solidFill>
                  <a:prstClr val="black"/>
                </a:solidFill>
              </a:rPr>
              <a:t>CO </a:t>
            </a:r>
            <a:r>
              <a:rPr lang="en-US" dirty="0" smtClean="0">
                <a:solidFill>
                  <a:prstClr val="black"/>
                </a:solidFill>
              </a:rPr>
              <a:t>sensor and study of </a:t>
            </a:r>
            <a:r>
              <a:rPr lang="en-US" dirty="0" err="1" smtClean="0">
                <a:solidFill>
                  <a:prstClr val="black"/>
                </a:solidFill>
              </a:rPr>
              <a:t>Pt</a:t>
            </a:r>
            <a:r>
              <a:rPr lang="en-US" dirty="0" smtClean="0">
                <a:solidFill>
                  <a:prstClr val="black"/>
                </a:solidFill>
              </a:rPr>
              <a:t>/SnO</a:t>
            </a:r>
            <a:r>
              <a:rPr lang="en-US" baseline="-25000" dirty="0" smtClean="0">
                <a:solidFill>
                  <a:prstClr val="black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/SWNTs hybrid structure 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6742" y="5334000"/>
            <a:ext cx="883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Task 4: </a:t>
            </a:r>
            <a:r>
              <a:rPr lang="en-US" dirty="0" err="1">
                <a:solidFill>
                  <a:prstClr val="black"/>
                </a:solidFill>
              </a:rPr>
              <a:t>Electropsinning</a:t>
            </a:r>
            <a:r>
              <a:rPr lang="en-US" dirty="0">
                <a:solidFill>
                  <a:prstClr val="black"/>
                </a:solidFill>
              </a:rPr>
              <a:t> metal oxide </a:t>
            </a:r>
            <a:r>
              <a:rPr lang="en-US" dirty="0" err="1">
                <a:solidFill>
                  <a:prstClr val="black"/>
                </a:solidFill>
              </a:rPr>
              <a:t>nanofiber</a:t>
            </a:r>
            <a:r>
              <a:rPr lang="en-US" dirty="0">
                <a:solidFill>
                  <a:prstClr val="black"/>
                </a:solidFill>
              </a:rPr>
              <a:t>  for  gas sensor under elevated temperature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4643" y="2609273"/>
            <a:ext cx="174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Task2: </a:t>
            </a:r>
            <a:r>
              <a:rPr lang="en-US" dirty="0" err="1" smtClean="0">
                <a:solidFill>
                  <a:prstClr val="black"/>
                </a:solidFill>
              </a:rPr>
              <a:t>Pt</a:t>
            </a:r>
            <a:r>
              <a:rPr lang="en-US" dirty="0" smtClean="0">
                <a:solidFill>
                  <a:prstClr val="black"/>
                </a:solidFill>
              </a:rPr>
              <a:t>/SWNTs</a:t>
            </a:r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21463"/>
              </p:ext>
            </p:extLst>
          </p:nvPr>
        </p:nvGraphicFramePr>
        <p:xfrm>
          <a:off x="249381" y="2948017"/>
          <a:ext cx="10989142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013"/>
                <a:gridCol w="999013"/>
                <a:gridCol w="999013"/>
                <a:gridCol w="999013"/>
                <a:gridCol w="999013"/>
                <a:gridCol w="1107996"/>
                <a:gridCol w="890029"/>
                <a:gridCol w="999013"/>
                <a:gridCol w="999013"/>
                <a:gridCol w="999013"/>
                <a:gridCol w="9990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CO Sensing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from 25 ppm to 2000 ppm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Data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Regeneration at 170</a:t>
                      </a:r>
                      <a:r>
                        <a:rPr lang="en-US" sz="110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CO sensing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under higher applied Voltage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CO sensing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under 9V applied Voltage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highest potential an apply for sensing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CO sensing at 3.5, 3, 2,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and 1V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CO sensing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at 3V under 100°C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Photocurrent measurement</a:t>
                      </a:r>
                    </a:p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sz="11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sensing under UV 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en-US" sz="11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sensing under UV 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524001" y="4050268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Task3: Longevity of SnO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/SWNTs and regeneration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267165"/>
              </p:ext>
            </p:extLst>
          </p:nvPr>
        </p:nvGraphicFramePr>
        <p:xfrm>
          <a:off x="1524001" y="4460240"/>
          <a:ext cx="8229599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Align SWNTs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Deposition of SnO</a:t>
                      </a:r>
                      <a:r>
                        <a:rPr lang="en-US" sz="11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Sensing as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fabricate SnO</a:t>
                      </a:r>
                      <a:r>
                        <a:rPr lang="en-US" sz="11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Method for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regeneration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9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962055"/>
              </p:ext>
            </p:extLst>
          </p:nvPr>
        </p:nvGraphicFramePr>
        <p:xfrm>
          <a:off x="-101601" y="3486870"/>
          <a:ext cx="4480560" cy="3456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Graph" r:id="rId3" imgW="3876480" imgH="2986560" progId="Origin50.Graph">
                  <p:embed/>
                </p:oleObj>
              </mc:Choice>
              <mc:Fallback>
                <p:oleObj name="Graph" r:id="rId3" imgW="3876480" imgH="2986560" progId="Origin50.Graph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01601" y="3486870"/>
                        <a:ext cx="4480560" cy="3456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542" y="-484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NO</a:t>
            </a:r>
            <a:r>
              <a:rPr lang="en-US" sz="3200" baseline="-25000" dirty="0"/>
              <a:t>2</a:t>
            </a:r>
            <a:r>
              <a:rPr lang="en-US" sz="3200" dirty="0" smtClean="0"/>
              <a:t> Sensing With and Without UV Illumination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82255" y="397172"/>
            <a:ext cx="141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</a:t>
            </a:r>
            <a:r>
              <a:rPr lang="en-US" baseline="-25000" dirty="0" smtClean="0"/>
              <a:t>2</a:t>
            </a:r>
            <a:r>
              <a:rPr lang="en-US" dirty="0" smtClean="0"/>
              <a:t>/SWNTs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32442" y="400426"/>
            <a:ext cx="251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</a:t>
            </a:r>
            <a:r>
              <a:rPr lang="en-US" dirty="0" smtClean="0"/>
              <a:t>/SnO</a:t>
            </a:r>
            <a:r>
              <a:rPr lang="en-US" baseline="-25000" dirty="0" smtClean="0"/>
              <a:t>2</a:t>
            </a:r>
            <a:r>
              <a:rPr lang="en-US" dirty="0" smtClean="0"/>
              <a:t>/SWNTs 1 </a:t>
            </a:r>
            <a:r>
              <a:rPr lang="en-US" dirty="0" err="1" smtClean="0"/>
              <a:t>mM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98151" y="415644"/>
            <a:ext cx="263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</a:t>
            </a:r>
            <a:r>
              <a:rPr lang="en-US" dirty="0" smtClean="0"/>
              <a:t>/SnO</a:t>
            </a:r>
            <a:r>
              <a:rPr lang="en-US" baseline="-25000" dirty="0" smtClean="0"/>
              <a:t>2</a:t>
            </a:r>
            <a:r>
              <a:rPr lang="en-US" dirty="0" smtClean="0"/>
              <a:t>/SWNTs 10 </a:t>
            </a:r>
            <a:r>
              <a:rPr lang="en-US" dirty="0" err="1" smtClean="0"/>
              <a:t>mM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0115" y="6037769"/>
            <a:ext cx="227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UV illumination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991386"/>
              </p:ext>
            </p:extLst>
          </p:nvPr>
        </p:nvGraphicFramePr>
        <p:xfrm>
          <a:off x="-212437" y="304745"/>
          <a:ext cx="4480560" cy="3456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Graph" r:id="rId5" imgW="3876480" imgH="2988000" progId="Origin50.Graph">
                  <p:embed/>
                </p:oleObj>
              </mc:Choice>
              <mc:Fallback>
                <p:oleObj name="Graph" r:id="rId5" imgW="3876480" imgH="2988000" progId="Origin50.Graph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212437" y="304745"/>
                        <a:ext cx="4480560" cy="3456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036621"/>
              </p:ext>
            </p:extLst>
          </p:nvPr>
        </p:nvGraphicFramePr>
        <p:xfrm>
          <a:off x="3850583" y="304745"/>
          <a:ext cx="4480560" cy="3456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Graph" r:id="rId7" imgW="3876480" imgH="2988000" progId="Origin50.Graph">
                  <p:embed/>
                </p:oleObj>
              </mc:Choice>
              <mc:Fallback>
                <p:oleObj name="Graph" r:id="rId7" imgW="3876480" imgH="2988000" progId="Origin50.Graph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50583" y="304745"/>
                        <a:ext cx="4480560" cy="3456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405271"/>
              </p:ext>
            </p:extLst>
          </p:nvPr>
        </p:nvGraphicFramePr>
        <p:xfrm>
          <a:off x="7894546" y="304745"/>
          <a:ext cx="4480560" cy="3456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Graph" r:id="rId9" imgW="3876480" imgH="2988000" progId="Origin50.Graph">
                  <p:embed/>
                </p:oleObj>
              </mc:Choice>
              <mc:Fallback>
                <p:oleObj name="Graph" r:id="rId9" imgW="3876480" imgH="2988000" progId="Origin50.Graph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94546" y="304745"/>
                        <a:ext cx="4480560" cy="3456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474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542" y="-4846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NH</a:t>
            </a:r>
            <a:r>
              <a:rPr lang="en-US" sz="3200" baseline="-25000" dirty="0" smtClean="0"/>
              <a:t>3</a:t>
            </a:r>
            <a:r>
              <a:rPr lang="en-US" sz="3200" dirty="0" smtClean="0"/>
              <a:t> Sensing With and Without UV Illumination </a:t>
            </a:r>
            <a:endParaRPr lang="en-US" sz="32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315764"/>
              </p:ext>
            </p:extLst>
          </p:nvPr>
        </p:nvGraphicFramePr>
        <p:xfrm>
          <a:off x="-309280" y="310643"/>
          <a:ext cx="4481010" cy="3453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Graph" r:id="rId3" imgW="3876480" imgH="2988000" progId="Origin50.Graph">
                  <p:embed/>
                </p:oleObj>
              </mc:Choice>
              <mc:Fallback>
                <p:oleObj name="Graph" r:id="rId3" imgW="3876480" imgH="29880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09280" y="310643"/>
                        <a:ext cx="4481010" cy="3453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254269"/>
              </p:ext>
            </p:extLst>
          </p:nvPr>
        </p:nvGraphicFramePr>
        <p:xfrm>
          <a:off x="3757244" y="307635"/>
          <a:ext cx="4480560" cy="3456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Graph" r:id="rId5" imgW="3876480" imgH="2988000" progId="Origin50.Graph">
                  <p:embed/>
                </p:oleObj>
              </mc:Choice>
              <mc:Fallback>
                <p:oleObj name="Graph" r:id="rId5" imgW="3876480" imgH="2988000" progId="Origin50.Graph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57244" y="307635"/>
                        <a:ext cx="4480560" cy="3456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534201"/>
              </p:ext>
            </p:extLst>
          </p:nvPr>
        </p:nvGraphicFramePr>
        <p:xfrm>
          <a:off x="7822953" y="335771"/>
          <a:ext cx="4480560" cy="3456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Graph" r:id="rId7" imgW="3876480" imgH="2988000" progId="Origin50.Graph">
                  <p:embed/>
                </p:oleObj>
              </mc:Choice>
              <mc:Fallback>
                <p:oleObj name="Graph" r:id="rId7" imgW="3876480" imgH="2988000" progId="Origin50.Graph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22953" y="335771"/>
                        <a:ext cx="4480560" cy="3456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82255" y="397172"/>
            <a:ext cx="141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SnO</a:t>
            </a:r>
            <a:r>
              <a:rPr lang="en-US" baseline="-25000" dirty="0" smtClean="0"/>
              <a:t>2</a:t>
            </a:r>
            <a:r>
              <a:rPr lang="en-US" dirty="0" smtClean="0"/>
              <a:t>/SWNTs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32442" y="400426"/>
            <a:ext cx="251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</a:t>
            </a:r>
            <a:r>
              <a:rPr lang="en-US" dirty="0" smtClean="0"/>
              <a:t>/SnO</a:t>
            </a:r>
            <a:r>
              <a:rPr lang="en-US" baseline="-25000" dirty="0" smtClean="0"/>
              <a:t>2</a:t>
            </a:r>
            <a:r>
              <a:rPr lang="en-US" dirty="0" smtClean="0"/>
              <a:t>/SWNTs 1 </a:t>
            </a:r>
            <a:r>
              <a:rPr lang="en-US" dirty="0" err="1" smtClean="0"/>
              <a:t>mM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98151" y="415644"/>
            <a:ext cx="263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</a:t>
            </a:r>
            <a:r>
              <a:rPr lang="en-US" dirty="0" smtClean="0"/>
              <a:t>/SnO</a:t>
            </a:r>
            <a:r>
              <a:rPr lang="en-US" baseline="-25000" dirty="0" smtClean="0"/>
              <a:t>2</a:t>
            </a:r>
            <a:r>
              <a:rPr lang="en-US" dirty="0" smtClean="0"/>
              <a:t>/SWNTs 10 </a:t>
            </a:r>
            <a:r>
              <a:rPr lang="en-US" dirty="0" err="1" smtClean="0"/>
              <a:t>mM</a:t>
            </a:r>
            <a:r>
              <a:rPr lang="en-US" dirty="0" smtClean="0"/>
              <a:t> </a:t>
            </a:r>
            <a:r>
              <a:rPr lang="en-US" dirty="0" err="1" smtClean="0"/>
              <a:t>Pt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04998"/>
              </p:ext>
            </p:extLst>
          </p:nvPr>
        </p:nvGraphicFramePr>
        <p:xfrm>
          <a:off x="-308830" y="3474748"/>
          <a:ext cx="4480560" cy="3456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Graph" r:id="rId9" imgW="3876480" imgH="2986560" progId="Origin50.Graph">
                  <p:embed/>
                </p:oleObj>
              </mc:Choice>
              <mc:Fallback>
                <p:oleObj name="Graph" r:id="rId9" imgW="3876480" imgH="2986560" progId="Origin50.Graph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308830" y="3474748"/>
                        <a:ext cx="4480560" cy="3456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79569" y="5948218"/>
            <a:ext cx="227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UV illumination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5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294</Words>
  <Application>Microsoft Office PowerPoint</Application>
  <PresentationFormat>Widescreen</PresentationFormat>
  <Paragraphs>84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Origin Graph</vt:lpstr>
      <vt:lpstr>PowerPoint Presentation</vt:lpstr>
      <vt:lpstr>NO2 Sensing With and Without UV Illumination </vt:lpstr>
      <vt:lpstr>NH3 Sensing With and Without UV Illumination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</dc:creator>
  <cp:lastModifiedBy>Charles S</cp:lastModifiedBy>
  <cp:revision>12</cp:revision>
  <dcterms:created xsi:type="dcterms:W3CDTF">2013-05-09T16:46:47Z</dcterms:created>
  <dcterms:modified xsi:type="dcterms:W3CDTF">2013-05-09T17:52:05Z</dcterms:modified>
</cp:coreProperties>
</file>