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61" r:id="rId4"/>
    <p:sldId id="263" r:id="rId5"/>
    <p:sldId id="257" r:id="rId6"/>
    <p:sldId id="260" r:id="rId7"/>
    <p:sldId id="264" r:id="rId8"/>
    <p:sldId id="258" r:id="rId9"/>
    <p:sldId id="265" r:id="rId10"/>
    <p:sldId id="259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7mXCpntb-rA" TargetMode="External"/><Relationship Id="rId2" Type="http://schemas.openxmlformats.org/officeDocument/2006/relationships/hyperlink" Target="https://www.youtube.com/watch?v=pnVtO5vHL98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abiocruz.com.br/pmbok5/" TargetMode="External"/><Relationship Id="rId2" Type="http://schemas.openxmlformats.org/officeDocument/2006/relationships/hyperlink" Target="https://www.scrumguides.org/docs/scrumguide/v1/Scrum-Guide-Portuguese-BR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icardo-vargas.com/pt/videos/elaboration-of-the-processes-flow-of-the-pmbok-r-guide-5th-edition/" TargetMode="External"/><Relationship Id="rId4" Type="http://schemas.openxmlformats.org/officeDocument/2006/relationships/hyperlink" Target="https://pt.slideshare.net/serge_rehem/scrum-em-15-minutos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2D33A5-592A-4F04-BD56-0CFB7D54E7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Scrum e PMBOK 5ª ed.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82401E3-6BC5-4A4D-A6A4-D8B727BFC9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Principais fundamentos</a:t>
            </a:r>
          </a:p>
        </p:txBody>
      </p:sp>
    </p:spTree>
    <p:extLst>
      <p:ext uri="{BB962C8B-B14F-4D97-AF65-F5344CB8AC3E}">
        <p14:creationId xmlns:p14="http://schemas.microsoft.com/office/powerpoint/2010/main" val="24556922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DF7CDB-6DC8-4F0C-A040-AFF74AFD7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Scrum – Artefatos</a:t>
            </a:r>
          </a:p>
        </p:txBody>
      </p:sp>
      <p:pic>
        <p:nvPicPr>
          <p:cNvPr id="5" name="Espaço Reservado para Conteúdo 4" descr="Uma imagem contendo melão&#10;&#10;Descrição gerada com muito alta confiança">
            <a:extLst>
              <a:ext uri="{FF2B5EF4-FFF2-40B4-BE49-F238E27FC236}">
                <a16:creationId xmlns:a16="http://schemas.microsoft.com/office/drawing/2014/main" id="{C7578246-15E8-4C0F-AEB1-ADFC65226B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38735" y="2419476"/>
            <a:ext cx="4323618" cy="4290987"/>
          </a:xfrm>
        </p:spPr>
      </p:pic>
    </p:spTree>
    <p:extLst>
      <p:ext uri="{BB962C8B-B14F-4D97-AF65-F5344CB8AC3E}">
        <p14:creationId xmlns:p14="http://schemas.microsoft.com/office/powerpoint/2010/main" val="3829796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DF7CDB-6DC8-4F0C-A040-AFF74AFD7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Scrum – Artefatos – </a:t>
            </a:r>
            <a:r>
              <a:rPr lang="pt-BR" dirty="0" err="1"/>
              <a:t>Product</a:t>
            </a:r>
            <a:r>
              <a:rPr lang="pt-BR" dirty="0"/>
              <a:t> Backlog</a:t>
            </a:r>
          </a:p>
        </p:txBody>
      </p:sp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CF1BB798-6790-4633-B443-AE708EC18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 err="1"/>
              <a:t>Product</a:t>
            </a:r>
            <a:r>
              <a:rPr lang="pt-BR" sz="2400" dirty="0"/>
              <a:t> Backlog é a "lista" (embora não tenha que ser exatamente uma lista) de requisitos que o </a:t>
            </a:r>
            <a:r>
              <a:rPr lang="pt-BR" sz="2400" dirty="0" err="1"/>
              <a:t>Product</a:t>
            </a:r>
            <a:r>
              <a:rPr lang="pt-BR" sz="2400" dirty="0"/>
              <a:t> </a:t>
            </a:r>
            <a:r>
              <a:rPr lang="pt-BR" sz="2400" dirty="0" err="1"/>
              <a:t>Owner</a:t>
            </a:r>
            <a:r>
              <a:rPr lang="pt-BR" sz="2400" dirty="0"/>
              <a:t> deseja para o produto. Sim, o </a:t>
            </a:r>
            <a:r>
              <a:rPr lang="pt-BR" sz="2400" dirty="0" err="1"/>
              <a:t>Product</a:t>
            </a:r>
            <a:r>
              <a:rPr lang="pt-BR" sz="2400" dirty="0"/>
              <a:t> </a:t>
            </a:r>
            <a:r>
              <a:rPr lang="pt-BR" sz="2400" dirty="0" err="1"/>
              <a:t>Owner</a:t>
            </a:r>
            <a:r>
              <a:rPr lang="pt-BR" sz="2400" dirty="0"/>
              <a:t> é o dono do </a:t>
            </a:r>
            <a:r>
              <a:rPr lang="pt-BR" sz="2400" dirty="0" err="1"/>
              <a:t>Product</a:t>
            </a:r>
            <a:r>
              <a:rPr lang="pt-BR" sz="2400" dirty="0"/>
              <a:t> Backlog e cabe a ele mantê-lo priorizado, visível e refinado, tendo a palavra final sobre o mesmo dentro do Time Scrum. O Scrum não prescreve um formato único para o </a:t>
            </a:r>
            <a:r>
              <a:rPr lang="pt-BR" sz="2400" dirty="0" err="1"/>
              <a:t>Product</a:t>
            </a:r>
            <a:r>
              <a:rPr lang="pt-BR" sz="2400" dirty="0"/>
              <a:t> Backlog, mas discutiremos algumas abordagens comuns futuramente.</a:t>
            </a:r>
          </a:p>
        </p:txBody>
      </p:sp>
    </p:spTree>
    <p:extLst>
      <p:ext uri="{BB962C8B-B14F-4D97-AF65-F5344CB8AC3E}">
        <p14:creationId xmlns:p14="http://schemas.microsoft.com/office/powerpoint/2010/main" val="4036251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DF7CDB-6DC8-4F0C-A040-AFF74AFD7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Scrum – Artefatos – Sprint Backlog</a:t>
            </a:r>
          </a:p>
        </p:txBody>
      </p:sp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D3744A54-C6A9-4132-922A-7A854B7B2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Sprint Backlog é uma versão do </a:t>
            </a:r>
            <a:r>
              <a:rPr lang="pt-BR" sz="2400" dirty="0" err="1"/>
              <a:t>Product</a:t>
            </a:r>
            <a:r>
              <a:rPr lang="pt-BR" sz="2400" dirty="0"/>
              <a:t> Backlog com o escopo a ser trabalhado pelo Time de Desenvolvimento na próxima iteração. Ele é criado a partir dos itens mais priorizados do </a:t>
            </a:r>
            <a:r>
              <a:rPr lang="pt-BR" sz="2400" dirty="0" err="1"/>
              <a:t>Product</a:t>
            </a:r>
            <a:r>
              <a:rPr lang="pt-BR" sz="2400" dirty="0"/>
              <a:t> backlog durante as discussões da Sprint Planning, tem seus requisitos quebrados em tarefas realizáveis pelo time e seu esforço estimado para que o time possa ter uma noção da sua velocidade e do tempo de desenvolvimento do </a:t>
            </a:r>
            <a:r>
              <a:rPr lang="pt-BR" sz="2400" dirty="0" err="1"/>
              <a:t>roadmap</a:t>
            </a:r>
            <a:r>
              <a:rPr lang="pt-BR" sz="2400" dirty="0"/>
              <a:t> como um todo.</a:t>
            </a:r>
          </a:p>
        </p:txBody>
      </p:sp>
    </p:spTree>
    <p:extLst>
      <p:ext uri="{BB962C8B-B14F-4D97-AF65-F5344CB8AC3E}">
        <p14:creationId xmlns:p14="http://schemas.microsoft.com/office/powerpoint/2010/main" val="8756157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DF7CDB-6DC8-4F0C-A040-AFF74AFD7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Scrum – Artefatos – Incremento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5D68B93-04C9-40AE-9CE6-45A4AFD8E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O Incremento é um artefato oriundo do resultado dos esforços do Time de Desenvolvimento durante a Sprint. Ele geralmente é composto por software com potencial de ser liberado para produção, situação na qual o time terá gerado valor real para o cliente, tal qual como descrito no Manifesto Ágil.</a:t>
            </a:r>
          </a:p>
        </p:txBody>
      </p:sp>
    </p:spTree>
    <p:extLst>
      <p:ext uri="{BB962C8B-B14F-4D97-AF65-F5344CB8AC3E}">
        <p14:creationId xmlns:p14="http://schemas.microsoft.com/office/powerpoint/2010/main" val="4109340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DF7CDB-6DC8-4F0C-A040-AFF74AFD7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Scrum – Artefatos – Definição de Pronto (</a:t>
            </a:r>
            <a:r>
              <a:rPr lang="pt-BR" dirty="0" err="1"/>
              <a:t>DoD</a:t>
            </a:r>
            <a:r>
              <a:rPr lang="pt-BR" dirty="0"/>
              <a:t>)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5D68B93-04C9-40AE-9CE6-45A4AFD8E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Definição de Pronto (</a:t>
            </a:r>
            <a:r>
              <a:rPr lang="pt-BR" sz="2400" dirty="0" err="1"/>
              <a:t>Definition</a:t>
            </a:r>
            <a:r>
              <a:rPr lang="pt-BR" sz="2400" dirty="0"/>
              <a:t> </a:t>
            </a:r>
            <a:r>
              <a:rPr lang="pt-BR" sz="2400" dirty="0" err="1"/>
              <a:t>of</a:t>
            </a:r>
            <a:r>
              <a:rPr lang="pt-BR" sz="2400" dirty="0"/>
              <a:t> </a:t>
            </a:r>
            <a:r>
              <a:rPr lang="pt-BR" sz="2400" dirty="0" err="1"/>
              <a:t>Done</a:t>
            </a:r>
            <a:r>
              <a:rPr lang="pt-BR" sz="2400" dirty="0"/>
              <a:t> - </a:t>
            </a:r>
            <a:r>
              <a:rPr lang="pt-BR" sz="2400" dirty="0" err="1"/>
              <a:t>DoD</a:t>
            </a:r>
            <a:r>
              <a:rPr lang="pt-BR" sz="2400" dirty="0"/>
              <a:t>), um documento contendo uma definição comum e clara do que "DONE" (pronto) significa para o time. </a:t>
            </a:r>
          </a:p>
          <a:p>
            <a:r>
              <a:rPr lang="pt-BR" sz="2400" dirty="0" err="1"/>
              <a:t>Product</a:t>
            </a:r>
            <a:r>
              <a:rPr lang="pt-BR" sz="2400" dirty="0"/>
              <a:t> </a:t>
            </a:r>
            <a:r>
              <a:rPr lang="pt-BR" sz="2400" dirty="0" err="1"/>
              <a:t>Owner</a:t>
            </a:r>
            <a:r>
              <a:rPr lang="pt-BR" sz="2400" dirty="0"/>
              <a:t>, Scrum Master, o Time de Desenvolvimento e os demais stakeholders diretamente ligados ao projeto devem ter um entendimento único da situação real de um incremento dito como pronto.</a:t>
            </a:r>
          </a:p>
        </p:txBody>
      </p:sp>
    </p:spTree>
    <p:extLst>
      <p:ext uri="{BB962C8B-B14F-4D97-AF65-F5344CB8AC3E}">
        <p14:creationId xmlns:p14="http://schemas.microsoft.com/office/powerpoint/2010/main" val="16786495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065F85-BC23-4828-8063-50B209BBB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PMBOK 5ª ed. – o que é?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DF192A07-6942-4219-B488-906B51FDEF43}"/>
              </a:ext>
            </a:extLst>
          </p:cNvPr>
          <p:cNvSpPr/>
          <p:nvPr/>
        </p:nvSpPr>
        <p:spPr>
          <a:xfrm>
            <a:off x="1182848" y="1832685"/>
            <a:ext cx="1055335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/>
              <a:t>O Guia PMBOK® é um manual de boas práticas aplicadas ao gerenciamento de projetos, e é mantido pelo Project Management </a:t>
            </a:r>
            <a:r>
              <a:rPr lang="pt-BR" sz="2800" dirty="0" err="1"/>
              <a:t>Institute</a:t>
            </a:r>
            <a:r>
              <a:rPr lang="pt-BR" sz="2800" dirty="0"/>
              <a:t>, o PMI®.</a:t>
            </a:r>
          </a:p>
          <a:p>
            <a:r>
              <a:rPr lang="pt-BR" sz="2800" dirty="0"/>
              <a:t>PMBOK® é uma abreviação do inglês “Project Management </a:t>
            </a:r>
            <a:r>
              <a:rPr lang="pt-BR" sz="2800" dirty="0" err="1"/>
              <a:t>Body</a:t>
            </a:r>
            <a:r>
              <a:rPr lang="pt-BR" sz="2800" dirty="0"/>
              <a:t> </a:t>
            </a:r>
            <a:r>
              <a:rPr lang="pt-BR" sz="2800" dirty="0" err="1"/>
              <a:t>Of</a:t>
            </a:r>
            <a:r>
              <a:rPr lang="pt-BR" sz="2800" dirty="0"/>
              <a:t> Knowledge” que podemos traduzir para o português como “O Corpo de Conhecimento em Gerenciamento de Projetos”, ou como o próprio PMBOK® em português se </a:t>
            </a:r>
            <a:r>
              <a:rPr lang="pt-BR" sz="2800" dirty="0" err="1"/>
              <a:t>entitula</a:t>
            </a:r>
            <a:r>
              <a:rPr lang="pt-BR" sz="2800" dirty="0"/>
              <a:t>: “O Guia do Conhecimento em Gerenciamento de Projetos”.</a:t>
            </a:r>
          </a:p>
        </p:txBody>
      </p:sp>
    </p:spTree>
    <p:extLst>
      <p:ext uri="{BB962C8B-B14F-4D97-AF65-F5344CB8AC3E}">
        <p14:creationId xmlns:p14="http://schemas.microsoft.com/office/powerpoint/2010/main" val="7791267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065F85-BC23-4828-8063-50B209BBB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PMBOK 5ª ed. – Como está organizado?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DF192A07-6942-4219-B488-906B51FDEF43}"/>
              </a:ext>
            </a:extLst>
          </p:cNvPr>
          <p:cNvSpPr/>
          <p:nvPr/>
        </p:nvSpPr>
        <p:spPr>
          <a:xfrm>
            <a:off x="687388" y="1832685"/>
            <a:ext cx="1119981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O Guia possui 5 grupos de processos que abrangem agora 10 áreas de conhecimento. </a:t>
            </a:r>
          </a:p>
          <a:p>
            <a:r>
              <a:rPr lang="pt-BR" sz="2400" dirty="0"/>
              <a:t>A partir desta combinação de grupos de processos com áreas de conhecimento, o Guia apresenta 47 processos que são sugeridos como necessários e aplicáveis para se gerenciar um projeto, desde o seu início até a sua entrega. É apenas um guia, como o próprio nome confirma, e possui boas práticas que podem ser aplicadas na maioria dos projetos, na maior parte do tempo.</a:t>
            </a:r>
          </a:p>
          <a:p>
            <a:r>
              <a:rPr lang="pt-BR" sz="2400" dirty="0"/>
              <a:t>Cada processo deve ser aplicado de acordo com os seus projetos e aplique os que melhor lhe ajudarão no dia a dia de seu gerenciamento.</a:t>
            </a:r>
          </a:p>
        </p:txBody>
      </p:sp>
    </p:spTree>
    <p:extLst>
      <p:ext uri="{BB962C8B-B14F-4D97-AF65-F5344CB8AC3E}">
        <p14:creationId xmlns:p14="http://schemas.microsoft.com/office/powerpoint/2010/main" val="42029423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065F85-BC23-4828-8063-50B209BBB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PMBOK 5ª ed. – Como está organizado?</a:t>
            </a: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DC398AD7-82B7-41D1-917B-FCA8865338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7532557"/>
              </p:ext>
            </p:extLst>
          </p:nvPr>
        </p:nvGraphicFramePr>
        <p:xfrm>
          <a:off x="1593909" y="1904301"/>
          <a:ext cx="8334315" cy="4482919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190485">
                  <a:extLst>
                    <a:ext uri="{9D8B030D-6E8A-4147-A177-3AD203B41FA5}">
                      <a16:colId xmlns:a16="http://schemas.microsoft.com/office/drawing/2014/main" val="2920927232"/>
                    </a:ext>
                  </a:extLst>
                </a:gridCol>
                <a:gridCol w="1190485">
                  <a:extLst>
                    <a:ext uri="{9D8B030D-6E8A-4147-A177-3AD203B41FA5}">
                      <a16:colId xmlns:a16="http://schemas.microsoft.com/office/drawing/2014/main" val="625445048"/>
                    </a:ext>
                  </a:extLst>
                </a:gridCol>
                <a:gridCol w="1190485">
                  <a:extLst>
                    <a:ext uri="{9D8B030D-6E8A-4147-A177-3AD203B41FA5}">
                      <a16:colId xmlns:a16="http://schemas.microsoft.com/office/drawing/2014/main" val="1791656503"/>
                    </a:ext>
                  </a:extLst>
                </a:gridCol>
                <a:gridCol w="1190485">
                  <a:extLst>
                    <a:ext uri="{9D8B030D-6E8A-4147-A177-3AD203B41FA5}">
                      <a16:colId xmlns:a16="http://schemas.microsoft.com/office/drawing/2014/main" val="3630296325"/>
                    </a:ext>
                  </a:extLst>
                </a:gridCol>
                <a:gridCol w="1190485">
                  <a:extLst>
                    <a:ext uri="{9D8B030D-6E8A-4147-A177-3AD203B41FA5}">
                      <a16:colId xmlns:a16="http://schemas.microsoft.com/office/drawing/2014/main" val="468132577"/>
                    </a:ext>
                  </a:extLst>
                </a:gridCol>
                <a:gridCol w="1190485">
                  <a:extLst>
                    <a:ext uri="{9D8B030D-6E8A-4147-A177-3AD203B41FA5}">
                      <a16:colId xmlns:a16="http://schemas.microsoft.com/office/drawing/2014/main" val="2341742001"/>
                    </a:ext>
                  </a:extLst>
                </a:gridCol>
                <a:gridCol w="1191405">
                  <a:extLst>
                    <a:ext uri="{9D8B030D-6E8A-4147-A177-3AD203B41FA5}">
                      <a16:colId xmlns:a16="http://schemas.microsoft.com/office/drawing/2014/main" val="1026867698"/>
                    </a:ext>
                  </a:extLst>
                </a:gridCol>
              </a:tblGrid>
              <a:tr h="522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50">
                          <a:effectLst/>
                        </a:rPr>
                        <a:t>Áreas de conhecimento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50">
                          <a:effectLst/>
                        </a:rPr>
                        <a:t>Grupo de processos de iniciação 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50">
                          <a:effectLst/>
                        </a:rPr>
                        <a:t>Grupo de processos de planejamento 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50">
                          <a:effectLst/>
                        </a:rPr>
                        <a:t>Grupo de processos de execução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50">
                          <a:effectLst/>
                        </a:rPr>
                        <a:t>Grupo de processos de monitoramento e controle 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50">
                          <a:effectLst/>
                        </a:rPr>
                        <a:t>Grupo de processos de encerramento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5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684797325"/>
                  </a:ext>
                </a:extLst>
              </a:tr>
              <a:tr h="9215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50">
                          <a:effectLst/>
                        </a:rPr>
                        <a:t>Gerenciamento da integração do projeto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50" dirty="0">
                          <a:effectLst/>
                        </a:rPr>
                        <a:t>Desenvolver o termo de abertura do projeto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50">
                          <a:effectLst/>
                        </a:rPr>
                        <a:t>Desenvolver o plano de gerenciamento do projeto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50">
                          <a:effectLst/>
                        </a:rPr>
                        <a:t>Orientar e gerenciar o trabalho do projeto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50">
                          <a:effectLst/>
                        </a:rPr>
                        <a:t>Monitorar e controlar o trabalho do projeto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50">
                          <a:effectLst/>
                        </a:rPr>
                        <a:t>Encerrar o projeto ou fase 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50">
                          <a:effectLst/>
                        </a:rPr>
                        <a:t> </a:t>
                      </a:r>
                      <a:endParaRPr lang="pt-BR" sz="11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50">
                          <a:effectLst/>
                        </a:rPr>
                        <a:t> </a:t>
                      </a:r>
                      <a:endParaRPr lang="pt-BR" sz="11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50">
                          <a:effectLst/>
                        </a:rPr>
                        <a:t> </a:t>
                      </a:r>
                      <a:endParaRPr lang="pt-BR" sz="11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50">
                          <a:effectLst/>
                        </a:rPr>
                        <a:t>6 processos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3134886837"/>
                  </a:ext>
                </a:extLst>
              </a:tr>
              <a:tr h="8070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5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5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5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5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50">
                          <a:effectLst/>
                        </a:rPr>
                        <a:t>Realizar o controle integrado de mudanças 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5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574783"/>
                  </a:ext>
                </a:extLst>
              </a:tr>
              <a:tr h="61172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50">
                          <a:effectLst/>
                        </a:rPr>
                        <a:t>Gerenciamento do escopo do projeto 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5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50">
                          <a:effectLst/>
                        </a:rPr>
                        <a:t>Planejar o gerenciamento do escopo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5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50">
                          <a:effectLst/>
                        </a:rPr>
                        <a:t>Validar o escopo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5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 row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50">
                          <a:effectLst/>
                        </a:rPr>
                        <a:t> </a:t>
                      </a:r>
                      <a:endParaRPr lang="pt-BR" sz="11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50">
                          <a:effectLst/>
                        </a:rPr>
                        <a:t> </a:t>
                      </a:r>
                      <a:endParaRPr lang="pt-BR" sz="11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50">
                          <a:effectLst/>
                        </a:rPr>
                        <a:t> </a:t>
                      </a:r>
                      <a:endParaRPr lang="pt-BR" sz="11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50">
                          <a:effectLst/>
                        </a:rPr>
                        <a:t> </a:t>
                      </a:r>
                      <a:endParaRPr lang="pt-BR" sz="11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50">
                          <a:effectLst/>
                        </a:rPr>
                        <a:t>6 processos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38084803"/>
                  </a:ext>
                </a:extLst>
              </a:tr>
              <a:tr h="39823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5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5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50">
                          <a:effectLst/>
                        </a:rPr>
                        <a:t>Coletar os requisitos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5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50">
                          <a:effectLst/>
                        </a:rPr>
                        <a:t>Controlar o escopo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5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826687"/>
                  </a:ext>
                </a:extLst>
              </a:tr>
              <a:tr h="3018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5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5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50">
                          <a:effectLst/>
                        </a:rPr>
                        <a:t>Definir o escopo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5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5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5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9501233"/>
                  </a:ext>
                </a:extLst>
              </a:tr>
              <a:tr h="7666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5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5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50">
                          <a:effectLst/>
                        </a:rPr>
                        <a:t>Criar a estrutura analítica do projeto (EAP)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5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5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50" dirty="0">
                          <a:effectLst/>
                        </a:rPr>
                        <a:t> 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3491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53122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065F85-BC23-4828-8063-50B209BBB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PMBOK 5ª ed. – Como está organizado?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F1BC198A-7B44-44B7-A20E-A8F94267A3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9829157"/>
              </p:ext>
            </p:extLst>
          </p:nvPr>
        </p:nvGraphicFramePr>
        <p:xfrm>
          <a:off x="2365071" y="2212823"/>
          <a:ext cx="7461858" cy="3857947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065862">
                  <a:extLst>
                    <a:ext uri="{9D8B030D-6E8A-4147-A177-3AD203B41FA5}">
                      <a16:colId xmlns:a16="http://schemas.microsoft.com/office/drawing/2014/main" val="1619221414"/>
                    </a:ext>
                  </a:extLst>
                </a:gridCol>
                <a:gridCol w="1065862">
                  <a:extLst>
                    <a:ext uri="{9D8B030D-6E8A-4147-A177-3AD203B41FA5}">
                      <a16:colId xmlns:a16="http://schemas.microsoft.com/office/drawing/2014/main" val="1665266323"/>
                    </a:ext>
                  </a:extLst>
                </a:gridCol>
                <a:gridCol w="1065862">
                  <a:extLst>
                    <a:ext uri="{9D8B030D-6E8A-4147-A177-3AD203B41FA5}">
                      <a16:colId xmlns:a16="http://schemas.microsoft.com/office/drawing/2014/main" val="2481799044"/>
                    </a:ext>
                  </a:extLst>
                </a:gridCol>
                <a:gridCol w="1065862">
                  <a:extLst>
                    <a:ext uri="{9D8B030D-6E8A-4147-A177-3AD203B41FA5}">
                      <a16:colId xmlns:a16="http://schemas.microsoft.com/office/drawing/2014/main" val="2967278770"/>
                    </a:ext>
                  </a:extLst>
                </a:gridCol>
                <a:gridCol w="1065862">
                  <a:extLst>
                    <a:ext uri="{9D8B030D-6E8A-4147-A177-3AD203B41FA5}">
                      <a16:colId xmlns:a16="http://schemas.microsoft.com/office/drawing/2014/main" val="3994400036"/>
                    </a:ext>
                  </a:extLst>
                </a:gridCol>
                <a:gridCol w="1065862">
                  <a:extLst>
                    <a:ext uri="{9D8B030D-6E8A-4147-A177-3AD203B41FA5}">
                      <a16:colId xmlns:a16="http://schemas.microsoft.com/office/drawing/2014/main" val="3501523327"/>
                    </a:ext>
                  </a:extLst>
                </a:gridCol>
                <a:gridCol w="1066686">
                  <a:extLst>
                    <a:ext uri="{9D8B030D-6E8A-4147-A177-3AD203B41FA5}">
                      <a16:colId xmlns:a16="http://schemas.microsoft.com/office/drawing/2014/main" val="3119458647"/>
                    </a:ext>
                  </a:extLst>
                </a:gridCol>
              </a:tblGrid>
              <a:tr h="26860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50">
                          <a:effectLst/>
                        </a:rPr>
                        <a:t>Gerenciamento do tempo do projeto 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5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50">
                          <a:effectLst/>
                        </a:rPr>
                        <a:t>Planejar o gerenciamento do cronograma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50" dirty="0">
                          <a:effectLst/>
                        </a:rPr>
                        <a:t> 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50">
                          <a:effectLst/>
                        </a:rPr>
                        <a:t>Controlar o cronograma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5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 rowSpan="6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50">
                          <a:effectLst/>
                        </a:rPr>
                        <a:t> </a:t>
                      </a:r>
                      <a:endParaRPr lang="pt-BR" sz="11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50">
                          <a:effectLst/>
                        </a:rPr>
                        <a:t> </a:t>
                      </a:r>
                      <a:endParaRPr lang="pt-BR" sz="11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50">
                          <a:effectLst/>
                        </a:rPr>
                        <a:t> </a:t>
                      </a:r>
                      <a:endParaRPr lang="pt-BR" sz="11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50">
                          <a:effectLst/>
                        </a:rPr>
                        <a:t> </a:t>
                      </a:r>
                      <a:endParaRPr lang="pt-BR" sz="11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50">
                          <a:effectLst/>
                        </a:rPr>
                        <a:t> </a:t>
                      </a:r>
                      <a:endParaRPr lang="pt-BR" sz="11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50">
                          <a:effectLst/>
                        </a:rPr>
                        <a:t> </a:t>
                      </a:r>
                      <a:endParaRPr lang="pt-BR" sz="11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50">
                          <a:effectLst/>
                        </a:rPr>
                        <a:t>7 processos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616522123"/>
                  </a:ext>
                </a:extLst>
              </a:tr>
              <a:tr h="1689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5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5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50">
                          <a:effectLst/>
                        </a:rPr>
                        <a:t>Definir as atividades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5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5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5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774360"/>
                  </a:ext>
                </a:extLst>
              </a:tr>
              <a:tr h="19748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5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5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50">
                          <a:effectLst/>
                        </a:rPr>
                        <a:t>Sequenciar as atividades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5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5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5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2730252"/>
                  </a:ext>
                </a:extLst>
              </a:tr>
              <a:tr h="1955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5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5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50">
                          <a:effectLst/>
                        </a:rPr>
                        <a:t>Estimar os recursos das atividades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5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5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5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134086"/>
                  </a:ext>
                </a:extLst>
              </a:tr>
              <a:tr h="17970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5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5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50">
                          <a:effectLst/>
                        </a:rPr>
                        <a:t>Estimar as durações das atividades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5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5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5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8375728"/>
                  </a:ext>
                </a:extLst>
              </a:tr>
              <a:tr h="1301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5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5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50">
                          <a:effectLst/>
                        </a:rPr>
                        <a:t>Desenvolver o cronograma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5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5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50" dirty="0">
                          <a:effectLst/>
                        </a:rPr>
                        <a:t> 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2193"/>
                  </a:ext>
                </a:extLst>
              </a:tr>
              <a:tr h="20764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50">
                          <a:effectLst/>
                        </a:rPr>
                        <a:t>Gerenciamento dos custos do projeto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5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50">
                          <a:effectLst/>
                        </a:rPr>
                        <a:t>Planejar o gerenciamento dos custos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5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50">
                          <a:effectLst/>
                        </a:rPr>
                        <a:t>Controlar os custos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5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50">
                          <a:effectLst/>
                        </a:rPr>
                        <a:t> </a:t>
                      </a:r>
                      <a:endParaRPr lang="pt-BR" sz="11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50">
                          <a:effectLst/>
                        </a:rPr>
                        <a:t> </a:t>
                      </a:r>
                      <a:endParaRPr lang="pt-BR" sz="11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50">
                          <a:effectLst/>
                        </a:rPr>
                        <a:t> </a:t>
                      </a:r>
                      <a:endParaRPr lang="pt-BR" sz="11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50">
                          <a:effectLst/>
                        </a:rPr>
                        <a:t>4 processos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96479725"/>
                  </a:ext>
                </a:extLst>
              </a:tr>
              <a:tr h="17208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5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5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50">
                          <a:effectLst/>
                        </a:rPr>
                        <a:t>Estimar os custos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5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5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5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354441"/>
                  </a:ext>
                </a:extLst>
              </a:tr>
              <a:tr h="857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5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5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50">
                          <a:effectLst/>
                        </a:rPr>
                        <a:t>Determinar o orçamento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5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5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50" dirty="0">
                          <a:effectLst/>
                        </a:rPr>
                        <a:t> 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85094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32391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065F85-BC23-4828-8063-50B209BBB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PMBOK 5ª ed. – Como está organizado?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114E6856-C33B-4FEE-8536-CBD62E84E6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971510"/>
              </p:ext>
            </p:extLst>
          </p:nvPr>
        </p:nvGraphicFramePr>
        <p:xfrm>
          <a:off x="2114026" y="2215453"/>
          <a:ext cx="7331908" cy="388620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047300">
                  <a:extLst>
                    <a:ext uri="{9D8B030D-6E8A-4147-A177-3AD203B41FA5}">
                      <a16:colId xmlns:a16="http://schemas.microsoft.com/office/drawing/2014/main" val="4032020738"/>
                    </a:ext>
                  </a:extLst>
                </a:gridCol>
                <a:gridCol w="1047300">
                  <a:extLst>
                    <a:ext uri="{9D8B030D-6E8A-4147-A177-3AD203B41FA5}">
                      <a16:colId xmlns:a16="http://schemas.microsoft.com/office/drawing/2014/main" val="3970525048"/>
                    </a:ext>
                  </a:extLst>
                </a:gridCol>
                <a:gridCol w="1047300">
                  <a:extLst>
                    <a:ext uri="{9D8B030D-6E8A-4147-A177-3AD203B41FA5}">
                      <a16:colId xmlns:a16="http://schemas.microsoft.com/office/drawing/2014/main" val="1132144357"/>
                    </a:ext>
                  </a:extLst>
                </a:gridCol>
                <a:gridCol w="1047300">
                  <a:extLst>
                    <a:ext uri="{9D8B030D-6E8A-4147-A177-3AD203B41FA5}">
                      <a16:colId xmlns:a16="http://schemas.microsoft.com/office/drawing/2014/main" val="789652037"/>
                    </a:ext>
                  </a:extLst>
                </a:gridCol>
                <a:gridCol w="1047300">
                  <a:extLst>
                    <a:ext uri="{9D8B030D-6E8A-4147-A177-3AD203B41FA5}">
                      <a16:colId xmlns:a16="http://schemas.microsoft.com/office/drawing/2014/main" val="1152337172"/>
                    </a:ext>
                  </a:extLst>
                </a:gridCol>
                <a:gridCol w="1047300">
                  <a:extLst>
                    <a:ext uri="{9D8B030D-6E8A-4147-A177-3AD203B41FA5}">
                      <a16:colId xmlns:a16="http://schemas.microsoft.com/office/drawing/2014/main" val="2709532571"/>
                    </a:ext>
                  </a:extLst>
                </a:gridCol>
                <a:gridCol w="1048108">
                  <a:extLst>
                    <a:ext uri="{9D8B030D-6E8A-4147-A177-3AD203B41FA5}">
                      <a16:colId xmlns:a16="http://schemas.microsoft.com/office/drawing/2014/main" val="3073423745"/>
                    </a:ext>
                  </a:extLst>
                </a:gridCol>
              </a:tblGrid>
              <a:tr h="4022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800">
                          <a:effectLst/>
                        </a:rPr>
                        <a:t>Gerenciamento da qualidade do projeto </a:t>
                      </a:r>
                      <a:endParaRPr lang="pt-B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27" marR="3532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8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27" marR="3532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800">
                          <a:effectLst/>
                        </a:rPr>
                        <a:t>Planejar o gerenciamento da qualidade</a:t>
                      </a:r>
                      <a:endParaRPr lang="pt-B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27" marR="3532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800">
                          <a:effectLst/>
                        </a:rPr>
                        <a:t>Realizar a garantia da qualidade</a:t>
                      </a:r>
                      <a:endParaRPr lang="pt-B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27" marR="3532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800">
                          <a:effectLst/>
                        </a:rPr>
                        <a:t>Controlar a qualidade</a:t>
                      </a:r>
                      <a:endParaRPr lang="pt-B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27" marR="3532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8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27" marR="3532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800">
                          <a:effectLst/>
                        </a:rPr>
                        <a:t> </a:t>
                      </a:r>
                      <a:endParaRPr lang="pt-BR" sz="9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800">
                          <a:effectLst/>
                        </a:rPr>
                        <a:t>3 processos</a:t>
                      </a:r>
                      <a:endParaRPr lang="pt-B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27" marR="35327" marT="0" marB="0"/>
                </a:tc>
                <a:extLst>
                  <a:ext uri="{0D108BD9-81ED-4DB2-BD59-A6C34878D82A}">
                    <a16:rowId xmlns:a16="http://schemas.microsoft.com/office/drawing/2014/main" val="978063474"/>
                  </a:ext>
                </a:extLst>
              </a:tr>
              <a:tr h="5382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800">
                          <a:effectLst/>
                        </a:rPr>
                        <a:t>Gerenciamento dos recursos humanos do projeto </a:t>
                      </a:r>
                      <a:endParaRPr lang="pt-B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27" marR="3532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8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27" marR="3532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800">
                          <a:effectLst/>
                        </a:rPr>
                        <a:t>Planejar o gerenciamento dos recursos humanos </a:t>
                      </a:r>
                      <a:endParaRPr lang="pt-B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27" marR="3532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800">
                          <a:effectLst/>
                        </a:rPr>
                        <a:t>Mobilizar a equipe do projeto</a:t>
                      </a:r>
                      <a:endParaRPr lang="pt-B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27" marR="3532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800">
                          <a:effectLst/>
                        </a:rPr>
                        <a:t> </a:t>
                      </a:r>
                      <a:endParaRPr lang="pt-B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27" marR="3532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8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27" marR="35327" marT="0" marB="0"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800">
                          <a:effectLst/>
                        </a:rPr>
                        <a:t> </a:t>
                      </a:r>
                      <a:endParaRPr lang="pt-BR" sz="9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800">
                          <a:effectLst/>
                        </a:rPr>
                        <a:t> </a:t>
                      </a:r>
                      <a:endParaRPr lang="pt-BR" sz="9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800">
                          <a:effectLst/>
                        </a:rPr>
                        <a:t> </a:t>
                      </a:r>
                      <a:endParaRPr lang="pt-BR" sz="9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800">
                          <a:effectLst/>
                        </a:rPr>
                        <a:t>4 processos</a:t>
                      </a:r>
                      <a:endParaRPr lang="pt-B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27" marR="35327" marT="0" marB="0"/>
                </a:tc>
                <a:extLst>
                  <a:ext uri="{0D108BD9-81ED-4DB2-BD59-A6C34878D82A}">
                    <a16:rowId xmlns:a16="http://schemas.microsoft.com/office/drawing/2014/main" val="1612080309"/>
                  </a:ext>
                </a:extLst>
              </a:tr>
              <a:tr h="2661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8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27" marR="3532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8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27" marR="3532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8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27" marR="3532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800">
                          <a:effectLst/>
                        </a:rPr>
                        <a:t>Desenvolver a equipe do projeto</a:t>
                      </a:r>
                      <a:endParaRPr lang="pt-B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27" marR="3532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8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27" marR="3532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8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27" marR="35327" marT="0" marB="0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290006"/>
                  </a:ext>
                </a:extLst>
              </a:tr>
              <a:tr h="2661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8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27" marR="3532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8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27" marR="3532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8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27" marR="3532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800">
                          <a:effectLst/>
                        </a:rPr>
                        <a:t>Gerenciar a equipe do projeto </a:t>
                      </a:r>
                      <a:endParaRPr lang="pt-B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27" marR="3532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8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27" marR="3532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8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27" marR="35327" marT="0" marB="0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479985"/>
                  </a:ext>
                </a:extLst>
              </a:tr>
              <a:tr h="5382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800">
                          <a:effectLst/>
                        </a:rPr>
                        <a:t>Gerenciamento dos recursos de comunicações do projeto</a:t>
                      </a:r>
                      <a:endParaRPr lang="pt-B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27" marR="3532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8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27" marR="3532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800">
                          <a:effectLst/>
                        </a:rPr>
                        <a:t>Planejar o gerenciamento das comunicações</a:t>
                      </a:r>
                      <a:endParaRPr lang="pt-B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27" marR="3532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800">
                          <a:effectLst/>
                        </a:rPr>
                        <a:t>Gerenciar as comunicações</a:t>
                      </a:r>
                      <a:endParaRPr lang="pt-B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27" marR="3532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800">
                          <a:effectLst/>
                        </a:rPr>
                        <a:t>Controlar as comunicações</a:t>
                      </a:r>
                      <a:endParaRPr lang="pt-B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27" marR="3532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8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27" marR="3532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800">
                          <a:effectLst/>
                        </a:rPr>
                        <a:t> </a:t>
                      </a:r>
                      <a:endParaRPr lang="pt-BR" sz="9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800">
                          <a:effectLst/>
                        </a:rPr>
                        <a:t>3 processos</a:t>
                      </a:r>
                      <a:endParaRPr lang="pt-B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27" marR="35327" marT="0" marB="0"/>
                </a:tc>
                <a:extLst>
                  <a:ext uri="{0D108BD9-81ED-4DB2-BD59-A6C34878D82A}">
                    <a16:rowId xmlns:a16="http://schemas.microsoft.com/office/drawing/2014/main" val="2785142605"/>
                  </a:ext>
                </a:extLst>
              </a:tr>
              <a:tr h="4022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800">
                          <a:effectLst/>
                        </a:rPr>
                        <a:t>Gerenciamento dos riscos do projeto</a:t>
                      </a:r>
                      <a:endParaRPr lang="pt-B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27" marR="3532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8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27" marR="3532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800">
                          <a:effectLst/>
                        </a:rPr>
                        <a:t>Planejar o gerenciamento dos riscos</a:t>
                      </a:r>
                      <a:endParaRPr lang="pt-B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27" marR="3532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8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27" marR="3532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800">
                          <a:effectLst/>
                        </a:rPr>
                        <a:t>Controlar os riscos</a:t>
                      </a:r>
                      <a:endParaRPr lang="pt-B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27" marR="3532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8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27" marR="35327" marT="0" marB="0"/>
                </a:tc>
                <a:tc rowSpan="5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800">
                          <a:effectLst/>
                        </a:rPr>
                        <a:t> </a:t>
                      </a:r>
                      <a:endParaRPr lang="pt-BR" sz="9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800">
                          <a:effectLst/>
                        </a:rPr>
                        <a:t> </a:t>
                      </a:r>
                      <a:endParaRPr lang="pt-BR" sz="9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800">
                          <a:effectLst/>
                        </a:rPr>
                        <a:t> </a:t>
                      </a:r>
                      <a:endParaRPr lang="pt-BR" sz="9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800">
                          <a:effectLst/>
                        </a:rPr>
                        <a:t> </a:t>
                      </a:r>
                      <a:endParaRPr lang="pt-BR" sz="9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800">
                          <a:effectLst/>
                        </a:rPr>
                        <a:t> </a:t>
                      </a:r>
                      <a:endParaRPr lang="pt-BR" sz="9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800">
                          <a:effectLst/>
                        </a:rPr>
                        <a:t> </a:t>
                      </a:r>
                      <a:endParaRPr lang="pt-BR" sz="9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800">
                          <a:effectLst/>
                        </a:rPr>
                        <a:t> </a:t>
                      </a:r>
                      <a:endParaRPr lang="pt-BR" sz="9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800">
                          <a:effectLst/>
                        </a:rPr>
                        <a:t>6 processos</a:t>
                      </a:r>
                      <a:endParaRPr lang="pt-B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27" marR="35327" marT="0" marB="0"/>
                </a:tc>
                <a:extLst>
                  <a:ext uri="{0D108BD9-81ED-4DB2-BD59-A6C34878D82A}">
                    <a16:rowId xmlns:a16="http://schemas.microsoft.com/office/drawing/2014/main" val="1157598971"/>
                  </a:ext>
                </a:extLst>
              </a:tr>
              <a:tr h="2661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8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27" marR="3532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8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27" marR="3532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800">
                          <a:effectLst/>
                        </a:rPr>
                        <a:t>Identificar os riscos</a:t>
                      </a:r>
                      <a:endParaRPr lang="pt-B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27" marR="3532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8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27" marR="3532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8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27" marR="3532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8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27" marR="35327" marT="0" marB="0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616152"/>
                  </a:ext>
                </a:extLst>
              </a:tr>
              <a:tr h="4022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8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27" marR="3532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8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27" marR="3532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800">
                          <a:effectLst/>
                        </a:rPr>
                        <a:t>Realizar a análise qualitativa dos riscos</a:t>
                      </a:r>
                      <a:endParaRPr lang="pt-B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27" marR="3532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8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27" marR="3532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8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27" marR="3532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8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27" marR="35327" marT="0" marB="0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7266031"/>
                  </a:ext>
                </a:extLst>
              </a:tr>
              <a:tr h="4022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8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27" marR="3532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8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27" marR="3532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800">
                          <a:effectLst/>
                        </a:rPr>
                        <a:t>Realizar a análise quantitativa dos riscos</a:t>
                      </a:r>
                      <a:endParaRPr lang="pt-B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27" marR="3532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8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27" marR="3532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8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27" marR="3532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8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27" marR="35327" marT="0" marB="0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2628389"/>
                  </a:ext>
                </a:extLst>
              </a:tr>
              <a:tr h="4022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8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27" marR="3532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8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27" marR="3532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800">
                          <a:effectLst/>
                        </a:rPr>
                        <a:t>Planejar as respostas aos riscos</a:t>
                      </a:r>
                      <a:endParaRPr lang="pt-B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27" marR="3532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8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27" marR="3532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8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27" marR="3532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800" dirty="0">
                          <a:effectLst/>
                        </a:rPr>
                        <a:t> </a:t>
                      </a:r>
                      <a:endParaRPr lang="pt-BR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327" marR="35327" marT="0" marB="0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1717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065F85-BC23-4828-8063-50B209BBB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Scrum – o que é?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DF192A07-6942-4219-B488-906B51FDEF43}"/>
              </a:ext>
            </a:extLst>
          </p:cNvPr>
          <p:cNvSpPr/>
          <p:nvPr/>
        </p:nvSpPr>
        <p:spPr>
          <a:xfrm>
            <a:off x="1182848" y="1832685"/>
            <a:ext cx="1055335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/>
              <a:t>O Scrum é o framework ágil mais utilizado no mundo atualmente, sendo considerado por muitos como o passo inicial para a implantação de uma cultura ágil nas empresas que desenvolvem software. </a:t>
            </a:r>
          </a:p>
          <a:p>
            <a:r>
              <a:rPr lang="pt-BR" sz="2800" dirty="0"/>
              <a:t>O Scrum diz-se empírico, ou seja, fundamentado na experiência prática de décadas de uso em projetos de software. Algo testado e comprovado no "campo de batalha" das empresas que dependem de tecnologia e fortemente arraigado a 3 pilares principais: a Transparência, a Inspeção e a Adaptação.</a:t>
            </a:r>
          </a:p>
        </p:txBody>
      </p:sp>
    </p:spTree>
    <p:extLst>
      <p:ext uri="{BB962C8B-B14F-4D97-AF65-F5344CB8AC3E}">
        <p14:creationId xmlns:p14="http://schemas.microsoft.com/office/powerpoint/2010/main" val="37713316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065F85-BC23-4828-8063-50B209BBB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PMBOK 5ª ed. – Como está organizado?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CE893DA8-16C2-4386-9F85-A850F41391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672745"/>
              </p:ext>
            </p:extLst>
          </p:nvPr>
        </p:nvGraphicFramePr>
        <p:xfrm>
          <a:off x="1744910" y="2550253"/>
          <a:ext cx="8183309" cy="3531765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168915">
                  <a:extLst>
                    <a:ext uri="{9D8B030D-6E8A-4147-A177-3AD203B41FA5}">
                      <a16:colId xmlns:a16="http://schemas.microsoft.com/office/drawing/2014/main" val="3365511854"/>
                    </a:ext>
                  </a:extLst>
                </a:gridCol>
                <a:gridCol w="1168915">
                  <a:extLst>
                    <a:ext uri="{9D8B030D-6E8A-4147-A177-3AD203B41FA5}">
                      <a16:colId xmlns:a16="http://schemas.microsoft.com/office/drawing/2014/main" val="4002971704"/>
                    </a:ext>
                  </a:extLst>
                </a:gridCol>
                <a:gridCol w="1168915">
                  <a:extLst>
                    <a:ext uri="{9D8B030D-6E8A-4147-A177-3AD203B41FA5}">
                      <a16:colId xmlns:a16="http://schemas.microsoft.com/office/drawing/2014/main" val="3846066015"/>
                    </a:ext>
                  </a:extLst>
                </a:gridCol>
                <a:gridCol w="1168915">
                  <a:extLst>
                    <a:ext uri="{9D8B030D-6E8A-4147-A177-3AD203B41FA5}">
                      <a16:colId xmlns:a16="http://schemas.microsoft.com/office/drawing/2014/main" val="3209967527"/>
                    </a:ext>
                  </a:extLst>
                </a:gridCol>
                <a:gridCol w="1168915">
                  <a:extLst>
                    <a:ext uri="{9D8B030D-6E8A-4147-A177-3AD203B41FA5}">
                      <a16:colId xmlns:a16="http://schemas.microsoft.com/office/drawing/2014/main" val="4086635841"/>
                    </a:ext>
                  </a:extLst>
                </a:gridCol>
                <a:gridCol w="1168915">
                  <a:extLst>
                    <a:ext uri="{9D8B030D-6E8A-4147-A177-3AD203B41FA5}">
                      <a16:colId xmlns:a16="http://schemas.microsoft.com/office/drawing/2014/main" val="484486093"/>
                    </a:ext>
                  </a:extLst>
                </a:gridCol>
                <a:gridCol w="1169819">
                  <a:extLst>
                    <a:ext uri="{9D8B030D-6E8A-4147-A177-3AD203B41FA5}">
                      <a16:colId xmlns:a16="http://schemas.microsoft.com/office/drawing/2014/main" val="780041679"/>
                    </a:ext>
                  </a:extLst>
                </a:gridCol>
              </a:tblGrid>
              <a:tr h="10854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50">
                          <a:effectLst/>
                        </a:rPr>
                        <a:t>Gerenciamento das aquisições do projeto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50" dirty="0">
                          <a:effectLst/>
                        </a:rPr>
                        <a:t> 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50">
                          <a:effectLst/>
                        </a:rPr>
                        <a:t>Planejar o gerenciamento das aquisições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50">
                          <a:effectLst/>
                        </a:rPr>
                        <a:t>Conduzir as aquisições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50">
                          <a:effectLst/>
                        </a:rPr>
                        <a:t>Controlar as aquisições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50">
                          <a:effectLst/>
                        </a:rPr>
                        <a:t>Encerrar as aquisições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50">
                          <a:effectLst/>
                        </a:rPr>
                        <a:t> </a:t>
                      </a:r>
                      <a:endParaRPr lang="pt-BR" sz="11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50">
                          <a:effectLst/>
                        </a:rPr>
                        <a:t>4 processos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497147878"/>
                  </a:ext>
                </a:extLst>
              </a:tr>
              <a:tr h="19105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50">
                          <a:effectLst/>
                        </a:rPr>
                        <a:t>Gerenciamento das partes interessadas no projeto 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50" dirty="0">
                          <a:effectLst/>
                        </a:rPr>
                        <a:t>Identificar as partes interessadas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50" dirty="0">
                          <a:effectLst/>
                        </a:rPr>
                        <a:t>Planejar o gerenciamento das partes interessadas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50">
                          <a:effectLst/>
                        </a:rPr>
                        <a:t>Gerenciar o engajamento das partes interessadas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50">
                          <a:effectLst/>
                        </a:rPr>
                        <a:t>Controlar o engajamento das partes interessadas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5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50">
                          <a:effectLst/>
                        </a:rPr>
                        <a:t> </a:t>
                      </a:r>
                      <a:endParaRPr lang="pt-BR" sz="11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50">
                          <a:effectLst/>
                        </a:rPr>
                        <a:t>4 processos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397170756"/>
                  </a:ext>
                </a:extLst>
              </a:tr>
              <a:tr h="53574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50" dirty="0">
                          <a:effectLst/>
                        </a:rPr>
                        <a:t> 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50" dirty="0">
                          <a:effectLst/>
                        </a:rPr>
                        <a:t>2 processos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50">
                          <a:effectLst/>
                        </a:rPr>
                        <a:t>24 processos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50">
                          <a:effectLst/>
                        </a:rPr>
                        <a:t>8 processos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50">
                          <a:effectLst/>
                        </a:rPr>
                        <a:t>11 processos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50">
                          <a:effectLst/>
                        </a:rPr>
                        <a:t>2 processos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50" dirty="0">
                          <a:effectLst/>
                        </a:rPr>
                        <a:t>47 processos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40181738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2756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065F85-BC23-4828-8063-50B209BBB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Scrum e PMBOK – material audiovisual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E030DB5-D5D9-4E41-91C3-BF2C35876060}"/>
              </a:ext>
            </a:extLst>
          </p:cNvPr>
          <p:cNvSpPr txBox="1"/>
          <p:nvPr/>
        </p:nvSpPr>
        <p:spPr>
          <a:xfrm>
            <a:off x="2114026" y="2365695"/>
            <a:ext cx="891168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Agora, vamos conhecer alguns profissionais / autores de obras que utilizam o Scrum e o PMBOK.</a:t>
            </a:r>
          </a:p>
          <a:p>
            <a:endParaRPr lang="pt-BR" dirty="0"/>
          </a:p>
          <a:p>
            <a:r>
              <a:rPr lang="pt-BR" dirty="0"/>
              <a:t>O vídeo de Cruz, Fábio demonstra como usar as ferramentas do PMBOK conjuntamente com o ciclo de vida do Scrum </a:t>
            </a:r>
          </a:p>
          <a:p>
            <a:r>
              <a:rPr lang="pt-BR" dirty="0"/>
              <a:t> </a:t>
            </a:r>
            <a:r>
              <a:rPr lang="pt-BR" dirty="0">
                <a:hlinkClick r:id="rId2"/>
              </a:rPr>
              <a:t>https://www.youtube.com/watch?v=pnVtO5vHL98</a:t>
            </a:r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O vídeo de Vargas, Ricardo onde demonstra o fluxo de processos do guia PMBOK 5 ed. </a:t>
            </a:r>
          </a:p>
          <a:p>
            <a:r>
              <a:rPr lang="pt-BR" dirty="0">
                <a:hlinkClick r:id="rId3"/>
              </a:rPr>
              <a:t>https://www.youtube.com/watch?v=7mXCpntb-rA</a:t>
            </a:r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820920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065F85-BC23-4828-8063-50B209BBB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Scrum e PMBOK – da teoria à prática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E030DB5-D5D9-4E41-91C3-BF2C35876060}"/>
              </a:ext>
            </a:extLst>
          </p:cNvPr>
          <p:cNvSpPr txBox="1"/>
          <p:nvPr/>
        </p:nvSpPr>
        <p:spPr>
          <a:xfrm>
            <a:off x="2114026" y="2365695"/>
            <a:ext cx="891168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Agora, vamos praticar!</a:t>
            </a:r>
          </a:p>
          <a:p>
            <a:endParaRPr lang="pt-BR" dirty="0"/>
          </a:p>
          <a:p>
            <a:r>
              <a:rPr lang="pt-BR" dirty="0"/>
              <a:t>A proposta é que o grupo faça, a título de exercício, os seguintes processos do guia PMBOK</a:t>
            </a:r>
          </a:p>
          <a:p>
            <a:endParaRPr lang="pt-BR" dirty="0"/>
          </a:p>
          <a:p>
            <a:pPr marL="285750" indent="-285750">
              <a:buFontTx/>
              <a:buChar char="-"/>
            </a:pPr>
            <a:r>
              <a:rPr lang="pt-BR" dirty="0"/>
              <a:t>Desenvolver o termo de abertura do projeto</a:t>
            </a:r>
          </a:p>
          <a:p>
            <a:endParaRPr lang="pt-BR" dirty="0"/>
          </a:p>
          <a:p>
            <a:pPr marL="285750" indent="-285750">
              <a:buFontTx/>
              <a:buChar char="-"/>
            </a:pPr>
            <a:r>
              <a:rPr lang="pt-BR" dirty="0"/>
              <a:t>Identificar as partes interessadas</a:t>
            </a:r>
          </a:p>
          <a:p>
            <a:pPr marL="285750" indent="-285750">
              <a:buFontTx/>
              <a:buChar char="-"/>
            </a:pPr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90165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065F85-BC23-4828-8063-50B209BBB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Referências: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E030DB5-D5D9-4E41-91C3-BF2C35876060}"/>
              </a:ext>
            </a:extLst>
          </p:cNvPr>
          <p:cNvSpPr txBox="1"/>
          <p:nvPr/>
        </p:nvSpPr>
        <p:spPr>
          <a:xfrm>
            <a:off x="2114026" y="2365695"/>
            <a:ext cx="891168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hlinkClick r:id="rId2"/>
              </a:rPr>
              <a:t>https://www.scrumguides.org/docs/scrumguide/v1/Scrum-Guide-Portuguese-BR.pdf</a:t>
            </a:r>
            <a:endParaRPr lang="pt-BR" dirty="0"/>
          </a:p>
          <a:p>
            <a:endParaRPr lang="pt-BR" dirty="0"/>
          </a:p>
          <a:p>
            <a:r>
              <a:rPr lang="pt-BR" dirty="0">
                <a:hlinkClick r:id="rId3"/>
              </a:rPr>
              <a:t>http://www.fabiocruz.com.br/pmbok5/</a:t>
            </a:r>
            <a:endParaRPr lang="pt-BR" dirty="0"/>
          </a:p>
          <a:p>
            <a:endParaRPr lang="pt-BR" dirty="0"/>
          </a:p>
          <a:p>
            <a:r>
              <a:rPr lang="pt-BR" dirty="0">
                <a:hlinkClick r:id="rId4"/>
              </a:rPr>
              <a:t>https://pt.slideshare.net/serge_rehem/scrum-em-15-minutos</a:t>
            </a:r>
            <a:endParaRPr lang="pt-BR" dirty="0"/>
          </a:p>
          <a:p>
            <a:endParaRPr lang="pt-BR" dirty="0"/>
          </a:p>
          <a:p>
            <a:r>
              <a:rPr lang="pt-BR" dirty="0">
                <a:hlinkClick r:id="rId5"/>
              </a:rPr>
              <a:t>https://ricardo-vargas.com/pt/videos/elaboration-of-the-processes-flow-of-the-pmbok-r-guide-5th-edition/</a:t>
            </a: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494358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B2BEC6-E193-45CC-A5CE-08211453E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9093" y="2788555"/>
            <a:ext cx="8911687" cy="1280890"/>
          </a:xfrm>
        </p:spPr>
        <p:txBody>
          <a:bodyPr/>
          <a:lstStyle/>
          <a:p>
            <a:r>
              <a:rPr lang="pt-BR" dirty="0"/>
              <a:t>Obrigado pela atenção e participação</a:t>
            </a:r>
          </a:p>
        </p:txBody>
      </p:sp>
    </p:spTree>
    <p:extLst>
      <p:ext uri="{BB962C8B-B14F-4D97-AF65-F5344CB8AC3E}">
        <p14:creationId xmlns:p14="http://schemas.microsoft.com/office/powerpoint/2010/main" val="2198914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065F85-BC23-4828-8063-50B209BBB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Scrum – o que é?</a:t>
            </a:r>
          </a:p>
        </p:txBody>
      </p:sp>
      <p:pic>
        <p:nvPicPr>
          <p:cNvPr id="5" name="Espaço Reservado para Conteúdo 4" descr="Uma imagem contendo captura de tela&#10;&#10;Descrição gerada com alta confiança">
            <a:extLst>
              <a:ext uri="{FF2B5EF4-FFF2-40B4-BE49-F238E27FC236}">
                <a16:creationId xmlns:a16="http://schemas.microsoft.com/office/drawing/2014/main" id="{608EC4A8-2901-4789-8C10-CFA190CDD3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4457" y="1444706"/>
            <a:ext cx="7639712" cy="4872118"/>
          </a:xfrm>
        </p:spPr>
      </p:pic>
    </p:spTree>
    <p:extLst>
      <p:ext uri="{BB962C8B-B14F-4D97-AF65-F5344CB8AC3E}">
        <p14:creationId xmlns:p14="http://schemas.microsoft.com/office/powerpoint/2010/main" val="3748239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DC42CD-F886-4BCA-8324-76801FDA5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Scrum – Eventos do ciclo de vida 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C02CEC52-AEBC-4875-B013-A7C0DC3E8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1571" y="2133600"/>
            <a:ext cx="10263041" cy="3777622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Eventos prescritos são usados no Scrum para criar uma rotina e minimizar a necessidade de reuniões não definidas no Scrum. </a:t>
            </a:r>
          </a:p>
          <a:p>
            <a:r>
              <a:rPr lang="pt-BR" dirty="0"/>
              <a:t>Todos os eventos são eventos time-</a:t>
            </a:r>
            <a:r>
              <a:rPr lang="pt-BR" dirty="0" err="1"/>
              <a:t>boxed</a:t>
            </a:r>
            <a:r>
              <a:rPr lang="pt-BR" dirty="0"/>
              <a:t>, de tal modo que todo evento tem uma duração máxima. Uma vez que a Sprint começa, sua duração é fixada e não pode ser reduzida ou aumentada. </a:t>
            </a:r>
          </a:p>
          <a:p>
            <a:r>
              <a:rPr lang="pt-BR" dirty="0"/>
              <a:t>Os eventos restantes podem terminar sempre que o propósito do evento é alcançado, garantindo que uma quantidade adequada de tempo seja gasta sem permitir perdas no processo.</a:t>
            </a:r>
          </a:p>
          <a:p>
            <a:pPr lvl="2"/>
            <a:r>
              <a:rPr lang="pt-BR" dirty="0"/>
              <a:t>Sprint</a:t>
            </a:r>
          </a:p>
          <a:p>
            <a:pPr lvl="2"/>
            <a:r>
              <a:rPr lang="pt-BR" dirty="0"/>
              <a:t>Reunião de planejamento da Sprint</a:t>
            </a:r>
          </a:p>
          <a:p>
            <a:pPr lvl="2"/>
            <a:r>
              <a:rPr lang="pt-BR" dirty="0"/>
              <a:t>Reunião diária</a:t>
            </a:r>
          </a:p>
          <a:p>
            <a:pPr lvl="2"/>
            <a:r>
              <a:rPr lang="pt-BR" dirty="0"/>
              <a:t>Revisão da Sprint</a:t>
            </a:r>
          </a:p>
          <a:p>
            <a:pPr lvl="2"/>
            <a:r>
              <a:rPr lang="pt-BR" dirty="0" err="1"/>
              <a:t>Restrospectiva</a:t>
            </a:r>
            <a:r>
              <a:rPr lang="pt-BR" dirty="0"/>
              <a:t> da Sprint</a:t>
            </a:r>
          </a:p>
        </p:txBody>
      </p:sp>
    </p:spTree>
    <p:extLst>
      <p:ext uri="{BB962C8B-B14F-4D97-AF65-F5344CB8AC3E}">
        <p14:creationId xmlns:p14="http://schemas.microsoft.com/office/powerpoint/2010/main" val="112952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DC42CD-F886-4BCA-8324-76801FDA5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Scrum – Eventos do ciclo de vida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23E8EED3-10E3-4494-9568-B64742DE753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0722" y="2608439"/>
            <a:ext cx="8752381" cy="28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080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417022-C0D9-4957-8998-08EC722F2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Scrum – Papéis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EBE8CE52-B35F-4554-9043-3D710CE92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400962"/>
            <a:ext cx="10590212" cy="4077049"/>
          </a:xfrm>
        </p:spPr>
        <p:txBody>
          <a:bodyPr>
            <a:noAutofit/>
          </a:bodyPr>
          <a:lstStyle/>
          <a:p>
            <a:r>
              <a:rPr lang="pt-BR" sz="2000" dirty="0"/>
              <a:t>O Scrum Master: É a pessoa responsável (e apenas uma por time) por garantir que todos estejam aderentes ao processo, sigam as suas regras, participem das suas cerimônias e usem seus artefatos corretamente. É quem ensina, educa e corrige tal qual como prescrito no Guia do Scrum, o livro oficial da metodologia. </a:t>
            </a:r>
          </a:p>
          <a:p>
            <a:r>
              <a:rPr lang="pt-BR" sz="2000" dirty="0"/>
              <a:t>O </a:t>
            </a:r>
            <a:r>
              <a:rPr lang="pt-BR" sz="2000" dirty="0" err="1"/>
              <a:t>Product</a:t>
            </a:r>
            <a:r>
              <a:rPr lang="pt-BR" sz="2000" dirty="0"/>
              <a:t> </a:t>
            </a:r>
            <a:r>
              <a:rPr lang="pt-BR" sz="2000" dirty="0" err="1"/>
              <a:t>Owner</a:t>
            </a:r>
            <a:r>
              <a:rPr lang="pt-BR" sz="2000" dirty="0"/>
              <a:t>: É a pessoa responsável (e apenas uma por time) por manter um registro de todos os requisitos, regras de negócio e prioridades das entregas e que todos conheçam esse registro, chamado de backlog do produto. É quem detém o conhecimento de negócio, quem faz a ponte com o mercado e com os clientes e que tem a visão do produto. </a:t>
            </a:r>
          </a:p>
          <a:p>
            <a:r>
              <a:rPr lang="pt-BR" sz="2000" dirty="0"/>
              <a:t>O Time de desenvolvimento ou </a:t>
            </a:r>
            <a:r>
              <a:rPr lang="pt-BR" sz="2000" dirty="0" err="1"/>
              <a:t>Development</a:t>
            </a:r>
            <a:r>
              <a:rPr lang="pt-BR" sz="2000" dirty="0"/>
              <a:t> Team:  são todos os outros membros do Time Scrum que não sejam o Scrum Master e o </a:t>
            </a:r>
            <a:r>
              <a:rPr lang="pt-BR" sz="2000" dirty="0" err="1"/>
              <a:t>Product</a:t>
            </a:r>
            <a:r>
              <a:rPr lang="pt-BR" sz="2000" dirty="0"/>
              <a:t> </a:t>
            </a:r>
            <a:r>
              <a:rPr lang="pt-BR" sz="2000" dirty="0" err="1"/>
              <a:t>Owner</a:t>
            </a:r>
            <a:r>
              <a:rPr lang="pt-BR" sz="2000" dirty="0"/>
              <a:t>. É importante que o time tenha tantos desenvolvedores quanto necessário para fazer a entrega acontecer, mas não muitos a ponto de prejudicar o processo, que prescreve entre 3 e 9 desenvolvedores por time. </a:t>
            </a:r>
          </a:p>
        </p:txBody>
      </p:sp>
    </p:spTree>
    <p:extLst>
      <p:ext uri="{BB962C8B-B14F-4D97-AF65-F5344CB8AC3E}">
        <p14:creationId xmlns:p14="http://schemas.microsoft.com/office/powerpoint/2010/main" val="2927719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417022-C0D9-4957-8998-08EC722F2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Scrum – Papéis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816801B0-3007-451F-9565-D460E77E4F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8432" y="2306942"/>
            <a:ext cx="7413152" cy="3608666"/>
          </a:xfrm>
        </p:spPr>
      </p:pic>
    </p:spTree>
    <p:extLst>
      <p:ext uri="{BB962C8B-B14F-4D97-AF65-F5344CB8AC3E}">
        <p14:creationId xmlns:p14="http://schemas.microsoft.com/office/powerpoint/2010/main" val="3823824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7AEAF1-98F4-4677-AD45-D01D5AB3D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Scrum – Cerimônias / Eventos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70CC3482-F377-4CB1-876B-7E488E0F0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3791" y="1510018"/>
            <a:ext cx="10430821" cy="3976382"/>
          </a:xfrm>
        </p:spPr>
        <p:txBody>
          <a:bodyPr>
            <a:noAutofit/>
          </a:bodyPr>
          <a:lstStyle/>
          <a:p>
            <a:r>
              <a:rPr lang="pt-BR" sz="2000" dirty="0"/>
              <a:t>A Sprint Planning é a cerimônia de planejamento da Sprint, que ocorre no primeiro dia da mesma. Nesta cerimônia traça-se o objetivo da sprint (Sprint </a:t>
            </a:r>
            <a:r>
              <a:rPr lang="pt-BR" sz="2000" dirty="0" err="1"/>
              <a:t>Goal</a:t>
            </a:r>
            <a:r>
              <a:rPr lang="pt-BR" sz="2000" dirty="0"/>
              <a:t>), o escopo de trabalho (Sprint Backlog) e discute-se como que este trabalho será realizado, em linhas gerais. </a:t>
            </a:r>
          </a:p>
          <a:p>
            <a:r>
              <a:rPr lang="pt-BR" sz="2000" dirty="0"/>
              <a:t>A Daily Meeting é uma cerimônia de alinhamento. Acontece todos os dias, no máximo deve durar 15 minutos e cada pessoa tem a sua vez de falar e os demais ouvem;</a:t>
            </a:r>
          </a:p>
          <a:p>
            <a:r>
              <a:rPr lang="pt-BR" sz="2000" dirty="0"/>
              <a:t>A Sprint Review é uma cerimônia para receber feedback dos stakeholders e ajustar o curso do projeto, garantindo a comunicação e diminuindo o risco do projeto como um todo. Em nenhuma Sprint Review é a apresentação do trabalho planejado x trabalho realizado é o principal foco.</a:t>
            </a:r>
          </a:p>
          <a:p>
            <a:r>
              <a:rPr lang="pt-BR" sz="2000" dirty="0"/>
              <a:t>A Sprint </a:t>
            </a:r>
            <a:r>
              <a:rPr lang="pt-BR" sz="2000" dirty="0" err="1"/>
              <a:t>Retrospective</a:t>
            </a:r>
            <a:r>
              <a:rPr lang="pt-BR" sz="2000" dirty="0"/>
              <a:t> é uma cerimônia que deve acontecer sempre no último dia da sprint, para "fechar" a mesma com duração máxima de três horas para cada trinta dias de sprint, onde todo o Time Scrum deve participar, o objetivo é analisar tudo o que aconteceu nesta sprint que está encerrando e propor melhorias para a próxima.</a:t>
            </a:r>
          </a:p>
        </p:txBody>
      </p:sp>
    </p:spTree>
    <p:extLst>
      <p:ext uri="{BB962C8B-B14F-4D97-AF65-F5344CB8AC3E}">
        <p14:creationId xmlns:p14="http://schemas.microsoft.com/office/powerpoint/2010/main" val="2510326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7AEAF1-98F4-4677-AD45-D01D5AB3D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Scrum – Cerimônias / Eventos</a:t>
            </a:r>
          </a:p>
        </p:txBody>
      </p:sp>
      <p:pic>
        <p:nvPicPr>
          <p:cNvPr id="5" name="Espaço Reservado para Conteúdo 4" descr="Uma imagem contendo captura de tela, texto, cartão de negócios&#10;&#10;Descrição gerada com alta confiança">
            <a:extLst>
              <a:ext uri="{FF2B5EF4-FFF2-40B4-BE49-F238E27FC236}">
                <a16:creationId xmlns:a16="http://schemas.microsoft.com/office/drawing/2014/main" id="{1664FA7E-9283-4DDE-92F4-FC87C0F00C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2694" y="2273172"/>
            <a:ext cx="8070979" cy="4276917"/>
          </a:xfrm>
        </p:spPr>
      </p:pic>
    </p:spTree>
    <p:extLst>
      <p:ext uri="{BB962C8B-B14F-4D97-AF65-F5344CB8AC3E}">
        <p14:creationId xmlns:p14="http://schemas.microsoft.com/office/powerpoint/2010/main" val="281715806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51</TotalTime>
  <Words>1684</Words>
  <Application>Microsoft Office PowerPoint</Application>
  <PresentationFormat>Widescreen</PresentationFormat>
  <Paragraphs>292</Paragraphs>
  <Slides>24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Century Gothic</vt:lpstr>
      <vt:lpstr>Times New Roman</vt:lpstr>
      <vt:lpstr>Wingdings 3</vt:lpstr>
      <vt:lpstr>Cacho</vt:lpstr>
      <vt:lpstr>Scrum e PMBOK 5ª ed.</vt:lpstr>
      <vt:lpstr>Scrum – o que é?</vt:lpstr>
      <vt:lpstr>Scrum – o que é?</vt:lpstr>
      <vt:lpstr>Scrum – Eventos do ciclo de vida </vt:lpstr>
      <vt:lpstr>Scrum – Eventos do ciclo de vida</vt:lpstr>
      <vt:lpstr>Scrum – Papéis</vt:lpstr>
      <vt:lpstr>Scrum – Papéis</vt:lpstr>
      <vt:lpstr>Scrum – Cerimônias / Eventos</vt:lpstr>
      <vt:lpstr>Scrum – Cerimônias / Eventos</vt:lpstr>
      <vt:lpstr>Scrum – Artefatos</vt:lpstr>
      <vt:lpstr>Scrum – Artefatos – Product Backlog</vt:lpstr>
      <vt:lpstr>Scrum – Artefatos – Sprint Backlog</vt:lpstr>
      <vt:lpstr>Scrum – Artefatos – Incremento</vt:lpstr>
      <vt:lpstr>Scrum – Artefatos – Definição de Pronto (DoD)</vt:lpstr>
      <vt:lpstr>PMBOK 5ª ed. – o que é?</vt:lpstr>
      <vt:lpstr>PMBOK 5ª ed. – Como está organizado?</vt:lpstr>
      <vt:lpstr>PMBOK 5ª ed. – Como está organizado?</vt:lpstr>
      <vt:lpstr>PMBOK 5ª ed. – Como está organizado?</vt:lpstr>
      <vt:lpstr>PMBOK 5ª ed. – Como está organizado?</vt:lpstr>
      <vt:lpstr>PMBOK 5ª ed. – Como está organizado?</vt:lpstr>
      <vt:lpstr>Scrum e PMBOK – material audiovisual</vt:lpstr>
      <vt:lpstr>Scrum e PMBOK – da teoria à prática</vt:lpstr>
      <vt:lpstr>Referências:</vt:lpstr>
      <vt:lpstr>Obrigado pela atenção e participação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Scrum e PMBOK 5ª ed.</dc:title>
  <dc:creator>Emerson Fernando Lopes Pinheiro</dc:creator>
  <cp:lastModifiedBy>Emerson Fernando Lopes Pinheiro</cp:lastModifiedBy>
  <cp:revision>6</cp:revision>
  <dcterms:created xsi:type="dcterms:W3CDTF">2018-09-17T23:11:01Z</dcterms:created>
  <dcterms:modified xsi:type="dcterms:W3CDTF">2018-09-18T00:02:37Z</dcterms:modified>
</cp:coreProperties>
</file>