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0" r:id="rId5"/>
    <p:sldId id="260" r:id="rId6"/>
    <p:sldId id="266" r:id="rId7"/>
    <p:sldId id="261" r:id="rId8"/>
    <p:sldId id="262" r:id="rId9"/>
    <p:sldId id="263" r:id="rId10"/>
    <p:sldId id="264" r:id="rId11"/>
    <p:sldId id="258" r:id="rId12"/>
    <p:sldId id="265" r:id="rId13"/>
    <p:sldId id="267" r:id="rId14"/>
    <p:sldId id="269" r:id="rId15"/>
    <p:sldId id="271" r:id="rId16"/>
    <p:sldId id="259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F139FD-BF33-47E2-B299-F2EB6AC19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C400E1-97AA-45D7-86DD-4F14E7C54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933B25-9DB9-4AC4-946E-AFDBAD6F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59432C-B4D9-4DC8-BFAF-017FE554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130221-190E-4A38-9337-B9AF3C42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17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99C25-E8EC-4E53-B42B-9C9E0C80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2CD61AF-88FA-4EAD-B4DC-BDED243B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65484B-6A60-4DDE-9FF7-AE5BE4C3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070001-A846-4BDD-BB98-D27E7D99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C8F5D6-CB37-4451-A8DD-9FD5D1EF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34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FC2DC10-F2DC-4F26-A826-8A766E438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03F7F1D-2BFC-4D14-95A6-4ECF3BE2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01B5F3-C0C1-4DB8-B4CB-5F4DE232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BBD2BD-92E0-452A-B869-72D0CEB5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E56E5B-F4E4-4634-BAF2-D46D445B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0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706B7F-993B-47EF-BF39-A7373C58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4E2188-B4CE-4851-85FF-9BA359F7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4A30C7-0F57-4789-8AFF-AEFBE42D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7E5547-9930-4E21-A3F3-76D8E796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C0E9A9-D599-4856-89B9-4F5CE46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050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7DF7E0-BA90-43DE-B105-39400B40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A9CA0F-7182-483A-B8AC-5D4FFC89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1B10A3-79CD-484A-AAAA-2EAE3036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D4B09C-0B7B-4D5F-8193-AE8456E6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719EB8-1908-4715-86E9-6049D4BE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5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FA65DE-0EB4-4A06-88FB-345874C6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2DFB5E-7397-4EAB-A82C-E1FB7F292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307C229-F095-41D8-8CF9-292F42DE2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6B2D0DA-C12A-47E8-916C-4159B61E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CBB2A3B-E2B8-4D9B-993C-04DC92F1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22C3F1-9187-4423-A36D-A6F86023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162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16F680-3841-45E1-85B3-81758965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B5FDBC-7755-4F25-B9E2-BB3AEF22C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665EBB1-84AE-4F32-9799-F8B749402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4B36A7E-7E7E-4C66-A856-7B1CBAA5D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DF597AC-9092-400E-AE87-4B7B30B6A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B04720-6984-4925-BD18-A9636BEE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6175DDC-160E-4435-9609-B1FD3570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DD739B1-8B4D-4739-A482-79BE658A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24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76A92A-9BE6-4206-AF85-DCAA6905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927AF8E-23C0-45AB-8EF5-33403A1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5B078D4-5FAD-4100-840C-8A4DD7E1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BB07DA0-643E-4ACC-BF28-B5DC85CD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9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564D580-0D36-4BA2-81EA-4CBC0EF7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5195668-8860-4591-9530-38494093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6B00F6B-26B1-429E-9237-6CEBDD5F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7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B1AC41-1FE4-4546-8BE8-9D373B73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AE734A-0531-453F-8228-C0AAE283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036389-5B2B-4636-B0DA-2558642CE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54513D-BE7A-4B3D-ADA6-9BCFFA3F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161BBD-39F7-4CC0-80B8-C6B30C24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D789B0-CA9E-4E05-8F02-252690A6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3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899855-9A3F-4428-94CD-35A77BBB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82D7F9F-0E00-4C31-8A63-F0E8E2161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BC6AF6A-A54E-42B9-96F2-F6614235D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F1C1A12-F4AB-4E07-BCE8-620E6214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93BF6B-F5D9-41B9-8F4B-562DADCB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EE69DE-7594-4AD5-B78C-3F2A9ECB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5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230CD80-B3BE-4D99-BAD6-D7A50CE1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FCD2C0-1D37-48E7-A59B-54C2AD822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321E6C-2C29-4386-B9EF-5B640D2F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E923-93E3-4FDF-97AC-DA574F5ACB6B}" type="datetimeFigureOut">
              <a:rPr lang="pl-PL" smtClean="0"/>
              <a:t>02.12.2019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D7B695-1422-44A9-AD32-41BB90BB3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7D716A-B522-4897-9F45-E385B9CA7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9D51-5708-4E86-8EDC-960CB0AFB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01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FF64A5-179C-4A4C-89E1-20ED16ED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6678"/>
            <a:ext cx="9144000" cy="1666240"/>
          </a:xfrm>
        </p:spPr>
        <p:txBody>
          <a:bodyPr>
            <a:normAutofit/>
          </a:bodyPr>
          <a:lstStyle/>
          <a:p>
            <a:r>
              <a:rPr lang="pl-PL" sz="5400" dirty="0"/>
              <a:t>Wyznaczanie przecięć i sum wielokątów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C2C2C8-B6E7-42C0-80E2-33BF7D10D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4040" y="5989638"/>
            <a:ext cx="2407920" cy="441642"/>
          </a:xfrm>
        </p:spPr>
        <p:txBody>
          <a:bodyPr/>
          <a:lstStyle/>
          <a:p>
            <a:r>
              <a:rPr lang="pl-PL" dirty="0"/>
              <a:t>Jakub Pinowski</a:t>
            </a:r>
          </a:p>
        </p:txBody>
      </p:sp>
    </p:spTree>
    <p:extLst>
      <p:ext uri="{BB962C8B-B14F-4D97-AF65-F5344CB8AC3E}">
        <p14:creationId xmlns:p14="http://schemas.microsoft.com/office/powerpoint/2010/main" val="412124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F18E12-94B3-4B54-AD11-9F87208F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zbuduj_wielokąt</a:t>
            </a:r>
            <a:r>
              <a:rPr lang="pl-PL" dirty="0"/>
              <a:t>(v) </a:t>
            </a:r>
            <a:r>
              <a:rPr lang="pl-PL" i="1" dirty="0"/>
              <a:t>dla iloczynu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618D942D-26A1-48D8-97F2-B5FE21127A1D}"/>
              </a:ext>
            </a:extLst>
          </p:cNvPr>
          <p:cNvCxnSpPr/>
          <p:nvPr/>
        </p:nvCxnSpPr>
        <p:spPr>
          <a:xfrm flipV="1">
            <a:off x="4283166" y="2516777"/>
            <a:ext cx="0" cy="3095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8C646435-1DA5-48EB-8686-AB30FD2FA620}"/>
              </a:ext>
            </a:extLst>
          </p:cNvPr>
          <p:cNvCxnSpPr>
            <a:cxnSpLocks/>
          </p:cNvCxnSpPr>
          <p:nvPr/>
        </p:nvCxnSpPr>
        <p:spPr>
          <a:xfrm flipV="1">
            <a:off x="4309291" y="4855029"/>
            <a:ext cx="4258492" cy="744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CCD58ACC-7F92-4CE7-BCBD-6C93D740F72B}"/>
              </a:ext>
            </a:extLst>
          </p:cNvPr>
          <p:cNvCxnSpPr>
            <a:cxnSpLocks/>
          </p:cNvCxnSpPr>
          <p:nvPr/>
        </p:nvCxnSpPr>
        <p:spPr>
          <a:xfrm flipH="1" flipV="1">
            <a:off x="6229531" y="3953691"/>
            <a:ext cx="2299063" cy="90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1B95762E-FDC1-4A4C-AA91-39097592C35C}"/>
              </a:ext>
            </a:extLst>
          </p:cNvPr>
          <p:cNvCxnSpPr/>
          <p:nvPr/>
        </p:nvCxnSpPr>
        <p:spPr>
          <a:xfrm flipV="1">
            <a:off x="6242594" y="3248297"/>
            <a:ext cx="2325189" cy="705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04473F9A-33CE-411D-B777-7C29537A35AD}"/>
              </a:ext>
            </a:extLst>
          </p:cNvPr>
          <p:cNvCxnSpPr>
            <a:cxnSpLocks/>
          </p:cNvCxnSpPr>
          <p:nvPr/>
        </p:nvCxnSpPr>
        <p:spPr>
          <a:xfrm flipH="1" flipV="1">
            <a:off x="4283168" y="2516779"/>
            <a:ext cx="4284615" cy="73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EB541287-3BD6-4F2B-B745-93717D899A51}"/>
              </a:ext>
            </a:extLst>
          </p:cNvPr>
          <p:cNvCxnSpPr/>
          <p:nvPr/>
        </p:nvCxnSpPr>
        <p:spPr>
          <a:xfrm>
            <a:off x="5014686" y="2046514"/>
            <a:ext cx="0" cy="428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7D08A7CF-97D1-4A2B-885C-58E48F3BA3CA}"/>
              </a:ext>
            </a:extLst>
          </p:cNvPr>
          <p:cNvCxnSpPr>
            <a:cxnSpLocks/>
          </p:cNvCxnSpPr>
          <p:nvPr/>
        </p:nvCxnSpPr>
        <p:spPr>
          <a:xfrm>
            <a:off x="5014686" y="6357257"/>
            <a:ext cx="2573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2FC8023C-7F8D-4820-847E-6FC9E67401DC}"/>
              </a:ext>
            </a:extLst>
          </p:cNvPr>
          <p:cNvCxnSpPr/>
          <p:nvPr/>
        </p:nvCxnSpPr>
        <p:spPr>
          <a:xfrm flipV="1">
            <a:off x="7601131" y="2046514"/>
            <a:ext cx="0" cy="428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Łącznik prosty 29">
            <a:extLst>
              <a:ext uri="{FF2B5EF4-FFF2-40B4-BE49-F238E27FC236}">
                <a16:creationId xmlns:a16="http://schemas.microsoft.com/office/drawing/2014/main" id="{CB4E9C3A-85C3-49F4-AC72-3AF0FEF887DB}"/>
              </a:ext>
            </a:extLst>
          </p:cNvPr>
          <p:cNvCxnSpPr/>
          <p:nvPr/>
        </p:nvCxnSpPr>
        <p:spPr>
          <a:xfrm flipH="1">
            <a:off x="5014686" y="2046514"/>
            <a:ext cx="2573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wal 31">
            <a:extLst>
              <a:ext uri="{FF2B5EF4-FFF2-40B4-BE49-F238E27FC236}">
                <a16:creationId xmlns:a16="http://schemas.microsoft.com/office/drawing/2014/main" id="{EF72B214-406F-45C4-9205-75C0381F1E69}"/>
              </a:ext>
            </a:extLst>
          </p:cNvPr>
          <p:cNvSpPr/>
          <p:nvPr/>
        </p:nvSpPr>
        <p:spPr>
          <a:xfrm>
            <a:off x="7494998" y="3002003"/>
            <a:ext cx="186141" cy="181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id="{86AADB6B-9D42-42EF-95F5-4408C4E19CF1}"/>
              </a:ext>
            </a:extLst>
          </p:cNvPr>
          <p:cNvSpPr/>
          <p:nvPr/>
        </p:nvSpPr>
        <p:spPr>
          <a:xfrm>
            <a:off x="4921615" y="2562021"/>
            <a:ext cx="186141" cy="1819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D38ED08A-BD7E-4C14-8EBC-806AD7836C0A}"/>
              </a:ext>
            </a:extLst>
          </p:cNvPr>
          <p:cNvSpPr/>
          <p:nvPr/>
        </p:nvSpPr>
        <p:spPr>
          <a:xfrm>
            <a:off x="7494997" y="3465259"/>
            <a:ext cx="186141" cy="1819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id="{B5B1341C-28A8-4374-AE0F-DAF15D992D5A}"/>
              </a:ext>
            </a:extLst>
          </p:cNvPr>
          <p:cNvSpPr/>
          <p:nvPr/>
        </p:nvSpPr>
        <p:spPr>
          <a:xfrm>
            <a:off x="7508060" y="4385242"/>
            <a:ext cx="186141" cy="181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FBC67BC7-9A3F-4732-AA69-139BFD3F44F9}"/>
              </a:ext>
            </a:extLst>
          </p:cNvPr>
          <p:cNvSpPr/>
          <p:nvPr/>
        </p:nvSpPr>
        <p:spPr>
          <a:xfrm>
            <a:off x="7494996" y="4934358"/>
            <a:ext cx="186141" cy="1819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id="{2EF21928-6CA3-45DD-9FC6-666201639A0D}"/>
              </a:ext>
            </a:extLst>
          </p:cNvPr>
          <p:cNvSpPr/>
          <p:nvPr/>
        </p:nvSpPr>
        <p:spPr>
          <a:xfrm>
            <a:off x="4921614" y="5405572"/>
            <a:ext cx="186141" cy="181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47D4CAB1-584F-4B2C-B552-0EED4169C85B}"/>
              </a:ext>
            </a:extLst>
          </p:cNvPr>
          <p:cNvCxnSpPr/>
          <p:nvPr/>
        </p:nvCxnSpPr>
        <p:spPr>
          <a:xfrm flipH="1">
            <a:off x="5720080" y="1641566"/>
            <a:ext cx="121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E3C1D3BD-0C65-434C-9BEF-9D788242AD06}"/>
              </a:ext>
            </a:extLst>
          </p:cNvPr>
          <p:cNvCxnSpPr/>
          <p:nvPr/>
        </p:nvCxnSpPr>
        <p:spPr>
          <a:xfrm flipV="1">
            <a:off x="3695337" y="3183932"/>
            <a:ext cx="0" cy="155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wal 43">
            <a:extLst>
              <a:ext uri="{FF2B5EF4-FFF2-40B4-BE49-F238E27FC236}">
                <a16:creationId xmlns:a16="http://schemas.microsoft.com/office/drawing/2014/main" id="{681DE3BB-57F9-4E89-A229-7365B679F516}"/>
              </a:ext>
            </a:extLst>
          </p:cNvPr>
          <p:cNvSpPr/>
          <p:nvPr/>
        </p:nvSpPr>
        <p:spPr>
          <a:xfrm>
            <a:off x="4921613" y="2561068"/>
            <a:ext cx="186141" cy="181929"/>
          </a:xfrm>
          <a:prstGeom prst="ellipse">
            <a:avLst/>
          </a:prstGeom>
          <a:solidFill>
            <a:srgbClr val="92D05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8" name="Łącznik prosty 47">
            <a:extLst>
              <a:ext uri="{FF2B5EF4-FFF2-40B4-BE49-F238E27FC236}">
                <a16:creationId xmlns:a16="http://schemas.microsoft.com/office/drawing/2014/main" id="{75087A39-7A67-43A8-9C9D-33BDF80EF4A1}"/>
              </a:ext>
            </a:extLst>
          </p:cNvPr>
          <p:cNvCxnSpPr>
            <a:cxnSpLocks/>
          </p:cNvCxnSpPr>
          <p:nvPr/>
        </p:nvCxnSpPr>
        <p:spPr>
          <a:xfrm>
            <a:off x="5014684" y="2652509"/>
            <a:ext cx="1" cy="2844504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wal 49">
            <a:extLst>
              <a:ext uri="{FF2B5EF4-FFF2-40B4-BE49-F238E27FC236}">
                <a16:creationId xmlns:a16="http://schemas.microsoft.com/office/drawing/2014/main" id="{4457D776-792C-4790-8716-35C30942DB23}"/>
              </a:ext>
            </a:extLst>
          </p:cNvPr>
          <p:cNvSpPr/>
          <p:nvPr/>
        </p:nvSpPr>
        <p:spPr>
          <a:xfrm>
            <a:off x="4919980" y="5405571"/>
            <a:ext cx="186141" cy="181929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A08114D6-8CC6-4E7C-B017-F5C865E1D8AA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13051" y="5021633"/>
            <a:ext cx="2556000" cy="45862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AC6E5128-985C-4B26-BEC9-EC97D3D17C40}"/>
              </a:ext>
            </a:extLst>
          </p:cNvPr>
          <p:cNvCxnSpPr>
            <a:cxnSpLocks/>
          </p:cNvCxnSpPr>
          <p:nvPr/>
        </p:nvCxnSpPr>
        <p:spPr>
          <a:xfrm flipV="1">
            <a:off x="7597041" y="4488792"/>
            <a:ext cx="0" cy="54000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wal 64">
            <a:extLst>
              <a:ext uri="{FF2B5EF4-FFF2-40B4-BE49-F238E27FC236}">
                <a16:creationId xmlns:a16="http://schemas.microsoft.com/office/drawing/2014/main" id="{DA5F1308-D62E-4D6E-B572-CF9997570362}"/>
              </a:ext>
            </a:extLst>
          </p:cNvPr>
          <p:cNvSpPr/>
          <p:nvPr/>
        </p:nvSpPr>
        <p:spPr>
          <a:xfrm>
            <a:off x="7508060" y="4383397"/>
            <a:ext cx="186141" cy="181929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id="{0B8B6C46-C814-4C61-84DC-B0AE1931E9F5}"/>
              </a:ext>
            </a:extLst>
          </p:cNvPr>
          <p:cNvSpPr/>
          <p:nvPr/>
        </p:nvSpPr>
        <p:spPr>
          <a:xfrm>
            <a:off x="7490907" y="4930668"/>
            <a:ext cx="186141" cy="181929"/>
          </a:xfrm>
          <a:prstGeom prst="ellipse">
            <a:avLst/>
          </a:prstGeom>
          <a:solidFill>
            <a:srgbClr val="92D05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8" name="Łącznik prosty 67">
            <a:extLst>
              <a:ext uri="{FF2B5EF4-FFF2-40B4-BE49-F238E27FC236}">
                <a16:creationId xmlns:a16="http://schemas.microsoft.com/office/drawing/2014/main" id="{ACC84C1F-5C8F-441C-9032-FEDD30D8F4DB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6229531" y="3953693"/>
            <a:ext cx="1371600" cy="54000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Łącznik prosty 72">
            <a:extLst>
              <a:ext uri="{FF2B5EF4-FFF2-40B4-BE49-F238E27FC236}">
                <a16:creationId xmlns:a16="http://schemas.microsoft.com/office/drawing/2014/main" id="{43E775BB-9943-4236-A20A-8A963D5CC4DE}"/>
              </a:ext>
            </a:extLst>
          </p:cNvPr>
          <p:cNvCxnSpPr>
            <a:cxnSpLocks/>
          </p:cNvCxnSpPr>
          <p:nvPr/>
        </p:nvCxnSpPr>
        <p:spPr>
          <a:xfrm flipV="1">
            <a:off x="6255656" y="3543160"/>
            <a:ext cx="1332000" cy="40320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wal 73">
            <a:extLst>
              <a:ext uri="{FF2B5EF4-FFF2-40B4-BE49-F238E27FC236}">
                <a16:creationId xmlns:a16="http://schemas.microsoft.com/office/drawing/2014/main" id="{BB50945F-6C30-4DAD-9EF0-7008F3EFDE28}"/>
              </a:ext>
            </a:extLst>
          </p:cNvPr>
          <p:cNvSpPr/>
          <p:nvPr/>
        </p:nvSpPr>
        <p:spPr>
          <a:xfrm>
            <a:off x="7500333" y="3457504"/>
            <a:ext cx="186141" cy="181929"/>
          </a:xfrm>
          <a:prstGeom prst="ellipse">
            <a:avLst/>
          </a:prstGeom>
          <a:solidFill>
            <a:srgbClr val="92D05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A776C8C6-16D9-4347-B5BA-9A200C6FE64A}"/>
              </a:ext>
            </a:extLst>
          </p:cNvPr>
          <p:cNvCxnSpPr>
            <a:cxnSpLocks/>
          </p:cNvCxnSpPr>
          <p:nvPr/>
        </p:nvCxnSpPr>
        <p:spPr>
          <a:xfrm flipH="1" flipV="1">
            <a:off x="7597317" y="3100727"/>
            <a:ext cx="0" cy="45000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wal 37">
            <a:extLst>
              <a:ext uri="{FF2B5EF4-FFF2-40B4-BE49-F238E27FC236}">
                <a16:creationId xmlns:a16="http://schemas.microsoft.com/office/drawing/2014/main" id="{DA56E2BE-A9EE-4A40-B010-EE47E73831AF}"/>
              </a:ext>
            </a:extLst>
          </p:cNvPr>
          <p:cNvSpPr/>
          <p:nvPr/>
        </p:nvSpPr>
        <p:spPr>
          <a:xfrm>
            <a:off x="7508059" y="2994421"/>
            <a:ext cx="186141" cy="181929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E06EA447-0109-4297-B38A-661F07EF29A6}"/>
              </a:ext>
            </a:extLst>
          </p:cNvPr>
          <p:cNvCxnSpPr>
            <a:cxnSpLocks/>
          </p:cNvCxnSpPr>
          <p:nvPr/>
        </p:nvCxnSpPr>
        <p:spPr>
          <a:xfrm>
            <a:off x="5014684" y="2641396"/>
            <a:ext cx="2588400" cy="43920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4" grpId="1" animBg="1"/>
      <p:bldP spid="50" grpId="0" animBg="1"/>
      <p:bldP spid="50" grpId="1" animBg="1"/>
      <p:bldP spid="65" grpId="0" animBg="1"/>
      <p:bldP spid="65" grpId="1" animBg="1"/>
      <p:bldP spid="58" grpId="0" animBg="1"/>
      <p:bldP spid="58" grpId="1" animBg="1"/>
      <p:bldP spid="74" grpId="0" animBg="1"/>
      <p:bldP spid="74" grpId="1" animBg="1"/>
      <p:bldP spid="38" grpId="0" animBg="1"/>
      <p:bldP spid="3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686D9D-5311-4669-B217-8C8591F7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Pseudokod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AF6A5F-19AA-4A44-B69D-CC8381D7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 err="1"/>
              <a:t>greiner_hormann</a:t>
            </a:r>
            <a:r>
              <a:rPr lang="pl-PL" i="1" dirty="0"/>
              <a:t>(polygon1, polygon2):</a:t>
            </a:r>
          </a:p>
          <a:p>
            <a:pPr marL="0" indent="0">
              <a:buNone/>
            </a:pPr>
            <a:r>
              <a:rPr lang="pl-PL" i="1" dirty="0"/>
              <a:t>	</a:t>
            </a:r>
            <a:r>
              <a:rPr lang="pl-PL" i="1" dirty="0" err="1"/>
              <a:t>odwróć_kolejność_wierzchołków</a:t>
            </a:r>
            <a:r>
              <a:rPr lang="pl-PL" i="1" dirty="0"/>
              <a:t>(polygon2)</a:t>
            </a:r>
          </a:p>
          <a:p>
            <a:pPr marL="0" indent="0">
              <a:buNone/>
            </a:pPr>
            <a:r>
              <a:rPr lang="pl-PL" i="1" dirty="0"/>
              <a:t>	</a:t>
            </a:r>
            <a:r>
              <a:rPr lang="pl-PL" i="1" dirty="0" err="1"/>
              <a:t>znajdź_przecięcia</a:t>
            </a:r>
            <a:r>
              <a:rPr lang="pl-PL" i="1" dirty="0"/>
              <a:t>(polygon1, polygon2)</a:t>
            </a:r>
          </a:p>
          <a:p>
            <a:pPr marL="0" indent="0">
              <a:buNone/>
            </a:pPr>
            <a:r>
              <a:rPr lang="pl-PL" i="1" dirty="0"/>
              <a:t>	</a:t>
            </a:r>
            <a:r>
              <a:rPr lang="pl-PL" i="1" dirty="0" err="1"/>
              <a:t>klasyfikuj_przecięcia</a:t>
            </a:r>
            <a:r>
              <a:rPr lang="pl-PL" i="1" dirty="0"/>
              <a:t>(polygon1, polygon2)</a:t>
            </a:r>
          </a:p>
          <a:p>
            <a:pPr marL="0" indent="0">
              <a:buNone/>
            </a:pPr>
            <a:r>
              <a:rPr lang="pl-PL" i="1" dirty="0"/>
              <a:t>	</a:t>
            </a:r>
            <a:r>
              <a:rPr lang="pl-PL" i="1" dirty="0" err="1"/>
              <a:t>while</a:t>
            </a:r>
            <a:r>
              <a:rPr lang="pl-PL" i="1" dirty="0"/>
              <a:t> istnieje nieprzetworzone przecięcie v:</a:t>
            </a:r>
          </a:p>
          <a:p>
            <a:pPr marL="0" indent="0">
              <a:buNone/>
            </a:pPr>
            <a:r>
              <a:rPr lang="pl-PL" i="1" dirty="0"/>
              <a:t>		</a:t>
            </a:r>
            <a:r>
              <a:rPr lang="pl-PL" i="1" dirty="0" err="1"/>
              <a:t>polygon_list</a:t>
            </a:r>
            <a:r>
              <a:rPr lang="pl-PL" i="1" dirty="0"/>
              <a:t> += </a:t>
            </a:r>
            <a:r>
              <a:rPr lang="pl-PL" i="1" dirty="0" err="1"/>
              <a:t>zbuduj_wielokąt</a:t>
            </a:r>
            <a:r>
              <a:rPr lang="pl-PL" i="1" dirty="0"/>
              <a:t>(v)</a:t>
            </a:r>
          </a:p>
          <a:p>
            <a:pPr marL="0" indent="0">
              <a:buNone/>
            </a:pPr>
            <a:r>
              <a:rPr lang="pl-PL" i="1" dirty="0"/>
              <a:t>	return </a:t>
            </a:r>
            <a:r>
              <a:rPr lang="pl-PL" i="1" dirty="0" err="1"/>
              <a:t>polygon_list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06297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8C3A5-057A-4D96-8BE1-62CBFEB8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algorytmu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5DFC7F-5794-4CF4-B499-623C79F02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2" y="1960776"/>
            <a:ext cx="7202376" cy="361989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99FBFD6-DA60-433F-BD72-56430BFA4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2" y="1960776"/>
            <a:ext cx="7202376" cy="361989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4867AB9-4D9B-4C1B-A914-DCD6479C0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2" y="1960776"/>
            <a:ext cx="7202376" cy="361989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5BF4CB6-A10E-4617-9822-7A8739F1C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2" y="1960776"/>
            <a:ext cx="7202376" cy="3619894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03F25142-05FE-42E0-9911-D8B66A473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2" y="1960776"/>
            <a:ext cx="7202376" cy="3619894"/>
          </a:xfrm>
          <a:prstGeom prst="rect">
            <a:avLst/>
          </a:prstGeom>
        </p:spPr>
      </p:pic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04E5CC4-7555-49A5-96E4-969A039E1DBC}"/>
              </a:ext>
            </a:extLst>
          </p:cNvPr>
          <p:cNvCxnSpPr/>
          <p:nvPr/>
        </p:nvCxnSpPr>
        <p:spPr>
          <a:xfrm>
            <a:off x="6634480" y="2560320"/>
            <a:ext cx="40640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A0C7853-24CB-4512-88C7-1CC6DF652B77}"/>
              </a:ext>
            </a:extLst>
          </p:cNvPr>
          <p:cNvSpPr txBox="1"/>
          <p:nvPr/>
        </p:nvSpPr>
        <p:spPr>
          <a:xfrm>
            <a:off x="6347222" y="21909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/>
              <a:t>v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0776F3B8-4826-446F-9128-C965A18E11F6}"/>
              </a:ext>
            </a:extLst>
          </p:cNvPr>
          <p:cNvCxnSpPr/>
          <p:nvPr/>
        </p:nvCxnSpPr>
        <p:spPr>
          <a:xfrm flipH="1">
            <a:off x="6258560" y="3429000"/>
            <a:ext cx="88662" cy="24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75E2B3A-2905-4C8F-BE3C-3672CA6A1ECB}"/>
              </a:ext>
            </a:extLst>
          </p:cNvPr>
          <p:cNvSpPr txBox="1"/>
          <p:nvPr/>
        </p:nvSpPr>
        <p:spPr>
          <a:xfrm>
            <a:off x="6258560" y="31589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/>
              <a:t>v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05959850-2589-477F-8870-45FF3081D189}"/>
              </a:ext>
            </a:extLst>
          </p:cNvPr>
          <p:cNvCxnSpPr/>
          <p:nvPr/>
        </p:nvCxnSpPr>
        <p:spPr>
          <a:xfrm flipV="1">
            <a:off x="2905760" y="2773680"/>
            <a:ext cx="1310640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0A77FA79-66BC-4173-AB0A-18FD924ADEEF}"/>
              </a:ext>
            </a:extLst>
          </p:cNvPr>
          <p:cNvCxnSpPr/>
          <p:nvPr/>
        </p:nvCxnSpPr>
        <p:spPr>
          <a:xfrm flipV="1">
            <a:off x="8615680" y="3230880"/>
            <a:ext cx="721360" cy="192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9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9" grpId="0"/>
      <p:bldP spid="1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8C3A5-057A-4D96-8BE1-62CBFEB8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algorytmu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5DFC7F-5794-4CF4-B499-623C79F02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2" y="1960776"/>
            <a:ext cx="7202376" cy="3619894"/>
          </a:xfrm>
          <a:prstGeom prst="rect">
            <a:avLst/>
          </a:prstGeom>
        </p:spPr>
      </p:pic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04E5CC4-7555-49A5-96E4-969A039E1DBC}"/>
              </a:ext>
            </a:extLst>
          </p:cNvPr>
          <p:cNvCxnSpPr/>
          <p:nvPr/>
        </p:nvCxnSpPr>
        <p:spPr>
          <a:xfrm>
            <a:off x="6634480" y="2560320"/>
            <a:ext cx="40640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A0C7853-24CB-4512-88C7-1CC6DF652B77}"/>
              </a:ext>
            </a:extLst>
          </p:cNvPr>
          <p:cNvSpPr txBox="1"/>
          <p:nvPr/>
        </p:nvSpPr>
        <p:spPr>
          <a:xfrm>
            <a:off x="6347222" y="21909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/>
              <a:t>v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C80182C-AA2E-4D72-B32D-4EE1B4515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2" y="1960777"/>
            <a:ext cx="7202374" cy="361989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1C5EE9E-270F-4AE0-BB54-34748A15B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2" y="1960777"/>
            <a:ext cx="7202374" cy="361989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DF0DF6B-0B35-44EC-8198-8190FFAD0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0" y="1960773"/>
            <a:ext cx="7202374" cy="3619893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E3E188B2-3E06-4D45-9E7B-92B036F11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0" y="1960775"/>
            <a:ext cx="7202374" cy="3619893"/>
          </a:xfrm>
          <a:prstGeom prst="rect">
            <a:avLst/>
          </a:prstGeom>
        </p:spPr>
      </p:pic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1A273239-751D-4482-8DEE-7242C3366033}"/>
              </a:ext>
            </a:extLst>
          </p:cNvPr>
          <p:cNvCxnSpPr/>
          <p:nvPr/>
        </p:nvCxnSpPr>
        <p:spPr>
          <a:xfrm>
            <a:off x="6563360" y="3429000"/>
            <a:ext cx="47752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D41BAB0-2AC2-4F67-A386-8E96A1CB3834}"/>
              </a:ext>
            </a:extLst>
          </p:cNvPr>
          <p:cNvSpPr txBox="1"/>
          <p:nvPr/>
        </p:nvSpPr>
        <p:spPr>
          <a:xfrm>
            <a:off x="6255774" y="323088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/>
              <a:t>v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D479B0CC-36A2-411A-BA25-0FB9B4516661}"/>
              </a:ext>
            </a:extLst>
          </p:cNvPr>
          <p:cNvCxnSpPr/>
          <p:nvPr/>
        </p:nvCxnSpPr>
        <p:spPr>
          <a:xfrm flipV="1">
            <a:off x="2905760" y="2773680"/>
            <a:ext cx="1310640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5CFB2AFC-7C3D-4E4D-BB82-04BF7B2B4B3C}"/>
              </a:ext>
            </a:extLst>
          </p:cNvPr>
          <p:cNvCxnSpPr/>
          <p:nvPr/>
        </p:nvCxnSpPr>
        <p:spPr>
          <a:xfrm flipV="1">
            <a:off x="8615680" y="3230880"/>
            <a:ext cx="721360" cy="192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2" grpId="0"/>
      <p:bldP spid="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32B86A-2081-4BCD-9119-D9579927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Przypadki zabronione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07E652-672A-4AC5-9E8A-CA062F85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Boki wielokątów się pokrywają</a:t>
            </a:r>
          </a:p>
          <a:p>
            <a:pPr marL="0" indent="0">
              <a:buNone/>
            </a:pPr>
            <a:r>
              <a:rPr lang="pl-PL" dirty="0"/>
              <a:t>W artykule Greinera i </a:t>
            </a:r>
            <a:r>
              <a:rPr lang="pl-PL" dirty="0" err="1"/>
              <a:t>Hormanna</a:t>
            </a:r>
            <a:r>
              <a:rPr lang="pl-PL" dirty="0"/>
              <a:t> jako przypadki zabronione podane są również sytuacje: </a:t>
            </a:r>
          </a:p>
          <a:p>
            <a:r>
              <a:rPr lang="pl-PL" dirty="0"/>
              <a:t>Wierzchołek leży na boku drugiego wielokąta</a:t>
            </a:r>
          </a:p>
          <a:p>
            <a:r>
              <a:rPr lang="pl-PL" dirty="0"/>
              <a:t>Wierzchołki się pokrywają</a:t>
            </a:r>
          </a:p>
          <a:p>
            <a:pPr marL="0" indent="0">
              <a:buNone/>
            </a:pPr>
            <a:r>
              <a:rPr lang="pl-PL" dirty="0"/>
              <a:t>Wystarczy jednak takie wierzchołki również oznaczać jako przecięcia, jeżeli faktycznie wielokąty przecinają się w tym miejscu.</a:t>
            </a:r>
            <a:br>
              <a:rPr lang="pl-PL" dirty="0"/>
            </a:b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498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873F4D-D82C-409A-BF9D-187A1AC5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 obliczeniowa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60E7AD-E113-4669-91FC-375C3D72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znajdź_przecięcia</a:t>
            </a:r>
            <a:r>
              <a:rPr lang="pl-PL" dirty="0"/>
              <a:t> – O(</a:t>
            </a:r>
            <a:r>
              <a:rPr lang="pl-PL" dirty="0" err="1"/>
              <a:t>nm</a:t>
            </a:r>
            <a:r>
              <a:rPr lang="pl-PL" dirty="0"/>
              <a:t>)</a:t>
            </a:r>
          </a:p>
          <a:p>
            <a:r>
              <a:rPr lang="pl-PL" dirty="0" err="1"/>
              <a:t>klasyfikuj_przecięcia</a:t>
            </a:r>
            <a:r>
              <a:rPr lang="pl-PL" dirty="0"/>
              <a:t> – O(n)</a:t>
            </a:r>
          </a:p>
          <a:p>
            <a:r>
              <a:rPr lang="pl-PL" dirty="0"/>
              <a:t>Zapętlona funkcja </a:t>
            </a:r>
            <a:r>
              <a:rPr lang="pl-PL" dirty="0" err="1"/>
              <a:t>zbuduj_wielokąt</a:t>
            </a:r>
            <a:r>
              <a:rPr lang="pl-PL" dirty="0"/>
              <a:t> – O(</a:t>
            </a:r>
            <a:r>
              <a:rPr lang="pl-PL" dirty="0" err="1"/>
              <a:t>n+m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Złożoność algorytmu Greinera-</a:t>
            </a:r>
            <a:r>
              <a:rPr lang="pl-PL" dirty="0" err="1"/>
              <a:t>Hormanna</a:t>
            </a:r>
            <a:r>
              <a:rPr lang="pl-PL" dirty="0"/>
              <a:t> – O(</a:t>
            </a:r>
            <a:r>
              <a:rPr lang="pl-PL" dirty="0" err="1"/>
              <a:t>nm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58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CE78CE-49B7-4D7F-A4CB-CA0E0E1C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materiały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4E7CB0-AD33-4916-AAFF-AA5B14D1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https://www.inf.usi.ch/hormann/papers/Greiner.1998.ECO.pdf</a:t>
            </a:r>
          </a:p>
          <a:p>
            <a:r>
              <a:rPr lang="pl-PL" dirty="0"/>
              <a:t>https://www.geeksforgeeks.org/how-to-check-if-a-given-point-lies-inside-a-polygon/</a:t>
            </a:r>
          </a:p>
        </p:txBody>
      </p:sp>
    </p:spTree>
    <p:extLst>
      <p:ext uri="{BB962C8B-B14F-4D97-AF65-F5344CB8AC3E}">
        <p14:creationId xmlns:p14="http://schemas.microsoft.com/office/powerpoint/2010/main" val="206117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B54A16-1301-431E-93E2-E73BF6AE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00843A-E64C-4081-905B-35A931B3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Mając dane dwa wielokąty na płaszczyźnie dwuwymiarowej, znaleźć ich iloczyn lub sumę.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A51576E-01AD-4C2B-B882-9D99FB34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033145"/>
            <a:ext cx="118364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4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653827-B49F-4019-AF2D-7C582313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Greinera-</a:t>
            </a:r>
            <a:r>
              <a:rPr lang="pl-PL" dirty="0" err="1"/>
              <a:t>Hormanna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2E3A72-402B-4149-98D0-5F07E812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u="sng" dirty="0">
                <a:solidFill>
                  <a:srgbClr val="0070C0"/>
                </a:solidFill>
              </a:rPr>
              <a:t>Wejście:</a:t>
            </a:r>
          </a:p>
          <a:p>
            <a:r>
              <a:rPr lang="pl-PL" dirty="0"/>
              <a:t>Para wielokątów (lista wierzchołków wielokąta w kolejności odwrotnej     do ruchu wskazówek zegara)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i="1" u="sng" dirty="0">
                <a:solidFill>
                  <a:srgbClr val="FF0000"/>
                </a:solidFill>
              </a:rPr>
              <a:t>Wyjście:</a:t>
            </a:r>
          </a:p>
          <a:p>
            <a:r>
              <a:rPr lang="pl-PL" dirty="0"/>
              <a:t>Lista wielokątów będących wynikiem operacji</a:t>
            </a:r>
          </a:p>
        </p:txBody>
      </p:sp>
    </p:spTree>
    <p:extLst>
      <p:ext uri="{BB962C8B-B14F-4D97-AF65-F5344CB8AC3E}">
        <p14:creationId xmlns:p14="http://schemas.microsoft.com/office/powerpoint/2010/main" val="40761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CEC91-249C-4057-9C72-4E2FFD68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wierzchołka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92370F-E126-4642-A651-9DCDCF91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Vertex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float</a:t>
            </a:r>
            <a:r>
              <a:rPr lang="pl-PL" dirty="0"/>
              <a:t> </a:t>
            </a:r>
            <a:r>
              <a:rPr lang="pl-PL" i="1" dirty="0"/>
              <a:t>x, y;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Vertex</a:t>
            </a:r>
            <a:r>
              <a:rPr lang="pl-PL" dirty="0"/>
              <a:t> </a:t>
            </a:r>
            <a:r>
              <a:rPr lang="pl-PL" i="1" dirty="0" err="1"/>
              <a:t>prev</a:t>
            </a:r>
            <a:r>
              <a:rPr lang="pl-PL" i="1" dirty="0"/>
              <a:t>, </a:t>
            </a:r>
            <a:r>
              <a:rPr lang="pl-PL" i="1" dirty="0" err="1"/>
              <a:t>next</a:t>
            </a:r>
            <a:r>
              <a:rPr lang="pl-PL" i="1" dirty="0"/>
              <a:t>;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Vertex</a:t>
            </a:r>
            <a:r>
              <a:rPr lang="pl-PL" dirty="0"/>
              <a:t> </a:t>
            </a:r>
            <a:r>
              <a:rPr lang="pl-PL" i="1" dirty="0" err="1"/>
              <a:t>neighbour</a:t>
            </a:r>
            <a:r>
              <a:rPr lang="pl-PL" i="1" dirty="0"/>
              <a:t>;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bool</a:t>
            </a:r>
            <a:r>
              <a:rPr lang="pl-PL" dirty="0"/>
              <a:t> </a:t>
            </a:r>
            <a:r>
              <a:rPr lang="pl-PL" i="1" dirty="0" err="1"/>
              <a:t>intersect</a:t>
            </a:r>
            <a:r>
              <a:rPr lang="pl-PL" i="1" dirty="0"/>
              <a:t>;</a:t>
            </a:r>
            <a:br>
              <a:rPr lang="pl-PL" i="1" dirty="0"/>
            </a:br>
            <a:r>
              <a:rPr lang="pl-PL" i="1" dirty="0"/>
              <a:t>	</a:t>
            </a:r>
            <a:r>
              <a:rPr lang="pl-PL" dirty="0"/>
              <a:t>string </a:t>
            </a:r>
            <a:r>
              <a:rPr lang="pl-PL" i="1" dirty="0" err="1"/>
              <a:t>entry_exit</a:t>
            </a:r>
            <a:r>
              <a:rPr lang="pl-PL" i="1" dirty="0"/>
              <a:t>;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2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3534E1-29B8-4FBF-9C6C-5F8DB4B7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znajdź_przecięcia</a:t>
            </a:r>
            <a:r>
              <a:rPr lang="pl-PL" dirty="0"/>
              <a:t>(polygon1, polygon2)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349954A-3E52-4CF8-824B-E531393E4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5" y="1825625"/>
            <a:ext cx="10788069" cy="606828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A81819E-DEE3-4FEB-95E9-8DD88C608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7" y="1934379"/>
            <a:ext cx="10401384" cy="5850779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75FBD-C9A5-44C2-AED2-8A6AB226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Funkcja ma za zadanie znaleźć wszystkie przecięcia miedzy wielokątami oraz dodać je do obu wielokątów jako dodatkowe wierzchołki u i v. Dodatkowo u i v muszą zostać ze sobą powiązane, na przykład poprzez dodatkowe pole </a:t>
            </a:r>
            <a:r>
              <a:rPr lang="pl-PL" dirty="0" err="1"/>
              <a:t>neighbour</a:t>
            </a:r>
            <a:r>
              <a:rPr lang="pl-PL" dirty="0"/>
              <a:t> (</a:t>
            </a:r>
            <a:r>
              <a:rPr lang="pl-PL" dirty="0" err="1"/>
              <a:t>u.neighbour</a:t>
            </a:r>
            <a:r>
              <a:rPr lang="pl-PL" dirty="0"/>
              <a:t>, </a:t>
            </a:r>
            <a:r>
              <a:rPr lang="pl-PL" dirty="0" err="1"/>
              <a:t>v.nieghbour</a:t>
            </a:r>
            <a:r>
              <a:rPr lang="pl-PL" dirty="0"/>
              <a:t>) = (v, u)</a:t>
            </a:r>
          </a:p>
        </p:txBody>
      </p:sp>
    </p:spTree>
    <p:extLst>
      <p:ext uri="{BB962C8B-B14F-4D97-AF65-F5344CB8AC3E}">
        <p14:creationId xmlns:p14="http://schemas.microsoft.com/office/powerpoint/2010/main" val="365655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3534E1-29B8-4FBF-9C6C-5F8DB4B7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znajdź_przecięcia</a:t>
            </a:r>
            <a:r>
              <a:rPr lang="pl-PL" dirty="0"/>
              <a:t>(polygon1, polygon2)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A7474E2-ED26-4D96-84AB-FBB398CB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95" y="1690687"/>
            <a:ext cx="7477158" cy="438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8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6F7247-58EC-4E10-83A3-92F1B48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/>
              <a:t>klasyfikuj_przecięcia</a:t>
            </a:r>
            <a:r>
              <a:rPr lang="pl-PL" dirty="0"/>
              <a:t>(polygon1, polygon2)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1532BC-B626-46D2-9FAD-0CF18545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Funkcja przypisuje wszystkim przecięciom odpowiednią wartość atrybutu </a:t>
            </a:r>
            <a:r>
              <a:rPr lang="pl-PL" i="1" dirty="0" err="1"/>
              <a:t>entry_exit</a:t>
            </a:r>
            <a:r>
              <a:rPr lang="pl-PL" dirty="0"/>
              <a:t>. Mówi on nam czy bok jednego wielokąta wchodzi w tym miejscu do wnętrza drugiego wielokąta (wierzchołek wejściowy) czy z niego wychodzi (wierzchołek wyjściowy). Bierzemy dowolny wierzchołek </a:t>
            </a:r>
            <a:r>
              <a:rPr lang="pl-PL" i="1" dirty="0"/>
              <a:t>v</a:t>
            </a:r>
            <a:r>
              <a:rPr lang="pl-PL" dirty="0"/>
              <a:t> należący do </a:t>
            </a:r>
            <a:r>
              <a:rPr lang="pl-PL" i="1" dirty="0"/>
              <a:t>polygon1</a:t>
            </a:r>
            <a:r>
              <a:rPr lang="pl-PL" dirty="0"/>
              <a:t>, jeżeli leży w środku </a:t>
            </a:r>
            <a:r>
              <a:rPr lang="pl-PL" i="1" dirty="0"/>
              <a:t>polygon2 </a:t>
            </a:r>
            <a:r>
              <a:rPr lang="pl-PL" dirty="0"/>
              <a:t>to następne przecięcie jest wyjściowe, </a:t>
            </a:r>
            <a:r>
              <a:rPr lang="pl-PL" dirty="0" err="1"/>
              <a:t>wpp</a:t>
            </a:r>
            <a:r>
              <a:rPr lang="pl-PL" dirty="0"/>
              <a:t>. jest wejściowe. Kolejne przecięcia klasyfikujemy na zmianę (dwa takie same przecięcia nie następują po sobie).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82523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6F7247-58EC-4E10-83A3-92F1B48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/>
              <a:t>klasyfikuj_przecięcia</a:t>
            </a:r>
            <a:r>
              <a:rPr lang="pl-PL" dirty="0"/>
              <a:t>(polygon1, polygon2)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AA06A77-058B-4EF8-8F1D-DE599A12C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397" y="-610536"/>
            <a:ext cx="14362794" cy="807907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9198527-001A-4FBD-A736-2E66E7AE2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4682" y="-632634"/>
            <a:ext cx="14441363" cy="8123268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4E47E45C-8F5E-4E0C-BDE6-FB5D4347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184" y="-632634"/>
            <a:ext cx="14454865" cy="813086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AB9963DA-0EB1-4C0D-BE88-1496CF61E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185" y="-640228"/>
            <a:ext cx="14454865" cy="8130862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88B6C8A4-5616-4725-A1ED-44B8BFB07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186" y="-640228"/>
            <a:ext cx="14454865" cy="8130862"/>
          </a:xfrm>
          <a:prstGeom prst="rect">
            <a:avLst/>
          </a:prstGeom>
        </p:spPr>
      </p:pic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4C34AF06-B88B-4209-98A3-A053FB62D6F3}"/>
              </a:ext>
            </a:extLst>
          </p:cNvPr>
          <p:cNvCxnSpPr/>
          <p:nvPr/>
        </p:nvCxnSpPr>
        <p:spPr>
          <a:xfrm flipV="1">
            <a:off x="7872248" y="3429000"/>
            <a:ext cx="468000" cy="1290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8C6BC55F-11B0-4667-9B4C-FA8708F2520F}"/>
              </a:ext>
            </a:extLst>
          </p:cNvPr>
          <p:cNvCxnSpPr/>
          <p:nvPr/>
        </p:nvCxnSpPr>
        <p:spPr>
          <a:xfrm flipV="1">
            <a:off x="3268717" y="2585545"/>
            <a:ext cx="1250731" cy="137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0B2D0DA8-F8E4-4F24-BA58-DBD3773A4F56}"/>
              </a:ext>
            </a:extLst>
          </p:cNvPr>
          <p:cNvCxnSpPr/>
          <p:nvPr/>
        </p:nvCxnSpPr>
        <p:spPr>
          <a:xfrm flipH="1">
            <a:off x="8340248" y="2585545"/>
            <a:ext cx="782731" cy="46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0D7FDEA-BCEC-421A-B76D-1E31F60BC004}"/>
              </a:ext>
            </a:extLst>
          </p:cNvPr>
          <p:cNvSpPr txBox="1"/>
          <p:nvPr/>
        </p:nvSpPr>
        <p:spPr>
          <a:xfrm>
            <a:off x="9162264" y="221621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V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1471B536-A4EB-471C-B794-F7B136E8AF37}"/>
              </a:ext>
            </a:extLst>
          </p:cNvPr>
          <p:cNvSpPr txBox="1"/>
          <p:nvPr/>
        </p:nvSpPr>
        <p:spPr>
          <a:xfrm>
            <a:off x="1031966" y="5251269"/>
            <a:ext cx="4385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chemeClr val="accent6">
                    <a:lumMod val="75000"/>
                  </a:schemeClr>
                </a:solidFill>
              </a:rPr>
              <a:t>Przecięcie wejściowe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rgbClr val="C00000"/>
                </a:solidFill>
              </a:rPr>
              <a:t>Przecięcie wyjściowe</a:t>
            </a:r>
          </a:p>
        </p:txBody>
      </p:sp>
    </p:spTree>
    <p:extLst>
      <p:ext uri="{BB962C8B-B14F-4D97-AF65-F5344CB8AC3E}">
        <p14:creationId xmlns:p14="http://schemas.microsoft.com/office/powerpoint/2010/main" val="35838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F18E12-94B3-4B54-AD11-9F87208F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zbuduj_wielokąt</a:t>
            </a:r>
            <a:r>
              <a:rPr lang="pl-PL" dirty="0"/>
              <a:t>(v)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5BA567-2407-4469-9BF3-40A809F9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0615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Funkcja zwracająca wielokąt wynikowy o wierzchołku w przecięciu </a:t>
            </a:r>
            <a:r>
              <a:rPr lang="pl-PL" i="1" dirty="0"/>
              <a:t>v</a:t>
            </a:r>
            <a:r>
              <a:rPr lang="pl-PL" dirty="0"/>
              <a:t>. Przebiega ona po wierzchołkach w specyficzny dla danej operacji sposób, zależnie od tego, jak sklasyfikowane było ostatnio odwiedzone przecięcie </a:t>
            </a:r>
            <a:r>
              <a:rPr lang="pl-PL" i="1" dirty="0" err="1"/>
              <a:t>recent_v</a:t>
            </a:r>
            <a:r>
              <a:rPr lang="pl-PL" dirty="0"/>
              <a:t>. Dla sumy (iloczynu) wielokątów,</a:t>
            </a:r>
          </a:p>
          <a:p>
            <a:pPr marL="0" indent="0">
              <a:buNone/>
            </a:pPr>
            <a:r>
              <a:rPr lang="pl-PL" dirty="0" err="1"/>
              <a:t>if</a:t>
            </a:r>
            <a:r>
              <a:rPr lang="pl-PL" i="1" dirty="0"/>
              <a:t> </a:t>
            </a:r>
            <a:r>
              <a:rPr lang="pl-PL" i="1" dirty="0" err="1"/>
              <a:t>recent_v.entry_exit</a:t>
            </a:r>
            <a:r>
              <a:rPr lang="pl-PL" i="1" dirty="0"/>
              <a:t> == „</a:t>
            </a:r>
            <a:r>
              <a:rPr lang="pl-PL" i="1" dirty="0" err="1"/>
              <a:t>entry</a:t>
            </a:r>
            <a:r>
              <a:rPr lang="pl-PL" i="1" dirty="0"/>
              <a:t>”: </a:t>
            </a:r>
            <a:br>
              <a:rPr lang="pl-PL" i="1" dirty="0"/>
            </a:br>
            <a:r>
              <a:rPr lang="pl-PL" i="1" dirty="0"/>
              <a:t>	</a:t>
            </a:r>
            <a:r>
              <a:rPr lang="pl-PL" dirty="0"/>
              <a:t>idziemy z </a:t>
            </a:r>
            <a:r>
              <a:rPr lang="pl-PL" i="1" dirty="0"/>
              <a:t>u</a:t>
            </a:r>
            <a:r>
              <a:rPr lang="pl-PL" dirty="0"/>
              <a:t> do </a:t>
            </a:r>
            <a:r>
              <a:rPr lang="pl-PL" i="1" dirty="0" err="1"/>
              <a:t>u.prev</a:t>
            </a:r>
            <a:r>
              <a:rPr lang="pl-PL" i="1" dirty="0"/>
              <a:t> (</a:t>
            </a:r>
            <a:r>
              <a:rPr lang="pl-PL" i="1" dirty="0" err="1"/>
              <a:t>u.next</a:t>
            </a:r>
            <a:r>
              <a:rPr lang="pl-PL" i="1" dirty="0"/>
              <a:t>)</a:t>
            </a:r>
          </a:p>
          <a:p>
            <a:pPr marL="0" indent="0">
              <a:buNone/>
            </a:pPr>
            <a:r>
              <a:rPr lang="pl-PL" dirty="0" err="1"/>
              <a:t>if</a:t>
            </a:r>
            <a:r>
              <a:rPr lang="pl-PL" i="1" dirty="0"/>
              <a:t> </a:t>
            </a:r>
            <a:r>
              <a:rPr lang="pl-PL" i="1" dirty="0" err="1"/>
              <a:t>recent_v.entry_exit</a:t>
            </a:r>
            <a:r>
              <a:rPr lang="pl-PL" i="1" dirty="0"/>
              <a:t> == „</a:t>
            </a:r>
            <a:r>
              <a:rPr lang="pl-PL" i="1" dirty="0" err="1"/>
              <a:t>exit</a:t>
            </a:r>
            <a:r>
              <a:rPr lang="pl-PL" i="1" dirty="0"/>
              <a:t>”: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	idziemy z </a:t>
            </a:r>
            <a:r>
              <a:rPr lang="pl-PL" i="1" dirty="0"/>
              <a:t>u</a:t>
            </a:r>
            <a:r>
              <a:rPr lang="pl-PL" dirty="0"/>
              <a:t> do </a:t>
            </a:r>
            <a:r>
              <a:rPr lang="pl-PL" i="1" dirty="0" err="1"/>
              <a:t>u.next</a:t>
            </a:r>
            <a:r>
              <a:rPr lang="pl-PL" i="1" dirty="0"/>
              <a:t> (</a:t>
            </a:r>
            <a:r>
              <a:rPr lang="pl-PL" i="1" dirty="0" err="1"/>
              <a:t>u.prev</a:t>
            </a:r>
            <a:r>
              <a:rPr lang="pl-PL" i="1" dirty="0"/>
              <a:t>). </a:t>
            </a:r>
          </a:p>
          <a:p>
            <a:pPr marL="0" indent="0" algn="just">
              <a:buNone/>
            </a:pPr>
            <a:r>
              <a:rPr lang="pl-PL" dirty="0"/>
              <a:t>Jeżeli </a:t>
            </a:r>
            <a:r>
              <a:rPr lang="pl-PL" i="1" dirty="0"/>
              <a:t>u</a:t>
            </a:r>
            <a:r>
              <a:rPr lang="pl-PL" dirty="0"/>
              <a:t> jest przecięciem, przeskakujemy na drugi wielokąt </a:t>
            </a:r>
            <a:br>
              <a:rPr lang="pl-PL" dirty="0"/>
            </a:br>
            <a:r>
              <a:rPr lang="pl-PL" i="1" dirty="0"/>
              <a:t>u = </a:t>
            </a:r>
            <a:r>
              <a:rPr lang="pl-PL" i="1" dirty="0" err="1"/>
              <a:t>u.neighbour</a:t>
            </a:r>
            <a:r>
              <a:rPr lang="pl-PL" i="1" dirty="0"/>
              <a:t> </a:t>
            </a:r>
            <a:r>
              <a:rPr lang="pl-PL" dirty="0"/>
              <a:t>i przecięcie to oznaczamy jako przetworzone</a:t>
            </a:r>
            <a:r>
              <a:rPr lang="pl-PL" i="1" dirty="0"/>
              <a:t>. </a:t>
            </a:r>
            <a:r>
              <a:rPr lang="pl-PL" dirty="0"/>
              <a:t>Powtarzamy, aż do uzyskania zamkniętego wielokąta (do powrotu do </a:t>
            </a:r>
            <a:r>
              <a:rPr lang="pl-PL" i="1" dirty="0"/>
              <a:t>v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50088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420</Words>
  <Application>Microsoft Office PowerPoint</Application>
  <PresentationFormat>Panoramiczny</PresentationFormat>
  <Paragraphs>58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Wyznaczanie przecięć i sum wielokątów</vt:lpstr>
      <vt:lpstr>Problem</vt:lpstr>
      <vt:lpstr>Algorytm Greinera-Hormanna</vt:lpstr>
      <vt:lpstr>Struktura wierzchołka</vt:lpstr>
      <vt:lpstr>znajdź_przecięcia(polygon1, polygon2)</vt:lpstr>
      <vt:lpstr>znajdź_przecięcia(polygon1, polygon2)</vt:lpstr>
      <vt:lpstr>klasyfikuj_przecięcia(polygon1, polygon2)</vt:lpstr>
      <vt:lpstr>klasyfikuj_przecięcia(polygon1, polygon2)</vt:lpstr>
      <vt:lpstr>zbuduj_wielokąt(v)</vt:lpstr>
      <vt:lpstr>zbuduj_wielokąt(v) dla iloczynu</vt:lpstr>
      <vt:lpstr>Pseudokod</vt:lpstr>
      <vt:lpstr>Działanie algorytmu</vt:lpstr>
      <vt:lpstr>Działanie algorytmu</vt:lpstr>
      <vt:lpstr>Przypadki zabronione</vt:lpstr>
      <vt:lpstr>Złożoność obliczeniowa</vt:lpstr>
      <vt:lpstr>Wykorzystane materiały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Greinera-Hormanna</dc:title>
  <dc:creator>Jakub Pinowski</dc:creator>
  <cp:lastModifiedBy>Jakub Pinowski</cp:lastModifiedBy>
  <cp:revision>31</cp:revision>
  <dcterms:created xsi:type="dcterms:W3CDTF">2019-12-02T09:45:39Z</dcterms:created>
  <dcterms:modified xsi:type="dcterms:W3CDTF">2019-12-02T20:52:55Z</dcterms:modified>
</cp:coreProperties>
</file>