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6"/>
  </p:notesMasterIdLst>
  <p:sldIdLst>
    <p:sldId id="282" r:id="rId2"/>
    <p:sldId id="297" r:id="rId3"/>
    <p:sldId id="287" r:id="rId4"/>
    <p:sldId id="288" r:id="rId5"/>
    <p:sldId id="289" r:id="rId6"/>
    <p:sldId id="301" r:id="rId7"/>
    <p:sldId id="298" r:id="rId8"/>
    <p:sldId id="299" r:id="rId9"/>
    <p:sldId id="300" r:id="rId10"/>
    <p:sldId id="292" r:id="rId11"/>
    <p:sldId id="293" r:id="rId12"/>
    <p:sldId id="314" r:id="rId13"/>
    <p:sldId id="290" r:id="rId14"/>
    <p:sldId id="312" r:id="rId15"/>
    <p:sldId id="296" r:id="rId16"/>
    <p:sldId id="291" r:id="rId17"/>
    <p:sldId id="302" r:id="rId18"/>
    <p:sldId id="309" r:id="rId19"/>
    <p:sldId id="308" r:id="rId20"/>
    <p:sldId id="307" r:id="rId21"/>
    <p:sldId id="294" r:id="rId22"/>
    <p:sldId id="295" r:id="rId23"/>
    <p:sldId id="263"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478"/>
    <a:srgbClr val="07E5DA"/>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p:restoredTop sz="81799"/>
  </p:normalViewPr>
  <p:slideViewPr>
    <p:cSldViewPr snapToGrid="0" snapToObjects="1">
      <p:cViewPr varScale="1">
        <p:scale>
          <a:sx n="93" d="100"/>
          <a:sy n="93" d="100"/>
        </p:scale>
        <p:origin x="1254"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a:t>
            </a:fld>
            <a:endParaRPr lang="en-US"/>
          </a:p>
        </p:txBody>
      </p:sp>
    </p:spTree>
    <p:extLst>
      <p:ext uri="{BB962C8B-B14F-4D97-AF65-F5344CB8AC3E}">
        <p14:creationId xmlns:p14="http://schemas.microsoft.com/office/powerpoint/2010/main" val="279060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10</a:t>
            </a:fld>
            <a:endParaRPr lang="en-US"/>
          </a:p>
        </p:txBody>
      </p:sp>
    </p:spTree>
    <p:extLst>
      <p:ext uri="{BB962C8B-B14F-4D97-AF65-F5344CB8AC3E}">
        <p14:creationId xmlns:p14="http://schemas.microsoft.com/office/powerpoint/2010/main" val="176116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11</a:t>
            </a:fld>
            <a:endParaRPr lang="en-US"/>
          </a:p>
        </p:txBody>
      </p:sp>
    </p:spTree>
    <p:extLst>
      <p:ext uri="{BB962C8B-B14F-4D97-AF65-F5344CB8AC3E}">
        <p14:creationId xmlns:p14="http://schemas.microsoft.com/office/powerpoint/2010/main" val="197657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12</a:t>
            </a:fld>
            <a:endParaRPr lang="en-US"/>
          </a:p>
        </p:txBody>
      </p:sp>
    </p:spTree>
    <p:extLst>
      <p:ext uri="{BB962C8B-B14F-4D97-AF65-F5344CB8AC3E}">
        <p14:creationId xmlns:p14="http://schemas.microsoft.com/office/powerpoint/2010/main" val="3801435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13</a:t>
            </a:fld>
            <a:endParaRPr lang="en-US"/>
          </a:p>
        </p:txBody>
      </p:sp>
    </p:spTree>
    <p:extLst>
      <p:ext uri="{BB962C8B-B14F-4D97-AF65-F5344CB8AC3E}">
        <p14:creationId xmlns:p14="http://schemas.microsoft.com/office/powerpoint/2010/main" val="301084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14</a:t>
            </a:fld>
            <a:endParaRPr lang="en-US"/>
          </a:p>
        </p:txBody>
      </p:sp>
    </p:spTree>
    <p:extLst>
      <p:ext uri="{BB962C8B-B14F-4D97-AF65-F5344CB8AC3E}">
        <p14:creationId xmlns:p14="http://schemas.microsoft.com/office/powerpoint/2010/main" val="2544051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15</a:t>
            </a:fld>
            <a:endParaRPr lang="en-US"/>
          </a:p>
        </p:txBody>
      </p:sp>
    </p:spTree>
    <p:extLst>
      <p:ext uri="{BB962C8B-B14F-4D97-AF65-F5344CB8AC3E}">
        <p14:creationId xmlns:p14="http://schemas.microsoft.com/office/powerpoint/2010/main" val="214007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16</a:t>
            </a:fld>
            <a:endParaRPr lang="en-US"/>
          </a:p>
        </p:txBody>
      </p:sp>
    </p:spTree>
    <p:extLst>
      <p:ext uri="{BB962C8B-B14F-4D97-AF65-F5344CB8AC3E}">
        <p14:creationId xmlns:p14="http://schemas.microsoft.com/office/powerpoint/2010/main" val="225310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17</a:t>
            </a:fld>
            <a:endParaRPr lang="en-US"/>
          </a:p>
        </p:txBody>
      </p:sp>
    </p:spTree>
    <p:extLst>
      <p:ext uri="{BB962C8B-B14F-4D97-AF65-F5344CB8AC3E}">
        <p14:creationId xmlns:p14="http://schemas.microsoft.com/office/powerpoint/2010/main" val="211498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EC4CF9-69BC-034A-86DA-E1DADC6FAF10}" type="slidenum">
              <a:rPr lang="en-US" smtClean="0"/>
              <a:t>18</a:t>
            </a:fld>
            <a:endParaRPr lang="en-US"/>
          </a:p>
        </p:txBody>
      </p:sp>
    </p:spTree>
    <p:extLst>
      <p:ext uri="{BB962C8B-B14F-4D97-AF65-F5344CB8AC3E}">
        <p14:creationId xmlns:p14="http://schemas.microsoft.com/office/powerpoint/2010/main" val="4150186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19</a:t>
            </a:fld>
            <a:endParaRPr lang="en-US"/>
          </a:p>
        </p:txBody>
      </p:sp>
    </p:spTree>
    <p:extLst>
      <p:ext uri="{BB962C8B-B14F-4D97-AF65-F5344CB8AC3E}">
        <p14:creationId xmlns:p14="http://schemas.microsoft.com/office/powerpoint/2010/main" val="261278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a:t>
            </a:fld>
            <a:endParaRPr lang="en-US"/>
          </a:p>
        </p:txBody>
      </p:sp>
    </p:spTree>
    <p:extLst>
      <p:ext uri="{BB962C8B-B14F-4D97-AF65-F5344CB8AC3E}">
        <p14:creationId xmlns:p14="http://schemas.microsoft.com/office/powerpoint/2010/main" val="187187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EC4CF9-69BC-034A-86DA-E1DADC6FAF10}" type="slidenum">
              <a:rPr lang="en-US" smtClean="0"/>
              <a:t>20</a:t>
            </a:fld>
            <a:endParaRPr lang="en-US"/>
          </a:p>
        </p:txBody>
      </p:sp>
    </p:spTree>
    <p:extLst>
      <p:ext uri="{BB962C8B-B14F-4D97-AF65-F5344CB8AC3E}">
        <p14:creationId xmlns:p14="http://schemas.microsoft.com/office/powerpoint/2010/main" val="1357640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21</a:t>
            </a:fld>
            <a:endParaRPr lang="en-US"/>
          </a:p>
        </p:txBody>
      </p:sp>
    </p:spTree>
    <p:extLst>
      <p:ext uri="{BB962C8B-B14F-4D97-AF65-F5344CB8AC3E}">
        <p14:creationId xmlns:p14="http://schemas.microsoft.com/office/powerpoint/2010/main" val="1359032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22</a:t>
            </a:fld>
            <a:endParaRPr lang="en-US"/>
          </a:p>
        </p:txBody>
      </p:sp>
    </p:spTree>
    <p:extLst>
      <p:ext uri="{BB962C8B-B14F-4D97-AF65-F5344CB8AC3E}">
        <p14:creationId xmlns:p14="http://schemas.microsoft.com/office/powerpoint/2010/main" val="3876321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23</a:t>
            </a:fld>
            <a:endParaRPr lang="en-US"/>
          </a:p>
        </p:txBody>
      </p:sp>
    </p:spTree>
    <p:extLst>
      <p:ext uri="{BB962C8B-B14F-4D97-AF65-F5344CB8AC3E}">
        <p14:creationId xmlns:p14="http://schemas.microsoft.com/office/powerpoint/2010/main" val="143634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24</a:t>
            </a:fld>
            <a:endParaRPr lang="en-US"/>
          </a:p>
        </p:txBody>
      </p:sp>
    </p:spTree>
    <p:extLst>
      <p:ext uri="{BB962C8B-B14F-4D97-AF65-F5344CB8AC3E}">
        <p14:creationId xmlns:p14="http://schemas.microsoft.com/office/powerpoint/2010/main" val="168231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3</a:t>
            </a:fld>
            <a:endParaRPr lang="en-US"/>
          </a:p>
        </p:txBody>
      </p:sp>
    </p:spTree>
    <p:extLst>
      <p:ext uri="{BB962C8B-B14F-4D97-AF65-F5344CB8AC3E}">
        <p14:creationId xmlns:p14="http://schemas.microsoft.com/office/powerpoint/2010/main" val="369219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4</a:t>
            </a:fld>
            <a:endParaRPr lang="en-US"/>
          </a:p>
        </p:txBody>
      </p:sp>
    </p:spTree>
    <p:extLst>
      <p:ext uri="{BB962C8B-B14F-4D97-AF65-F5344CB8AC3E}">
        <p14:creationId xmlns:p14="http://schemas.microsoft.com/office/powerpoint/2010/main" val="326582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5</a:t>
            </a:fld>
            <a:endParaRPr lang="en-US"/>
          </a:p>
        </p:txBody>
      </p:sp>
    </p:spTree>
    <p:extLst>
      <p:ext uri="{BB962C8B-B14F-4D97-AF65-F5344CB8AC3E}">
        <p14:creationId xmlns:p14="http://schemas.microsoft.com/office/powerpoint/2010/main" val="54070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6</a:t>
            </a:fld>
            <a:endParaRPr lang="en-US"/>
          </a:p>
        </p:txBody>
      </p:sp>
    </p:spTree>
    <p:extLst>
      <p:ext uri="{BB962C8B-B14F-4D97-AF65-F5344CB8AC3E}">
        <p14:creationId xmlns:p14="http://schemas.microsoft.com/office/powerpoint/2010/main" val="178786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7</a:t>
            </a:fld>
            <a:endParaRPr lang="en-US"/>
          </a:p>
        </p:txBody>
      </p:sp>
    </p:spTree>
    <p:extLst>
      <p:ext uri="{BB962C8B-B14F-4D97-AF65-F5344CB8AC3E}">
        <p14:creationId xmlns:p14="http://schemas.microsoft.com/office/powerpoint/2010/main" val="302368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8</a:t>
            </a:fld>
            <a:endParaRPr lang="en-US"/>
          </a:p>
        </p:txBody>
      </p:sp>
    </p:spTree>
    <p:extLst>
      <p:ext uri="{BB962C8B-B14F-4D97-AF65-F5344CB8AC3E}">
        <p14:creationId xmlns:p14="http://schemas.microsoft.com/office/powerpoint/2010/main" val="3798180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9</a:t>
            </a:fld>
            <a:endParaRPr lang="en-US"/>
          </a:p>
        </p:txBody>
      </p:sp>
    </p:spTree>
    <p:extLst>
      <p:ext uri="{BB962C8B-B14F-4D97-AF65-F5344CB8AC3E}">
        <p14:creationId xmlns:p14="http://schemas.microsoft.com/office/powerpoint/2010/main" val="307765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D9EB45-1C59-C541-92E7-6FE421F29085}"/>
              </a:ext>
            </a:extLst>
          </p:cNvPr>
          <p:cNvSpPr>
            <a:spLocks noGrp="1"/>
          </p:cNvSpPr>
          <p:nvPr>
            <p:ph type="ctrTitle"/>
          </p:nvPr>
        </p:nvSpPr>
        <p:spPr>
          <a:xfrm>
            <a:off x="602566" y="1214438"/>
            <a:ext cx="10986868" cy="2387600"/>
          </a:xfrm>
        </p:spPr>
        <p:txBody>
          <a:bodyPr anchor="ctr">
            <a:normAutofit/>
          </a:bodyPr>
          <a:lstStyle/>
          <a:p>
            <a:r>
              <a:rPr lang="en-US" sz="4800" dirty="0">
                <a:latin typeface="Helvetica Neue" panose="02000503000000020004" pitchFamily="2" charset="0"/>
                <a:ea typeface="Helvetica Neue Light" panose="02000403000000020004" pitchFamily="2" charset="0"/>
                <a:cs typeface="Helvetica Neue" panose="02000503000000020004" pitchFamily="2" charset="0"/>
              </a:rPr>
              <a:t>ONLINE SHOP MOBILE</a:t>
            </a:r>
            <a:endParaRPr lang="en-US" sz="48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8" name="Subtitle 7">
            <a:extLst>
              <a:ext uri="{FF2B5EF4-FFF2-40B4-BE49-F238E27FC236}">
                <a16:creationId xmlns:a16="http://schemas.microsoft.com/office/drawing/2014/main" id="{DA0CEDCB-5CE2-1B41-9D8B-CA0EB9D3BBD7}"/>
              </a:ext>
            </a:extLst>
          </p:cNvPr>
          <p:cNvSpPr>
            <a:spLocks noGrp="1"/>
          </p:cNvSpPr>
          <p:nvPr>
            <p:ph type="subTitle" idx="1"/>
          </p:nvPr>
        </p:nvSpPr>
        <p:spPr>
          <a:xfrm>
            <a:off x="602566" y="3987800"/>
            <a:ext cx="10986867" cy="2387600"/>
          </a:xfrm>
        </p:spPr>
        <p:txBody>
          <a:bodyPr anchor="ctr"/>
          <a:lstStyle/>
          <a:p>
            <a:pPr marL="342900" indent="-342900" algn="l">
              <a:buFont typeface="Courier New" pitchFamily="49" charset="0"/>
              <a:buChar char="o"/>
            </a:pPr>
            <a:r>
              <a:rPr lang="en-US" dirty="0">
                <a:latin typeface="Helvetica Neue Thin" panose="020B0403020202020204" pitchFamily="34" charset="0"/>
                <a:ea typeface="Helvetica Neue Thin" panose="020B0403020202020204" pitchFamily="34" charset="0"/>
              </a:rPr>
              <a:t>Class Name:     WD04</a:t>
            </a:r>
          </a:p>
          <a:p>
            <a:pPr marL="342900" indent="-342900" algn="l">
              <a:buFont typeface="Courier New" pitchFamily="49" charset="0"/>
              <a:buChar char="o"/>
            </a:pPr>
            <a:r>
              <a:rPr lang="en-US" dirty="0">
                <a:latin typeface="Helvetica Neue Thin" panose="020B0403020202020204" pitchFamily="34" charset="0"/>
                <a:ea typeface="Helvetica Neue Thin" panose="020B0403020202020204" pitchFamily="34" charset="0"/>
              </a:rPr>
              <a:t>Group Name:    Group 1</a:t>
            </a:r>
          </a:p>
          <a:p>
            <a:pPr marL="342900" indent="-342900" algn="l">
              <a:buFont typeface="Courier New" pitchFamily="49" charset="0"/>
              <a:buChar char="o"/>
            </a:pPr>
            <a:r>
              <a:rPr lang="en-US" dirty="0">
                <a:latin typeface="Helvetica Neue Thin" panose="020B0403020202020204" pitchFamily="34" charset="0"/>
                <a:ea typeface="Helvetica Neue Thin" panose="020B0403020202020204" pitchFamily="34" charset="0"/>
              </a:rPr>
              <a:t>Members: 	       </a:t>
            </a:r>
            <a:r>
              <a:rPr lang="en-US" dirty="0" err="1">
                <a:latin typeface="Helvetica Neue Thin" panose="020B0403020202020204" pitchFamily="34" charset="0"/>
                <a:ea typeface="Helvetica Neue Thin" panose="020B0403020202020204" pitchFamily="34" charset="0"/>
              </a:rPr>
              <a:t>Lê</a:t>
            </a:r>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Ngọc</a:t>
            </a:r>
            <a:r>
              <a:rPr lang="en-US" dirty="0">
                <a:latin typeface="Helvetica Neue Thin" panose="020B0403020202020204" pitchFamily="34" charset="0"/>
                <a:ea typeface="Helvetica Neue Thin" panose="020B0403020202020204" pitchFamily="34" charset="0"/>
              </a:rPr>
              <a:t> Xuân</a:t>
            </a:r>
          </a:p>
          <a:p>
            <a:pPr algn="l"/>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Tạ</a:t>
            </a:r>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Văn</a:t>
            </a:r>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Ước</a:t>
            </a:r>
            <a:endParaRPr lang="en-US" dirty="0">
              <a:latin typeface="Helvetica Neue Thin" panose="020B0403020202020204" pitchFamily="34" charset="0"/>
              <a:ea typeface="Helvetica Neue Thin" panose="020B0403020202020204" pitchFamily="34" charset="0"/>
            </a:endParaRPr>
          </a:p>
          <a:p>
            <a:pPr algn="l"/>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Nguyễn</a:t>
            </a:r>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Văn</a:t>
            </a:r>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Duyệt</a:t>
            </a:r>
            <a:endParaRPr lang="en-US"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8542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Class Diagram</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10</a:t>
            </a:fld>
            <a:endParaRPr lang="en-US" dirty="0"/>
          </a:p>
        </p:txBody>
      </p:sp>
      <p:pic>
        <p:nvPicPr>
          <p:cNvPr id="10" name="Content Placeholder 9">
            <a:extLst>
              <a:ext uri="{FF2B5EF4-FFF2-40B4-BE49-F238E27FC236}">
                <a16:creationId xmlns:a16="http://schemas.microsoft.com/office/drawing/2014/main" id="{EBE2FF21-591C-4619-8964-AE6744F352D7}"/>
              </a:ext>
            </a:extLst>
          </p:cNvPr>
          <p:cNvPicPr>
            <a:picLocks noGrp="1" noChangeAspect="1"/>
          </p:cNvPicPr>
          <p:nvPr>
            <p:ph idx="1"/>
          </p:nvPr>
        </p:nvPicPr>
        <p:blipFill>
          <a:blip r:embed="rId3"/>
          <a:stretch>
            <a:fillRect/>
          </a:stretch>
        </p:blipFill>
        <p:spPr>
          <a:xfrm>
            <a:off x="739739" y="1074738"/>
            <a:ext cx="11096090" cy="5127625"/>
          </a:xfrm>
        </p:spPr>
      </p:pic>
    </p:spTree>
    <p:extLst>
      <p:ext uri="{BB962C8B-B14F-4D97-AF65-F5344CB8AC3E}">
        <p14:creationId xmlns:p14="http://schemas.microsoft.com/office/powerpoint/2010/main" val="20373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Entity Relationship Diagram</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11</a:t>
            </a:fld>
            <a:endParaRPr lang="en-US" dirty="0"/>
          </a:p>
        </p:txBody>
      </p:sp>
      <p:pic>
        <p:nvPicPr>
          <p:cNvPr id="7" name="Content Placeholder 6">
            <a:extLst>
              <a:ext uri="{FF2B5EF4-FFF2-40B4-BE49-F238E27FC236}">
                <a16:creationId xmlns:a16="http://schemas.microsoft.com/office/drawing/2014/main" id="{4B5E15B3-DDC3-43DA-BAD9-D4567D490283}"/>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14293" y="1074738"/>
            <a:ext cx="7347539" cy="5410200"/>
          </a:xfrm>
          <a:prstGeom prst="rect">
            <a:avLst/>
          </a:prstGeom>
          <a:noFill/>
          <a:ln>
            <a:noFill/>
          </a:ln>
        </p:spPr>
      </p:pic>
    </p:spTree>
    <p:extLst>
      <p:ext uri="{BB962C8B-B14F-4D97-AF65-F5344CB8AC3E}">
        <p14:creationId xmlns:p14="http://schemas.microsoft.com/office/powerpoint/2010/main" val="7144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Entity Relationship Diagram</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12</a:t>
            </a:fld>
            <a:endParaRPr lang="en-US" dirty="0"/>
          </a:p>
        </p:txBody>
      </p:sp>
      <p:pic>
        <p:nvPicPr>
          <p:cNvPr id="9" name="Content Placeholder 8">
            <a:extLst>
              <a:ext uri="{FF2B5EF4-FFF2-40B4-BE49-F238E27FC236}">
                <a16:creationId xmlns:a16="http://schemas.microsoft.com/office/drawing/2014/main" id="{7FCE0A1C-4C19-4E40-93D5-07830316936C}"/>
              </a:ext>
            </a:extLst>
          </p:cNvPr>
          <p:cNvPicPr>
            <a:picLocks noGrp="1"/>
          </p:cNvPicPr>
          <p:nvPr>
            <p:ph idx="1"/>
          </p:nvPr>
        </p:nvPicPr>
        <p:blipFill>
          <a:blip r:embed="rId3"/>
          <a:stretch>
            <a:fillRect/>
          </a:stretch>
        </p:blipFill>
        <p:spPr>
          <a:xfrm>
            <a:off x="1176952" y="1157598"/>
            <a:ext cx="9838095" cy="4961905"/>
          </a:xfrm>
          <a:prstGeom prst="rect">
            <a:avLst/>
          </a:prstGeom>
        </p:spPr>
      </p:pic>
    </p:spTree>
    <p:extLst>
      <p:ext uri="{BB962C8B-B14F-4D97-AF65-F5344CB8AC3E}">
        <p14:creationId xmlns:p14="http://schemas.microsoft.com/office/powerpoint/2010/main" val="180082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Sequence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sz="2400" dirty="0">
                <a:latin typeface="Helvetica Neue Light" panose="02000403000000020004" pitchFamily="2" charset="0"/>
                <a:ea typeface="Helvetica Neue Light" panose="02000403000000020004" pitchFamily="2" charset="0"/>
              </a:rPr>
              <a:t>Buy Mobile</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13</a:t>
            </a:fld>
            <a:endParaRPr lang="en-US" dirty="0"/>
          </a:p>
        </p:txBody>
      </p:sp>
      <p:pic>
        <p:nvPicPr>
          <p:cNvPr id="10" name="Picture 9">
            <a:extLst>
              <a:ext uri="{FF2B5EF4-FFF2-40B4-BE49-F238E27FC236}">
                <a16:creationId xmlns:a16="http://schemas.microsoft.com/office/drawing/2014/main" id="{3A87C2DF-23CA-4A85-8DAD-8D4CF9798BEA}"/>
              </a:ext>
            </a:extLst>
          </p:cNvPr>
          <p:cNvPicPr>
            <a:picLocks noChangeAspect="1"/>
          </p:cNvPicPr>
          <p:nvPr/>
        </p:nvPicPr>
        <p:blipFill>
          <a:blip r:embed="rId3"/>
          <a:stretch>
            <a:fillRect/>
          </a:stretch>
        </p:blipFill>
        <p:spPr>
          <a:xfrm>
            <a:off x="2159876" y="926876"/>
            <a:ext cx="9490841" cy="5650136"/>
          </a:xfrm>
          <a:prstGeom prst="rect">
            <a:avLst/>
          </a:prstGeom>
        </p:spPr>
      </p:pic>
    </p:spTree>
    <p:extLst>
      <p:ext uri="{BB962C8B-B14F-4D97-AF65-F5344CB8AC3E}">
        <p14:creationId xmlns:p14="http://schemas.microsoft.com/office/powerpoint/2010/main" val="182477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Sequence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sz="2400" dirty="0">
                <a:latin typeface="Helvetica Neue Light" panose="02000403000000020004" pitchFamily="2" charset="0"/>
                <a:ea typeface="Helvetica Neue Light" panose="02000403000000020004" pitchFamily="2" charset="0"/>
              </a:rPr>
              <a:t>Check Out</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14</a:t>
            </a:fld>
            <a:endParaRPr lang="en-US" dirty="0"/>
          </a:p>
        </p:txBody>
      </p:sp>
      <p:pic>
        <p:nvPicPr>
          <p:cNvPr id="9" name="Picture 8">
            <a:extLst>
              <a:ext uri="{FF2B5EF4-FFF2-40B4-BE49-F238E27FC236}">
                <a16:creationId xmlns:a16="http://schemas.microsoft.com/office/drawing/2014/main" id="{6D344E93-AD74-41A8-BFC1-02F0472B38DE}"/>
              </a:ext>
            </a:extLst>
          </p:cNvPr>
          <p:cNvPicPr>
            <a:picLocks noChangeAspect="1"/>
          </p:cNvPicPr>
          <p:nvPr/>
        </p:nvPicPr>
        <p:blipFill>
          <a:blip r:embed="rId3"/>
          <a:stretch>
            <a:fillRect/>
          </a:stretch>
        </p:blipFill>
        <p:spPr>
          <a:xfrm>
            <a:off x="1229710" y="1434662"/>
            <a:ext cx="10026869" cy="5142350"/>
          </a:xfrm>
          <a:prstGeom prst="rect">
            <a:avLst/>
          </a:prstGeom>
        </p:spPr>
      </p:pic>
    </p:spTree>
    <p:extLst>
      <p:ext uri="{BB962C8B-B14F-4D97-AF65-F5344CB8AC3E}">
        <p14:creationId xmlns:p14="http://schemas.microsoft.com/office/powerpoint/2010/main" val="28018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Deployment Diagram</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15</a:t>
            </a:fld>
            <a:endParaRPr lang="en-US" dirty="0"/>
          </a:p>
        </p:txBody>
      </p:sp>
      <p:pic>
        <p:nvPicPr>
          <p:cNvPr id="14" name="Content Placeholder 13">
            <a:extLst>
              <a:ext uri="{FF2B5EF4-FFF2-40B4-BE49-F238E27FC236}">
                <a16:creationId xmlns:a16="http://schemas.microsoft.com/office/drawing/2014/main" id="{EF75F08F-286E-4740-9CA5-4852181236EE}"/>
              </a:ext>
            </a:extLst>
          </p:cNvPr>
          <p:cNvPicPr>
            <a:picLocks noGrp="1" noChangeAspect="1"/>
          </p:cNvPicPr>
          <p:nvPr>
            <p:ph idx="1"/>
          </p:nvPr>
        </p:nvPicPr>
        <p:blipFill>
          <a:blip r:embed="rId3"/>
          <a:stretch>
            <a:fillRect/>
          </a:stretch>
        </p:blipFill>
        <p:spPr>
          <a:xfrm>
            <a:off x="987137" y="1074738"/>
            <a:ext cx="9780711" cy="5432205"/>
          </a:xfrm>
        </p:spPr>
      </p:pic>
    </p:spTree>
    <p:extLst>
      <p:ext uri="{BB962C8B-B14F-4D97-AF65-F5344CB8AC3E}">
        <p14:creationId xmlns:p14="http://schemas.microsoft.com/office/powerpoint/2010/main" val="67344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UI/UX Design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16</a:t>
            </a:fld>
            <a:endParaRPr lang="en-US" dirty="0"/>
          </a:p>
        </p:txBody>
      </p:sp>
      <p:pic>
        <p:nvPicPr>
          <p:cNvPr id="7" name="Content Placeholder 6">
            <a:extLst>
              <a:ext uri="{FF2B5EF4-FFF2-40B4-BE49-F238E27FC236}">
                <a16:creationId xmlns:a16="http://schemas.microsoft.com/office/drawing/2014/main" id="{9FE7A265-A96E-4581-97F8-C587F93CAF9E}"/>
              </a:ext>
            </a:extLst>
          </p:cNvPr>
          <p:cNvPicPr>
            <a:picLocks noGrp="1"/>
          </p:cNvPicPr>
          <p:nvPr>
            <p:ph idx="1"/>
          </p:nvPr>
        </p:nvPicPr>
        <p:blipFill>
          <a:blip r:embed="rId3"/>
          <a:stretch>
            <a:fillRect/>
          </a:stretch>
        </p:blipFill>
        <p:spPr>
          <a:xfrm>
            <a:off x="452063" y="1276197"/>
            <a:ext cx="11089391" cy="4892444"/>
          </a:xfrm>
          <a:prstGeom prst="rect">
            <a:avLst/>
          </a:prstGeom>
        </p:spPr>
      </p:pic>
    </p:spTree>
    <p:extLst>
      <p:ext uri="{BB962C8B-B14F-4D97-AF65-F5344CB8AC3E}">
        <p14:creationId xmlns:p14="http://schemas.microsoft.com/office/powerpoint/2010/main" val="216753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UI/UX Design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17</a:t>
            </a:fld>
            <a:endParaRPr lang="en-US" dirty="0"/>
          </a:p>
        </p:txBody>
      </p:sp>
      <p:pic>
        <p:nvPicPr>
          <p:cNvPr id="9" name="Content Placeholder 8">
            <a:extLst>
              <a:ext uri="{FF2B5EF4-FFF2-40B4-BE49-F238E27FC236}">
                <a16:creationId xmlns:a16="http://schemas.microsoft.com/office/drawing/2014/main" id="{6FF10122-4C37-4595-90C8-BDD775E0B833}"/>
              </a:ext>
            </a:extLst>
          </p:cNvPr>
          <p:cNvPicPr>
            <a:picLocks noGrp="1"/>
          </p:cNvPicPr>
          <p:nvPr>
            <p:ph idx="1"/>
          </p:nvPr>
        </p:nvPicPr>
        <p:blipFill>
          <a:blip r:embed="rId3"/>
          <a:stretch>
            <a:fillRect/>
          </a:stretch>
        </p:blipFill>
        <p:spPr>
          <a:xfrm>
            <a:off x="838200" y="1135619"/>
            <a:ext cx="10515600" cy="5005863"/>
          </a:xfrm>
          <a:prstGeom prst="rect">
            <a:avLst/>
          </a:prstGeom>
        </p:spPr>
      </p:pic>
    </p:spTree>
    <p:extLst>
      <p:ext uri="{BB962C8B-B14F-4D97-AF65-F5344CB8AC3E}">
        <p14:creationId xmlns:p14="http://schemas.microsoft.com/office/powerpoint/2010/main" val="133638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UI/UX Design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18</a:t>
            </a:fld>
            <a:endParaRPr lang="en-US" dirty="0"/>
          </a:p>
        </p:txBody>
      </p:sp>
      <p:pic>
        <p:nvPicPr>
          <p:cNvPr id="7" name="Content Placeholder 6">
            <a:extLst>
              <a:ext uri="{FF2B5EF4-FFF2-40B4-BE49-F238E27FC236}">
                <a16:creationId xmlns:a16="http://schemas.microsoft.com/office/drawing/2014/main" id="{56D02635-311F-45AD-999A-BF1B05FD53FE}"/>
              </a:ext>
            </a:extLst>
          </p:cNvPr>
          <p:cNvPicPr>
            <a:picLocks noGrp="1"/>
          </p:cNvPicPr>
          <p:nvPr>
            <p:ph idx="1"/>
          </p:nvPr>
        </p:nvPicPr>
        <p:blipFill>
          <a:blip r:embed="rId3"/>
          <a:stretch>
            <a:fillRect/>
          </a:stretch>
        </p:blipFill>
        <p:spPr>
          <a:xfrm>
            <a:off x="848111" y="1074738"/>
            <a:ext cx="10495778" cy="5017837"/>
          </a:xfrm>
          <a:prstGeom prst="rect">
            <a:avLst/>
          </a:prstGeom>
        </p:spPr>
      </p:pic>
    </p:spTree>
    <p:extLst>
      <p:ext uri="{BB962C8B-B14F-4D97-AF65-F5344CB8AC3E}">
        <p14:creationId xmlns:p14="http://schemas.microsoft.com/office/powerpoint/2010/main" val="216832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UI/UX Design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19</a:t>
            </a:fld>
            <a:endParaRPr lang="en-US" dirty="0"/>
          </a:p>
        </p:txBody>
      </p:sp>
      <p:pic>
        <p:nvPicPr>
          <p:cNvPr id="7" name="Content Placeholder 6">
            <a:extLst>
              <a:ext uri="{FF2B5EF4-FFF2-40B4-BE49-F238E27FC236}">
                <a16:creationId xmlns:a16="http://schemas.microsoft.com/office/drawing/2014/main" id="{052E11B9-5E6C-4A24-BB46-A6FF616C8AE3}"/>
              </a:ext>
            </a:extLst>
          </p:cNvPr>
          <p:cNvPicPr>
            <a:picLocks noGrp="1"/>
          </p:cNvPicPr>
          <p:nvPr>
            <p:ph idx="1"/>
          </p:nvPr>
        </p:nvPicPr>
        <p:blipFill>
          <a:blip r:embed="rId3"/>
          <a:stretch>
            <a:fillRect/>
          </a:stretch>
        </p:blipFill>
        <p:spPr>
          <a:prstGeom prst="rect">
            <a:avLst/>
          </a:prstGeom>
        </p:spPr>
      </p:pic>
    </p:spTree>
    <p:extLst>
      <p:ext uri="{BB962C8B-B14F-4D97-AF65-F5344CB8AC3E}">
        <p14:creationId xmlns:p14="http://schemas.microsoft.com/office/powerpoint/2010/main" val="227629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Introduction to Project</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pPr marL="0" indent="0">
              <a:buNone/>
            </a:pPr>
            <a:r>
              <a:rPr lang="en-US" sz="2400" b="1" dirty="0">
                <a:solidFill>
                  <a:srgbClr val="244478"/>
                </a:solidFill>
                <a:latin typeface="Helvetica Neue" panose="020B0604020202020204" charset="0"/>
                <a:ea typeface="Helvetica Neue Light" panose="02000403000000020004" pitchFamily="2" charset="0"/>
              </a:rPr>
              <a:t>1.Intending to do the following system:</a:t>
            </a:r>
          </a:p>
          <a:p>
            <a:pPr lvl="1"/>
            <a:r>
              <a:rPr lang="en-US" dirty="0">
                <a:solidFill>
                  <a:srgbClr val="244478"/>
                </a:solidFill>
                <a:latin typeface="Helvetica Neue" panose="020B0604020202020204" charset="0"/>
                <a:ea typeface="Helvetica Neue Light" panose="02000403000000020004" pitchFamily="2" charset="0"/>
              </a:rPr>
              <a:t>The online website of selling phones.</a:t>
            </a:r>
          </a:p>
          <a:p>
            <a:pPr marL="0" indent="0">
              <a:buNone/>
            </a:pPr>
            <a:r>
              <a:rPr lang="en-US" sz="2400" b="1" dirty="0">
                <a:solidFill>
                  <a:srgbClr val="244478"/>
                </a:solidFill>
                <a:latin typeface="Helvetica Neue" panose="020B0604020202020204" charset="0"/>
                <a:ea typeface="Helvetica Neue Light" panose="02000403000000020004" pitchFamily="2" charset="0"/>
              </a:rPr>
              <a:t>2. Purpose:</a:t>
            </a:r>
          </a:p>
          <a:p>
            <a:pPr lvl="1"/>
            <a:r>
              <a:rPr lang="en-US" dirty="0">
                <a:solidFill>
                  <a:srgbClr val="244478"/>
                </a:solidFill>
                <a:latin typeface="Helvetica Neue" panose="020B0604020202020204" charset="0"/>
                <a:ea typeface="Helvetica Neue Light" panose="02000403000000020004" pitchFamily="2" charset="0"/>
              </a:rPr>
              <a:t>Building a website to sell phones online, helping customers to choose the suitable phones for their demands instead of going to the stores. With the device has an internet connection, you can choose to buy a phone which is both convenient and cost-effective.</a:t>
            </a:r>
          </a:p>
          <a:p>
            <a:pPr marL="0" indent="0">
              <a:buNone/>
            </a:pPr>
            <a:r>
              <a:rPr lang="en-US" sz="2400" b="1" dirty="0">
                <a:solidFill>
                  <a:srgbClr val="244478"/>
                </a:solidFill>
                <a:latin typeface="Helvetica Neue" panose="020B0604020202020204" charset="0"/>
                <a:ea typeface="Helvetica Neue Light" panose="02000403000000020004" pitchFamily="2" charset="0"/>
              </a:rPr>
              <a:t>3. Website’s name</a:t>
            </a:r>
            <a:r>
              <a:rPr lang="en-US" sz="2400" dirty="0">
                <a:solidFill>
                  <a:srgbClr val="244478"/>
                </a:solidFill>
                <a:latin typeface="Helvetica Neue" panose="020B0604020202020204" charset="0"/>
                <a:ea typeface="Helvetica Neue Light" panose="02000403000000020004" pitchFamily="2" charset="0"/>
              </a:rPr>
              <a:t>:</a:t>
            </a:r>
          </a:p>
          <a:p>
            <a:pPr lvl="1"/>
            <a:r>
              <a:rPr lang="en-US" dirty="0">
                <a:solidFill>
                  <a:srgbClr val="244478"/>
                </a:solidFill>
                <a:latin typeface="Helvetica Neue" panose="020B0604020202020204" charset="0"/>
                <a:ea typeface="Helvetica Neue Light" panose="02000403000000020004" pitchFamily="2" charset="0"/>
              </a:rPr>
              <a:t>Online Shop Mobile.</a:t>
            </a:r>
          </a:p>
          <a:p>
            <a:pPr marL="0" indent="0">
              <a:buNone/>
            </a:pPr>
            <a:endParaRPr lang="en-US" sz="2300" dirty="0">
              <a:solidFill>
                <a:srgbClr val="244478"/>
              </a:solidFill>
              <a:latin typeface="Helvetica Neue" panose="020B0604020202020204" charset="0"/>
              <a:ea typeface="Helvetica Neue Light" panose="02000403000000020004" pitchFamily="2" charset="0"/>
            </a:endParaRPr>
          </a:p>
          <a:p>
            <a:pPr marL="0" indent="0">
              <a:buNone/>
            </a:pPr>
            <a:endParaRPr lang="en-US" sz="2400" dirty="0">
              <a:latin typeface="Helvetica Neue Light" panose="02000403000000020004" pitchFamily="2" charset="0"/>
              <a:ea typeface="Helvetica Neue Light" panose="02000403000000020004" pitchFamily="2"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8419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UI/UX Design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20</a:t>
            </a:fld>
            <a:endParaRPr lang="en-US" dirty="0"/>
          </a:p>
        </p:txBody>
      </p:sp>
      <p:pic>
        <p:nvPicPr>
          <p:cNvPr id="7" name="Content Placeholder 6">
            <a:extLst>
              <a:ext uri="{FF2B5EF4-FFF2-40B4-BE49-F238E27FC236}">
                <a16:creationId xmlns:a16="http://schemas.microsoft.com/office/drawing/2014/main" id="{7C250207-88B8-4E50-9F39-5034E8CD41BD}"/>
              </a:ext>
            </a:extLst>
          </p:cNvPr>
          <p:cNvPicPr>
            <a:picLocks noGrp="1" noChangeAspect="1"/>
          </p:cNvPicPr>
          <p:nvPr>
            <p:ph idx="1"/>
          </p:nvPr>
        </p:nvPicPr>
        <p:blipFill>
          <a:blip r:embed="rId3"/>
          <a:stretch>
            <a:fillRect/>
          </a:stretch>
        </p:blipFill>
        <p:spPr>
          <a:xfrm>
            <a:off x="1538111" y="1074738"/>
            <a:ext cx="9115777" cy="5127625"/>
          </a:xfrm>
        </p:spPr>
      </p:pic>
    </p:spTree>
    <p:extLst>
      <p:ext uri="{BB962C8B-B14F-4D97-AF65-F5344CB8AC3E}">
        <p14:creationId xmlns:p14="http://schemas.microsoft.com/office/powerpoint/2010/main" val="105064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Task Assign (to each team member)</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21</a:t>
            </a:fld>
            <a:endParaRPr lang="en-US" dirty="0"/>
          </a:p>
        </p:txBody>
      </p:sp>
      <p:graphicFrame>
        <p:nvGraphicFramePr>
          <p:cNvPr id="11" name="Content Placeholder 10">
            <a:extLst>
              <a:ext uri="{FF2B5EF4-FFF2-40B4-BE49-F238E27FC236}">
                <a16:creationId xmlns:a16="http://schemas.microsoft.com/office/drawing/2014/main" id="{816A4203-9842-4E5D-91B1-BFC718450F72}"/>
              </a:ext>
            </a:extLst>
          </p:cNvPr>
          <p:cNvGraphicFramePr>
            <a:graphicFrameLocks noGrp="1"/>
          </p:cNvGraphicFramePr>
          <p:nvPr>
            <p:ph idx="1"/>
            <p:extLst>
              <p:ext uri="{D42A27DB-BD31-4B8C-83A1-F6EECF244321}">
                <p14:modId xmlns:p14="http://schemas.microsoft.com/office/powerpoint/2010/main" val="124295656"/>
              </p:ext>
            </p:extLst>
          </p:nvPr>
        </p:nvGraphicFramePr>
        <p:xfrm>
          <a:off x="821933" y="937093"/>
          <a:ext cx="10171416" cy="5318220"/>
        </p:xfrm>
        <a:graphic>
          <a:graphicData uri="http://schemas.openxmlformats.org/drawingml/2006/table">
            <a:tbl>
              <a:tblPr>
                <a:tableStyleId>{5C22544A-7EE6-4342-B048-85BDC9FD1C3A}</a:tableStyleId>
              </a:tblPr>
              <a:tblGrid>
                <a:gridCol w="870254">
                  <a:extLst>
                    <a:ext uri="{9D8B030D-6E8A-4147-A177-3AD203B41FA5}">
                      <a16:colId xmlns:a16="http://schemas.microsoft.com/office/drawing/2014/main" val="697098374"/>
                    </a:ext>
                  </a:extLst>
                </a:gridCol>
                <a:gridCol w="1819437">
                  <a:extLst>
                    <a:ext uri="{9D8B030D-6E8A-4147-A177-3AD203B41FA5}">
                      <a16:colId xmlns:a16="http://schemas.microsoft.com/office/drawing/2014/main" val="3176600373"/>
                    </a:ext>
                  </a:extLst>
                </a:gridCol>
                <a:gridCol w="1845061">
                  <a:extLst>
                    <a:ext uri="{9D8B030D-6E8A-4147-A177-3AD203B41FA5}">
                      <a16:colId xmlns:a16="http://schemas.microsoft.com/office/drawing/2014/main" val="3636761805"/>
                    </a:ext>
                  </a:extLst>
                </a:gridCol>
                <a:gridCol w="1291544">
                  <a:extLst>
                    <a:ext uri="{9D8B030D-6E8A-4147-A177-3AD203B41FA5}">
                      <a16:colId xmlns:a16="http://schemas.microsoft.com/office/drawing/2014/main" val="22743893"/>
                    </a:ext>
                  </a:extLst>
                </a:gridCol>
                <a:gridCol w="1383797">
                  <a:extLst>
                    <a:ext uri="{9D8B030D-6E8A-4147-A177-3AD203B41FA5}">
                      <a16:colId xmlns:a16="http://schemas.microsoft.com/office/drawing/2014/main" val="1983587337"/>
                    </a:ext>
                  </a:extLst>
                </a:gridCol>
                <a:gridCol w="1752808">
                  <a:extLst>
                    <a:ext uri="{9D8B030D-6E8A-4147-A177-3AD203B41FA5}">
                      <a16:colId xmlns:a16="http://schemas.microsoft.com/office/drawing/2014/main" val="1973070746"/>
                    </a:ext>
                  </a:extLst>
                </a:gridCol>
                <a:gridCol w="1208515">
                  <a:extLst>
                    <a:ext uri="{9D8B030D-6E8A-4147-A177-3AD203B41FA5}">
                      <a16:colId xmlns:a16="http://schemas.microsoft.com/office/drawing/2014/main" val="4063475285"/>
                    </a:ext>
                  </a:extLst>
                </a:gridCol>
              </a:tblGrid>
              <a:tr h="251075">
                <a:tc>
                  <a:txBody>
                    <a:bodyPr/>
                    <a:lstStyle/>
                    <a:p>
                      <a:pPr marL="0" marR="0" indent="19685" algn="ctr">
                        <a:lnSpc>
                          <a:spcPct val="115000"/>
                        </a:lnSpc>
                        <a:spcBef>
                          <a:spcPts val="0"/>
                        </a:spcBef>
                        <a:spcAft>
                          <a:spcPts val="800"/>
                        </a:spcAft>
                      </a:pPr>
                      <a:r>
                        <a:rPr lang="vi-VN" sz="700">
                          <a:effectLst/>
                        </a:rPr>
                        <a:t>Group </a:t>
                      </a:r>
                      <a:r>
                        <a:rPr lang="en-US" sz="700">
                          <a:effectLst/>
                        </a:rPr>
                        <a:t>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gridSpan="6">
                  <a:txBody>
                    <a:bodyPr/>
                    <a:lstStyle/>
                    <a:p>
                      <a:pPr marL="0" marR="0">
                        <a:lnSpc>
                          <a:spcPct val="115000"/>
                        </a:lnSpc>
                        <a:spcBef>
                          <a:spcPts val="0"/>
                        </a:spcBef>
                        <a:spcAft>
                          <a:spcPts val="800"/>
                        </a:spcAft>
                      </a:pPr>
                      <a:r>
                        <a:rPr lang="en-US" sz="700">
                          <a:effectLst/>
                        </a:rPr>
                        <a:t>Mobile Shop Online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5030163"/>
                  </a:ext>
                </a:extLst>
              </a:tr>
              <a:tr h="363476">
                <a:tc>
                  <a:txBody>
                    <a:bodyPr/>
                    <a:lstStyle/>
                    <a:p>
                      <a:pPr marL="0" marR="0" indent="19685" algn="ctr">
                        <a:lnSpc>
                          <a:spcPct val="115000"/>
                        </a:lnSpc>
                        <a:spcBef>
                          <a:spcPts val="0"/>
                        </a:spcBef>
                        <a:spcAft>
                          <a:spcPts val="800"/>
                        </a:spcAft>
                      </a:pPr>
                      <a:r>
                        <a:rPr lang="vi-VN" sz="700">
                          <a:effectLst/>
                        </a:rPr>
                        <a:t>No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indent="19685" algn="ctr">
                        <a:lnSpc>
                          <a:spcPct val="115000"/>
                        </a:lnSpc>
                        <a:spcBef>
                          <a:spcPts val="0"/>
                        </a:spcBef>
                        <a:spcAft>
                          <a:spcPts val="800"/>
                        </a:spcAft>
                      </a:pPr>
                      <a:r>
                        <a:rPr lang="vi-VN" sz="700">
                          <a:effectLst/>
                        </a:rPr>
                        <a:t>Task name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indent="19685" algn="ctr">
                        <a:lnSpc>
                          <a:spcPct val="115000"/>
                        </a:lnSpc>
                        <a:spcBef>
                          <a:spcPts val="0"/>
                        </a:spcBef>
                        <a:spcAft>
                          <a:spcPts val="800"/>
                        </a:spcAft>
                      </a:pPr>
                      <a:r>
                        <a:rPr lang="vi-VN" sz="700">
                          <a:effectLst/>
                        </a:rPr>
                        <a:t>Description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indent="19685" algn="ctr">
                        <a:lnSpc>
                          <a:spcPct val="115000"/>
                        </a:lnSpc>
                        <a:spcBef>
                          <a:spcPts val="0"/>
                        </a:spcBef>
                        <a:spcAft>
                          <a:spcPts val="800"/>
                        </a:spcAft>
                      </a:pPr>
                      <a:r>
                        <a:rPr lang="vi-VN" sz="700">
                          <a:effectLst/>
                        </a:rPr>
                        <a:t>Start Date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indent="19685" algn="ctr">
                        <a:lnSpc>
                          <a:spcPct val="115000"/>
                        </a:lnSpc>
                        <a:spcBef>
                          <a:spcPts val="0"/>
                        </a:spcBef>
                        <a:spcAft>
                          <a:spcPts val="800"/>
                        </a:spcAft>
                      </a:pPr>
                      <a:r>
                        <a:rPr lang="vi-VN" sz="700">
                          <a:effectLst/>
                        </a:rPr>
                        <a:t>End Date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indent="19685" algn="ctr">
                        <a:lnSpc>
                          <a:spcPct val="115000"/>
                        </a:lnSpc>
                        <a:spcBef>
                          <a:spcPts val="0"/>
                        </a:spcBef>
                        <a:spcAft>
                          <a:spcPts val="800"/>
                        </a:spcAft>
                      </a:pPr>
                      <a:r>
                        <a:rPr lang="vi-VN" sz="700">
                          <a:effectLst/>
                        </a:rPr>
                        <a:t>Member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tc>
                  <a:txBody>
                    <a:bodyPr/>
                    <a:lstStyle/>
                    <a:p>
                      <a:pPr marL="0" marR="0" algn="ctr">
                        <a:lnSpc>
                          <a:spcPct val="115000"/>
                        </a:lnSpc>
                        <a:spcBef>
                          <a:spcPts val="0"/>
                        </a:spcBef>
                        <a:spcAft>
                          <a:spcPts val="800"/>
                        </a:spcAft>
                      </a:pPr>
                      <a:r>
                        <a:rPr lang="vi-VN" sz="700">
                          <a:effectLst/>
                        </a:rPr>
                        <a:t>Self assessment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nchor="ctr"/>
                </a:tc>
                <a:extLst>
                  <a:ext uri="{0D108BD9-81ED-4DB2-BD59-A6C34878D82A}">
                    <a16:rowId xmlns:a16="http://schemas.microsoft.com/office/drawing/2014/main" val="3575310882"/>
                  </a:ext>
                </a:extLst>
              </a:tr>
              <a:tr h="273889">
                <a:tc>
                  <a:txBody>
                    <a:bodyPr/>
                    <a:lstStyle/>
                    <a:p>
                      <a:pPr marL="0" marR="0" algn="ctr">
                        <a:lnSpc>
                          <a:spcPct val="115000"/>
                        </a:lnSpc>
                        <a:spcBef>
                          <a:spcPts val="0"/>
                        </a:spcBef>
                        <a:spcAft>
                          <a:spcPts val="800"/>
                        </a:spcAft>
                      </a:pPr>
                      <a:r>
                        <a:rPr lang="en-US" sz="700">
                          <a:effectLst/>
                        </a:rPr>
                        <a:t>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Major Analysis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system analysis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6/8/2020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1422484457"/>
                  </a:ext>
                </a:extLst>
              </a:tr>
              <a:tr h="308023">
                <a:tc>
                  <a:txBody>
                    <a:bodyPr/>
                    <a:lstStyle/>
                    <a:p>
                      <a:pPr marL="0" marR="0" indent="19685" algn="ctr">
                        <a:lnSpc>
                          <a:spcPct val="115000"/>
                        </a:lnSpc>
                        <a:spcBef>
                          <a:spcPts val="0"/>
                        </a:spcBef>
                        <a:spcAft>
                          <a:spcPts val="800"/>
                        </a:spcAft>
                      </a:pPr>
                      <a:r>
                        <a:rPr lang="en-US" sz="700">
                          <a:effectLst/>
                        </a:rPr>
                        <a:t>2</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Draw</a:t>
                      </a:r>
                    </a:p>
                    <a:p>
                      <a:pPr marL="0" marR="0" indent="19685">
                        <a:lnSpc>
                          <a:spcPct val="115000"/>
                        </a:lnSpc>
                        <a:spcBef>
                          <a:spcPts val="0"/>
                        </a:spcBef>
                        <a:spcAft>
                          <a:spcPts val="800"/>
                        </a:spcAft>
                      </a:pPr>
                      <a:r>
                        <a:rPr lang="en-US" sz="700">
                          <a:effectLst/>
                        </a:rPr>
                        <a:t> Use Case 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Use Case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531834323"/>
                  </a:ext>
                </a:extLst>
              </a:tr>
              <a:tr h="308023">
                <a:tc>
                  <a:txBody>
                    <a:bodyPr/>
                    <a:lstStyle/>
                    <a:p>
                      <a:pPr marL="0" marR="0" indent="19685" algn="ctr">
                        <a:lnSpc>
                          <a:spcPct val="115000"/>
                        </a:lnSpc>
                        <a:spcBef>
                          <a:spcPts val="0"/>
                        </a:spcBef>
                        <a:spcAft>
                          <a:spcPts val="800"/>
                        </a:spcAft>
                      </a:pPr>
                      <a:r>
                        <a:rPr lang="en-US" sz="700">
                          <a:effectLst/>
                        </a:rPr>
                        <a:t>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Draw</a:t>
                      </a:r>
                    </a:p>
                    <a:p>
                      <a:pPr marL="0" marR="0" indent="19685">
                        <a:lnSpc>
                          <a:spcPct val="115000"/>
                        </a:lnSpc>
                        <a:spcBef>
                          <a:spcPts val="0"/>
                        </a:spcBef>
                        <a:spcAft>
                          <a:spcPts val="800"/>
                        </a:spcAft>
                      </a:pPr>
                      <a:r>
                        <a:rPr lang="en-US" sz="700">
                          <a:effectLst/>
                        </a:rPr>
                        <a:t> Use Case 4,5,6</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Use Case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Uoc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 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990593429"/>
                  </a:ext>
                </a:extLst>
              </a:tr>
              <a:tr h="308023">
                <a:tc>
                  <a:txBody>
                    <a:bodyPr/>
                    <a:lstStyle/>
                    <a:p>
                      <a:pPr marL="0" marR="0" indent="19685" algn="ctr">
                        <a:lnSpc>
                          <a:spcPct val="115000"/>
                        </a:lnSpc>
                        <a:spcBef>
                          <a:spcPts val="0"/>
                        </a:spcBef>
                        <a:spcAft>
                          <a:spcPts val="800"/>
                        </a:spcAft>
                      </a:pPr>
                      <a:r>
                        <a:rPr lang="en-US" sz="700">
                          <a:effectLst/>
                        </a:rPr>
                        <a:t>4</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Draw</a:t>
                      </a:r>
                    </a:p>
                    <a:p>
                      <a:pPr marL="0" marR="0" indent="19685">
                        <a:lnSpc>
                          <a:spcPct val="115000"/>
                        </a:lnSpc>
                        <a:spcBef>
                          <a:spcPts val="0"/>
                        </a:spcBef>
                        <a:spcAft>
                          <a:spcPts val="800"/>
                        </a:spcAft>
                      </a:pPr>
                      <a:r>
                        <a:rPr lang="en-US" sz="700">
                          <a:effectLst/>
                        </a:rPr>
                        <a:t> Use Case 7,8,9</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Use Case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Duyet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403016432"/>
                  </a:ext>
                </a:extLst>
              </a:tr>
              <a:tr h="466051">
                <a:tc>
                  <a:txBody>
                    <a:bodyPr/>
                    <a:lstStyle/>
                    <a:p>
                      <a:pPr marL="0" marR="0" indent="19685" algn="ctr">
                        <a:lnSpc>
                          <a:spcPct val="115000"/>
                        </a:lnSpc>
                        <a:spcBef>
                          <a:spcPts val="0"/>
                        </a:spcBef>
                        <a:spcAft>
                          <a:spcPts val="800"/>
                        </a:spcAft>
                      </a:pPr>
                      <a:r>
                        <a:rPr lang="en-US" sz="700">
                          <a:effectLst/>
                        </a:rPr>
                        <a:t>5</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Draw</a:t>
                      </a:r>
                    </a:p>
                    <a:p>
                      <a:pPr marL="0" marR="0" indent="19685">
                        <a:lnSpc>
                          <a:spcPct val="115000"/>
                        </a:lnSpc>
                        <a:spcBef>
                          <a:spcPts val="0"/>
                        </a:spcBef>
                        <a:spcAft>
                          <a:spcPts val="800"/>
                        </a:spcAft>
                      </a:pPr>
                      <a:r>
                        <a:rPr lang="en-US" sz="800">
                          <a:effectLst/>
                        </a:rPr>
                        <a:t>Sequence 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Sequence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 100%</a:t>
                      </a:r>
                    </a:p>
                    <a:p>
                      <a:pPr marL="0" marR="0">
                        <a:lnSpc>
                          <a:spcPct val="115000"/>
                        </a:lnSpc>
                        <a:spcBef>
                          <a:spcPts val="0"/>
                        </a:spcBef>
                        <a:spcAft>
                          <a:spcPts val="800"/>
                        </a:spcAft>
                      </a:pPr>
                      <a:r>
                        <a:rPr lang="en-US" sz="7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95452185"/>
                  </a:ext>
                </a:extLst>
              </a:tr>
              <a:tr h="466051">
                <a:tc>
                  <a:txBody>
                    <a:bodyPr/>
                    <a:lstStyle/>
                    <a:p>
                      <a:pPr marL="0" marR="0" indent="19685" algn="ctr">
                        <a:lnSpc>
                          <a:spcPct val="115000"/>
                        </a:lnSpc>
                        <a:spcBef>
                          <a:spcPts val="0"/>
                        </a:spcBef>
                        <a:spcAft>
                          <a:spcPts val="800"/>
                        </a:spcAft>
                      </a:pPr>
                      <a:r>
                        <a:rPr lang="en-US" sz="700">
                          <a:effectLst/>
                        </a:rPr>
                        <a:t>6</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dirty="0">
                          <a:effectLst/>
                        </a:rPr>
                        <a:t>Draw</a:t>
                      </a:r>
                    </a:p>
                    <a:p>
                      <a:pPr marL="0" marR="0" indent="19685">
                        <a:lnSpc>
                          <a:spcPct val="115000"/>
                        </a:lnSpc>
                        <a:spcBef>
                          <a:spcPts val="0"/>
                        </a:spcBef>
                        <a:spcAft>
                          <a:spcPts val="800"/>
                        </a:spcAft>
                      </a:pPr>
                      <a:r>
                        <a:rPr lang="en-US" sz="800" dirty="0">
                          <a:effectLst/>
                        </a:rPr>
                        <a:t>Sequence 4,5,6</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Sequence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Uoc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91293285"/>
                  </a:ext>
                </a:extLst>
              </a:tr>
              <a:tr h="466051">
                <a:tc>
                  <a:txBody>
                    <a:bodyPr/>
                    <a:lstStyle/>
                    <a:p>
                      <a:pPr marL="0" marR="0">
                        <a:lnSpc>
                          <a:spcPct val="115000"/>
                        </a:lnSpc>
                        <a:spcBef>
                          <a:spcPts val="0"/>
                        </a:spcBef>
                        <a:spcAft>
                          <a:spcPts val="800"/>
                        </a:spcAft>
                      </a:pPr>
                      <a:r>
                        <a:rPr lang="en-US" sz="700">
                          <a:effectLst/>
                        </a:rPr>
                        <a:t>     7</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Draw</a:t>
                      </a:r>
                    </a:p>
                    <a:p>
                      <a:pPr marL="0" marR="0" indent="19685">
                        <a:lnSpc>
                          <a:spcPct val="115000"/>
                        </a:lnSpc>
                        <a:spcBef>
                          <a:spcPts val="0"/>
                        </a:spcBef>
                        <a:spcAft>
                          <a:spcPts val="800"/>
                        </a:spcAft>
                      </a:pPr>
                      <a:r>
                        <a:rPr lang="en-US" sz="800">
                          <a:effectLst/>
                        </a:rPr>
                        <a:t>Sequence 7,8,9</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 Sequence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9/8/2020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15/8/2020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Duyet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1017158380"/>
                  </a:ext>
                </a:extLst>
              </a:tr>
              <a:tr h="239668">
                <a:tc>
                  <a:txBody>
                    <a:bodyPr/>
                    <a:lstStyle/>
                    <a:p>
                      <a:pPr marL="0" marR="0">
                        <a:lnSpc>
                          <a:spcPct val="115000"/>
                        </a:lnSpc>
                        <a:spcBef>
                          <a:spcPts val="0"/>
                        </a:spcBef>
                        <a:spcAft>
                          <a:spcPts val="800"/>
                        </a:spcAft>
                      </a:pPr>
                      <a:r>
                        <a:rPr lang="en-US" sz="700">
                          <a:effectLst/>
                        </a:rPr>
                        <a:t>     8</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Design Database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Design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17/8/2020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20/8/2020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2843169315"/>
                  </a:ext>
                </a:extLst>
              </a:tr>
              <a:tr h="239668">
                <a:tc>
                  <a:txBody>
                    <a:bodyPr/>
                    <a:lstStyle/>
                    <a:p>
                      <a:pPr marL="0" marR="0">
                        <a:lnSpc>
                          <a:spcPct val="115000"/>
                        </a:lnSpc>
                        <a:spcBef>
                          <a:spcPts val="0"/>
                        </a:spcBef>
                        <a:spcAft>
                          <a:spcPts val="800"/>
                        </a:spcAft>
                      </a:pPr>
                      <a:r>
                        <a:rPr lang="en-US" sz="700">
                          <a:effectLst/>
                        </a:rPr>
                        <a:t>     9</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Create And Insert database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Code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22/8/2020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27/8/2020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Uoc, Duyet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003492310"/>
                  </a:ext>
                </a:extLst>
              </a:tr>
              <a:tr h="308023">
                <a:tc>
                  <a:txBody>
                    <a:bodyPr/>
                    <a:lstStyle/>
                    <a:p>
                      <a:pPr marL="0" marR="0">
                        <a:lnSpc>
                          <a:spcPct val="115000"/>
                        </a:lnSpc>
                        <a:spcBef>
                          <a:spcPts val="0"/>
                        </a:spcBef>
                        <a:spcAft>
                          <a:spcPts val="800"/>
                        </a:spcAft>
                      </a:pPr>
                      <a:r>
                        <a:rPr lang="en-US" sz="700">
                          <a:effectLst/>
                        </a:rPr>
                        <a:t>     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 Use case </a:t>
                      </a:r>
                    </a:p>
                    <a:p>
                      <a:pPr marL="0" marR="0" indent="19685">
                        <a:lnSpc>
                          <a:spcPct val="115000"/>
                        </a:lnSpc>
                        <a:spcBef>
                          <a:spcPts val="0"/>
                        </a:spcBef>
                        <a:spcAft>
                          <a:spcPts val="800"/>
                        </a:spcAft>
                      </a:pPr>
                      <a:r>
                        <a:rPr lang="en-US" sz="700">
                          <a:effectLst/>
                        </a:rPr>
                        <a:t>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31/8/2020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20/10/2020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188690633"/>
                  </a:ext>
                </a:extLst>
              </a:tr>
              <a:tr h="308023">
                <a:tc>
                  <a:txBody>
                    <a:bodyPr/>
                    <a:lstStyle/>
                    <a:p>
                      <a:pPr marL="0" marR="0">
                        <a:lnSpc>
                          <a:spcPct val="115000"/>
                        </a:lnSpc>
                        <a:spcBef>
                          <a:spcPts val="0"/>
                        </a:spcBef>
                        <a:spcAft>
                          <a:spcPts val="800"/>
                        </a:spcAft>
                      </a:pPr>
                      <a:r>
                        <a:rPr lang="en-US" sz="700">
                          <a:effectLst/>
                        </a:rPr>
                        <a:t>     11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 Use case </a:t>
                      </a:r>
                    </a:p>
                    <a:p>
                      <a:pPr marL="0" marR="0" indent="19685">
                        <a:lnSpc>
                          <a:spcPct val="115000"/>
                        </a:lnSpc>
                        <a:spcBef>
                          <a:spcPts val="0"/>
                        </a:spcBef>
                        <a:spcAft>
                          <a:spcPts val="800"/>
                        </a:spcAft>
                      </a:pPr>
                      <a:r>
                        <a:rPr lang="en-US" sz="700">
                          <a:effectLst/>
                        </a:rPr>
                        <a:t>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31/8/2020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20/10/2020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Uoc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923988855"/>
                  </a:ext>
                </a:extLst>
              </a:tr>
              <a:tr h="308023">
                <a:tc>
                  <a:txBody>
                    <a:bodyPr/>
                    <a:lstStyle/>
                    <a:p>
                      <a:pPr marL="0" marR="0">
                        <a:lnSpc>
                          <a:spcPct val="115000"/>
                        </a:lnSpc>
                        <a:spcBef>
                          <a:spcPts val="0"/>
                        </a:spcBef>
                        <a:spcAft>
                          <a:spcPts val="800"/>
                        </a:spcAft>
                      </a:pPr>
                      <a:r>
                        <a:rPr lang="en-US" sz="700">
                          <a:effectLst/>
                        </a:rPr>
                        <a:t>    12</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 Use case </a:t>
                      </a:r>
                    </a:p>
                    <a:p>
                      <a:pPr marL="0" marR="0" indent="19685">
                        <a:lnSpc>
                          <a:spcPct val="115000"/>
                        </a:lnSpc>
                        <a:spcBef>
                          <a:spcPts val="0"/>
                        </a:spcBef>
                        <a:spcAft>
                          <a:spcPts val="800"/>
                        </a:spcAft>
                      </a:pPr>
                      <a:r>
                        <a:rPr lang="en-US" sz="700">
                          <a:effectLst/>
                        </a:rPr>
                        <a:t>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31/8/2020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20/10/2020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Duyet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576457949"/>
                  </a:ext>
                </a:extLst>
              </a:tr>
              <a:tr h="273889">
                <a:tc>
                  <a:txBody>
                    <a:bodyPr/>
                    <a:lstStyle/>
                    <a:p>
                      <a:pPr marL="0" marR="0">
                        <a:lnSpc>
                          <a:spcPct val="115000"/>
                        </a:lnSpc>
                        <a:spcBef>
                          <a:spcPts val="0"/>
                        </a:spcBef>
                        <a:spcAft>
                          <a:spcPts val="800"/>
                        </a:spcAft>
                      </a:pPr>
                      <a:r>
                        <a:rPr lang="en-US" sz="700">
                          <a:effectLst/>
                        </a:rPr>
                        <a:t>    11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800">
                          <a:effectLst/>
                        </a:rPr>
                        <a:t>Complete document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Write doc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21/10/2020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4/11/2020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Duyet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3429356085"/>
                  </a:ext>
                </a:extLst>
              </a:tr>
              <a:tr h="239668">
                <a:tc>
                  <a:txBody>
                    <a:bodyPr/>
                    <a:lstStyle/>
                    <a:p>
                      <a:pPr marL="0" marR="0">
                        <a:lnSpc>
                          <a:spcPct val="115000"/>
                        </a:lnSpc>
                        <a:spcBef>
                          <a:spcPts val="0"/>
                        </a:spcBef>
                        <a:spcAft>
                          <a:spcPts val="800"/>
                        </a:spcAft>
                      </a:pPr>
                      <a:r>
                        <a:rPr lang="en-US" sz="700">
                          <a:effectLst/>
                        </a:rPr>
                        <a:t>    12</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Complete slide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Write slide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25/10/2020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4/11/2020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a:effectLst/>
                        </a:rPr>
                        <a:t>        Xuan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tc>
                  <a:txBody>
                    <a:bodyPr/>
                    <a:lstStyle/>
                    <a:p>
                      <a:pPr marL="0" marR="0" indent="19685">
                        <a:lnSpc>
                          <a:spcPct val="115000"/>
                        </a:lnSpc>
                        <a:spcBef>
                          <a:spcPts val="0"/>
                        </a:spcBef>
                        <a:spcAft>
                          <a:spcPts val="800"/>
                        </a:spcAft>
                      </a:pPr>
                      <a:r>
                        <a:rPr lang="en-US" sz="700" dirty="0">
                          <a:effectLst/>
                        </a:rPr>
                        <a:t>100%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139" marR="46139" marT="0" marB="0"/>
                </a:tc>
                <a:extLst>
                  <a:ext uri="{0D108BD9-81ED-4DB2-BD59-A6C34878D82A}">
                    <a16:rowId xmlns:a16="http://schemas.microsoft.com/office/drawing/2014/main" val="1362031378"/>
                  </a:ext>
                </a:extLst>
              </a:tr>
            </a:tbl>
          </a:graphicData>
        </a:graphic>
      </p:graphicFrame>
    </p:spTree>
    <p:extLst>
      <p:ext uri="{BB962C8B-B14F-4D97-AF65-F5344CB8AC3E}">
        <p14:creationId xmlns:p14="http://schemas.microsoft.com/office/powerpoint/2010/main" val="239398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Experience Learned</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dirty="0">
                <a:latin typeface="Helvetica Neue" panose="020B0604020202020204"/>
              </a:rPr>
              <a:t>Developing a great deal of teamwork’s experience.</a:t>
            </a:r>
          </a:p>
          <a:p>
            <a:r>
              <a:rPr lang="en-US" dirty="0">
                <a:latin typeface="Helvetica Neue" panose="020B0604020202020204"/>
              </a:rPr>
              <a:t>Learning and capturing knowledge about HTML, CSS, PHP, JQUERY, MYSQL.</a:t>
            </a:r>
          </a:p>
          <a:p>
            <a:r>
              <a:rPr lang="en-US" dirty="0">
                <a:latin typeface="Helvetica Neue" panose="020B0604020202020204"/>
              </a:rPr>
              <a:t>Getting experience of Google’s searching.</a:t>
            </a:r>
          </a:p>
          <a:p>
            <a:endParaRPr lang="en-US" sz="2400" dirty="0">
              <a:latin typeface="Helvetica Neue Light" panose="02000403000000020004" pitchFamily="2" charset="0"/>
              <a:ea typeface="Helvetica Neue Light" panose="02000403000000020004" pitchFamily="2" charset="0"/>
            </a:endParaRPr>
          </a:p>
          <a:p>
            <a:endParaRPr lang="en-US" sz="2400" dirty="0">
              <a:latin typeface="Helvetica Neue Light" panose="02000403000000020004" pitchFamily="2" charset="0"/>
              <a:ea typeface="Helvetica Neue Light" panose="02000403000000020004" pitchFamily="2"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22</a:t>
            </a:fld>
            <a:endParaRPr lang="en-US" dirty="0"/>
          </a:p>
        </p:txBody>
      </p:sp>
    </p:spTree>
    <p:extLst>
      <p:ext uri="{BB962C8B-B14F-4D97-AF65-F5344CB8AC3E}">
        <p14:creationId xmlns:p14="http://schemas.microsoft.com/office/powerpoint/2010/main" val="36614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37BB8C-BA62-BC4F-B0F8-D5F9321E2E79}"/>
              </a:ext>
            </a:extLst>
          </p:cNvPr>
          <p:cNvPicPr>
            <a:picLocks noChangeAspect="1"/>
          </p:cNvPicPr>
          <p:nvPr/>
        </p:nvPicPr>
        <p:blipFill>
          <a:blip r:embed="rId3"/>
          <a:stretch>
            <a:fillRect/>
          </a:stretch>
        </p:blipFill>
        <p:spPr>
          <a:xfrm>
            <a:off x="4440837" y="1664596"/>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357C2-C3D4-5646-99C7-CB60F4827364}"/>
              </a:ext>
            </a:extLst>
          </p:cNvPr>
          <p:cNvSpPr txBox="1"/>
          <p:nvPr/>
        </p:nvSpPr>
        <p:spPr>
          <a:xfrm>
            <a:off x="314179" y="2644170"/>
            <a:ext cx="11563642" cy="1569660"/>
          </a:xfrm>
          <a:prstGeom prst="rect">
            <a:avLst/>
          </a:prstGeom>
          <a:noFill/>
        </p:spPr>
        <p:txBody>
          <a:bodyPr wrap="square" rtlCol="0">
            <a:spAutoFit/>
          </a:bodyPr>
          <a:lstStyle/>
          <a:p>
            <a:pPr algn="ctr"/>
            <a:r>
              <a:rPr lang="en-US" sz="9600">
                <a:solidFill>
                  <a:schemeClr val="bg1"/>
                </a:solidFill>
                <a:latin typeface="Helvetica Neue Thin" panose="020B0403020202020204" pitchFamily="34" charset="0"/>
                <a:ea typeface="Helvetica Neue Thin" panose="020B0403020202020204" pitchFamily="34" charset="0"/>
              </a:rPr>
              <a:t>Q &amp; A</a:t>
            </a:r>
          </a:p>
        </p:txBody>
      </p:sp>
    </p:spTree>
    <p:extLst>
      <p:ext uri="{BB962C8B-B14F-4D97-AF65-F5344CB8AC3E}">
        <p14:creationId xmlns:p14="http://schemas.microsoft.com/office/powerpoint/2010/main" val="33303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Customer Requirements</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dirty="0">
                <a:latin typeface="Helvetica Neue Light" panose="02000403000000020004" pitchFamily="2" charset="0"/>
                <a:ea typeface="Helvetica Neue Light" panose="02000403000000020004" pitchFamily="2" charset="0"/>
              </a:rPr>
              <a:t>Website has a beautiful interface and compatible abilities with almost internet-connected devices such as laptop, personal computer, smart phones,…</a:t>
            </a:r>
          </a:p>
          <a:p>
            <a:r>
              <a:rPr lang="en-US" dirty="0">
                <a:latin typeface="Helvetica Neue Light" panose="02000403000000020004" pitchFamily="2" charset="0"/>
                <a:ea typeface="Helvetica Neue Light" panose="02000403000000020004" pitchFamily="2" charset="0"/>
              </a:rPr>
              <a:t>Website has enough basic functions of online selling website.</a:t>
            </a:r>
          </a:p>
          <a:p>
            <a:r>
              <a:rPr lang="en-US" dirty="0">
                <a:latin typeface="Helvetica Neue Light" panose="02000403000000020004" pitchFamily="2" charset="0"/>
                <a:ea typeface="Helvetica Neue Light" panose="02000403000000020004" pitchFamily="2" charset="0"/>
              </a:rPr>
              <a:t>Managing easily the product items, configuration of website.</a:t>
            </a:r>
          </a:p>
          <a:p>
            <a:pPr marL="0" indent="0">
              <a:buNone/>
            </a:pPr>
            <a:endParaRPr lang="en-US" sz="2400" dirty="0">
              <a:latin typeface="Helvetica Neue Light" panose="02000403000000020004" pitchFamily="2" charset="0"/>
              <a:ea typeface="Helvetica Neue Light" panose="02000403000000020004" pitchFamily="2" charset="0"/>
            </a:endParaRPr>
          </a:p>
          <a:p>
            <a:endParaRPr lang="en-US" sz="2400" dirty="0">
              <a:latin typeface="Helvetica Neue Light" panose="02000403000000020004" pitchFamily="2" charset="0"/>
              <a:ea typeface="Helvetica Neue Light" panose="02000403000000020004" pitchFamily="2" charset="0"/>
            </a:endParaRPr>
          </a:p>
          <a:p>
            <a:endParaRPr lang="en-US" sz="2400" dirty="0">
              <a:latin typeface="Helvetica Neue Light" panose="02000403000000020004" pitchFamily="2" charset="0"/>
              <a:ea typeface="Helvetica Neue Light" panose="02000403000000020004" pitchFamily="2"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142454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Use Case</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4</a:t>
            </a:fld>
            <a:endParaRPr lang="en-US" dirty="0"/>
          </a:p>
        </p:txBody>
      </p:sp>
      <p:pic>
        <p:nvPicPr>
          <p:cNvPr id="10" name="Content Placeholder 9">
            <a:extLst>
              <a:ext uri="{FF2B5EF4-FFF2-40B4-BE49-F238E27FC236}">
                <a16:creationId xmlns:a16="http://schemas.microsoft.com/office/drawing/2014/main" id="{C66F0303-982D-4FE3-846B-5C1446F76578}"/>
              </a:ext>
            </a:extLst>
          </p:cNvPr>
          <p:cNvPicPr>
            <a:picLocks noGrp="1" noChangeAspect="1"/>
          </p:cNvPicPr>
          <p:nvPr>
            <p:ph idx="1"/>
          </p:nvPr>
        </p:nvPicPr>
        <p:blipFill>
          <a:blip r:embed="rId3"/>
          <a:stretch>
            <a:fillRect/>
          </a:stretch>
        </p:blipFill>
        <p:spPr>
          <a:xfrm>
            <a:off x="2054831" y="1074738"/>
            <a:ext cx="7798086" cy="5429156"/>
          </a:xfrm>
        </p:spPr>
      </p:pic>
    </p:spTree>
    <p:extLst>
      <p:ext uri="{BB962C8B-B14F-4D97-AF65-F5344CB8AC3E}">
        <p14:creationId xmlns:p14="http://schemas.microsoft.com/office/powerpoint/2010/main" val="294922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sz="2400" dirty="0">
                <a:latin typeface="Helvetica Neue Light" panose="02000403000000020004" pitchFamily="2" charset="0"/>
                <a:ea typeface="Helvetica Neue Light" panose="02000403000000020004" pitchFamily="2" charset="0"/>
              </a:rPr>
              <a:t>Add to cart </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5</a:t>
            </a:fld>
            <a:endParaRPr lang="en-US" dirty="0"/>
          </a:p>
        </p:txBody>
      </p:sp>
      <p:pic>
        <p:nvPicPr>
          <p:cNvPr id="7" name="Picture 6">
            <a:extLst>
              <a:ext uri="{FF2B5EF4-FFF2-40B4-BE49-F238E27FC236}">
                <a16:creationId xmlns:a16="http://schemas.microsoft.com/office/drawing/2014/main" id="{425A0F4A-32E4-4740-817B-DF6EEA982E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3860" y="1074057"/>
            <a:ext cx="3764280" cy="5316469"/>
          </a:xfrm>
          <a:prstGeom prst="rect">
            <a:avLst/>
          </a:prstGeom>
          <a:noFill/>
          <a:ln>
            <a:noFill/>
          </a:ln>
        </p:spPr>
      </p:pic>
    </p:spTree>
    <p:extLst>
      <p:ext uri="{BB962C8B-B14F-4D97-AF65-F5344CB8AC3E}">
        <p14:creationId xmlns:p14="http://schemas.microsoft.com/office/powerpoint/2010/main" val="243151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r>
              <a:rPr lang="en-US" sz="2400" dirty="0">
                <a:latin typeface="Helvetica Neue Light" panose="02000403000000020004" pitchFamily="2" charset="0"/>
                <a:ea typeface="Helvetica Neue Light" panose="02000403000000020004" pitchFamily="2" charset="0"/>
              </a:rPr>
              <a:t>View Shopping cart </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6</a:t>
            </a:fld>
            <a:endParaRPr lang="en-US" dirty="0"/>
          </a:p>
        </p:txBody>
      </p:sp>
      <p:pic>
        <p:nvPicPr>
          <p:cNvPr id="1026" name="Picture 2">
            <a:extLst>
              <a:ext uri="{FF2B5EF4-FFF2-40B4-BE49-F238E27FC236}">
                <a16:creationId xmlns:a16="http://schemas.microsoft.com/office/drawing/2014/main" id="{3E5905B9-D16E-4303-91EB-4F97F0A2A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471" y="1613043"/>
            <a:ext cx="1762125" cy="446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2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pPr marL="0" indent="0">
              <a:buNone/>
            </a:pPr>
            <a:r>
              <a:rPr lang="en-US" sz="2400" dirty="0">
                <a:latin typeface="Helvetica Neue Light" panose="02000403000000020004" pitchFamily="2" charset="0"/>
                <a:ea typeface="Helvetica Neue Light" panose="02000403000000020004" pitchFamily="2" charset="0"/>
              </a:rPr>
              <a:t>Edit shopping cart</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7</a:t>
            </a:fld>
            <a:endParaRPr lang="en-US" dirty="0"/>
          </a:p>
        </p:txBody>
      </p:sp>
      <p:pic>
        <p:nvPicPr>
          <p:cNvPr id="8" name="Picture 7">
            <a:extLst>
              <a:ext uri="{FF2B5EF4-FFF2-40B4-BE49-F238E27FC236}">
                <a16:creationId xmlns:a16="http://schemas.microsoft.com/office/drawing/2014/main" id="{21170E36-8010-44D5-9A17-44C3A91654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8832" y="1263721"/>
            <a:ext cx="5474335" cy="4950071"/>
          </a:xfrm>
          <a:prstGeom prst="rect">
            <a:avLst/>
          </a:prstGeom>
          <a:noFill/>
          <a:ln>
            <a:noFill/>
          </a:ln>
        </p:spPr>
      </p:pic>
    </p:spTree>
    <p:extLst>
      <p:ext uri="{BB962C8B-B14F-4D97-AF65-F5344CB8AC3E}">
        <p14:creationId xmlns:p14="http://schemas.microsoft.com/office/powerpoint/2010/main" val="18635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pPr marL="0" indent="0">
              <a:buNone/>
            </a:pPr>
            <a:r>
              <a:rPr lang="en-US" sz="2400" dirty="0">
                <a:latin typeface="Helvetica Neue Light" panose="02000403000000020004" pitchFamily="2" charset="0"/>
                <a:ea typeface="Helvetica Neue Light" panose="02000403000000020004" pitchFamily="2" charset="0"/>
              </a:rPr>
              <a:t>Delete shopping cart</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8</a:t>
            </a:fld>
            <a:endParaRPr lang="en-US" dirty="0"/>
          </a:p>
        </p:txBody>
      </p:sp>
      <p:pic>
        <p:nvPicPr>
          <p:cNvPr id="2050" name="Picture 2">
            <a:extLst>
              <a:ext uri="{FF2B5EF4-FFF2-40B4-BE49-F238E27FC236}">
                <a16:creationId xmlns:a16="http://schemas.microsoft.com/office/drawing/2014/main" id="{8276B446-3FFA-46BE-AFA0-13C83175A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998" y="1640568"/>
            <a:ext cx="8143875"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165729" y="1074057"/>
            <a:ext cx="11844997" cy="5411149"/>
          </a:xfrm>
        </p:spPr>
        <p:txBody>
          <a:bodyPr>
            <a:normAutofit/>
          </a:bodyPr>
          <a:lstStyle/>
          <a:p>
            <a:pPr marL="0" indent="0">
              <a:buNone/>
            </a:pPr>
            <a:r>
              <a:rPr lang="en-US" sz="2400" dirty="0">
                <a:latin typeface="Helvetica Neue Light" panose="02000403000000020004" pitchFamily="2" charset="0"/>
                <a:ea typeface="Helvetica Neue Light" panose="02000403000000020004" pitchFamily="2" charset="0"/>
              </a:rPr>
              <a:t>Check Out</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dirty="0"/>
              <a:t>Online shop mobile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9</a:t>
            </a:fld>
            <a:endParaRPr lang="en-US" dirty="0"/>
          </a:p>
        </p:txBody>
      </p:sp>
      <p:pic>
        <p:nvPicPr>
          <p:cNvPr id="8" name="Picture 7">
            <a:extLst>
              <a:ext uri="{FF2B5EF4-FFF2-40B4-BE49-F238E27FC236}">
                <a16:creationId xmlns:a16="http://schemas.microsoft.com/office/drawing/2014/main" id="{575CC3C4-F564-4571-8170-4240A011B2EB}"/>
              </a:ext>
            </a:extLst>
          </p:cNvPr>
          <p:cNvPicPr>
            <a:picLocks noChangeAspect="1"/>
          </p:cNvPicPr>
          <p:nvPr/>
        </p:nvPicPr>
        <p:blipFill>
          <a:blip r:embed="rId3"/>
          <a:stretch>
            <a:fillRect/>
          </a:stretch>
        </p:blipFill>
        <p:spPr>
          <a:xfrm>
            <a:off x="1309687" y="1592494"/>
            <a:ext cx="9572625" cy="4325421"/>
          </a:xfrm>
          <a:prstGeom prst="rect">
            <a:avLst/>
          </a:prstGeom>
        </p:spPr>
      </p:pic>
    </p:spTree>
    <p:extLst>
      <p:ext uri="{BB962C8B-B14F-4D97-AF65-F5344CB8AC3E}">
        <p14:creationId xmlns:p14="http://schemas.microsoft.com/office/powerpoint/2010/main" val="426319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6775</TotalTime>
  <Words>632</Words>
  <Application>Microsoft Office PowerPoint</Application>
  <PresentationFormat>Widescreen</PresentationFormat>
  <Paragraphs>252</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Helvetica Neue</vt:lpstr>
      <vt:lpstr>Helvetica Neue Light</vt:lpstr>
      <vt:lpstr>Helvetica Neue Thin</vt:lpstr>
      <vt:lpstr>VTCA-SlideTheme</vt:lpstr>
      <vt:lpstr>ONLINE SHOP MOBILE</vt:lpstr>
      <vt:lpstr>Introduction to Project</vt:lpstr>
      <vt:lpstr>Customer Requirements</vt:lpstr>
      <vt:lpstr>Use Case</vt:lpstr>
      <vt:lpstr>Activity Diagram</vt:lpstr>
      <vt:lpstr>Activity Diagram</vt:lpstr>
      <vt:lpstr>Activity Diagram</vt:lpstr>
      <vt:lpstr>Activity Diagram</vt:lpstr>
      <vt:lpstr>Activity Diagram</vt:lpstr>
      <vt:lpstr>Class Diagram</vt:lpstr>
      <vt:lpstr>Entity Relationship Diagram</vt:lpstr>
      <vt:lpstr>Entity Relationship Diagram</vt:lpstr>
      <vt:lpstr>Sequence Diagram</vt:lpstr>
      <vt:lpstr>Sequence Diagram</vt:lpstr>
      <vt:lpstr>Deployment Diagram</vt:lpstr>
      <vt:lpstr>UI/UX Design</vt:lpstr>
      <vt:lpstr>UI/UX Design</vt:lpstr>
      <vt:lpstr>UI/UX Design</vt:lpstr>
      <vt:lpstr>UI/UX Design</vt:lpstr>
      <vt:lpstr>UI/UX Design</vt:lpstr>
      <vt:lpstr>Task Assign (to each team member)</vt:lpstr>
      <vt:lpstr>Experience Learned</vt:lpstr>
      <vt:lpstr>PowerPoint Presentation</vt:lpstr>
      <vt:lpstr>PowerPoint Presentation</vt:lpstr>
    </vt:vector>
  </TitlesOfParts>
  <Manager/>
  <Company>VTC Academy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subject/>
  <dc:creator>sinhnx@vtc.edu.vn</dc:creator>
  <cp:keywords/>
  <dc:description/>
  <cp:lastModifiedBy>Xuân Lê</cp:lastModifiedBy>
  <cp:revision>259</cp:revision>
  <dcterms:created xsi:type="dcterms:W3CDTF">2019-05-17T12:57:33Z</dcterms:created>
  <dcterms:modified xsi:type="dcterms:W3CDTF">2020-12-03T11:55:16Z</dcterms:modified>
  <cp:category/>
</cp:coreProperties>
</file>