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57B9-4DFF-482C-A4C6-369AA32A2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B4FAD-1F10-4F41-AD78-6876CD9567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D599B4-8D33-44FD-A40C-6839508C4DB3}"/>
              </a:ext>
            </a:extLst>
          </p:cNvPr>
          <p:cNvSpPr>
            <a:spLocks noGrp="1"/>
          </p:cNvSpPr>
          <p:nvPr>
            <p:ph type="dt" sz="half" idx="10"/>
          </p:nvPr>
        </p:nvSpPr>
        <p:spPr/>
        <p:txBody>
          <a:bodyPr/>
          <a:lstStyle/>
          <a:p>
            <a:fld id="{AC3D501E-A2C8-44F0-9275-423E6822D147}" type="datetimeFigureOut">
              <a:rPr lang="en-US" smtClean="0"/>
              <a:t>3/15/2021</a:t>
            </a:fld>
            <a:endParaRPr lang="en-US"/>
          </a:p>
        </p:txBody>
      </p:sp>
      <p:sp>
        <p:nvSpPr>
          <p:cNvPr id="5" name="Footer Placeholder 4">
            <a:extLst>
              <a:ext uri="{FF2B5EF4-FFF2-40B4-BE49-F238E27FC236}">
                <a16:creationId xmlns:a16="http://schemas.microsoft.com/office/drawing/2014/main" id="{676F353E-3CF6-4A7F-B4F3-050F63667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E3D5C-2149-4F83-A88F-7BD799E85727}"/>
              </a:ext>
            </a:extLst>
          </p:cNvPr>
          <p:cNvSpPr>
            <a:spLocks noGrp="1"/>
          </p:cNvSpPr>
          <p:nvPr>
            <p:ph type="sldNum" sz="quarter" idx="12"/>
          </p:nvPr>
        </p:nvSpPr>
        <p:spPr/>
        <p:txBody>
          <a:bodyPr/>
          <a:lstStyle/>
          <a:p>
            <a:fld id="{51639E54-8D6C-47B2-B7C1-88F966795E3F}" type="slidenum">
              <a:rPr lang="en-US" smtClean="0"/>
              <a:t>‹#›</a:t>
            </a:fld>
            <a:endParaRPr lang="en-US"/>
          </a:p>
        </p:txBody>
      </p:sp>
    </p:spTree>
    <p:extLst>
      <p:ext uri="{BB962C8B-B14F-4D97-AF65-F5344CB8AC3E}">
        <p14:creationId xmlns:p14="http://schemas.microsoft.com/office/powerpoint/2010/main" val="365955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2CFC4-B206-44A0-902F-9593FC414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FDF887-C61C-4AF8-ADAB-6CC6E52C4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6239F-FA03-4F7C-A4B7-5304B2CE4855}"/>
              </a:ext>
            </a:extLst>
          </p:cNvPr>
          <p:cNvSpPr>
            <a:spLocks noGrp="1"/>
          </p:cNvSpPr>
          <p:nvPr>
            <p:ph type="dt" sz="half" idx="10"/>
          </p:nvPr>
        </p:nvSpPr>
        <p:spPr/>
        <p:txBody>
          <a:bodyPr/>
          <a:lstStyle/>
          <a:p>
            <a:fld id="{AC3D501E-A2C8-44F0-9275-423E6822D147}" type="datetimeFigureOut">
              <a:rPr lang="en-US" smtClean="0"/>
              <a:t>3/15/2021</a:t>
            </a:fld>
            <a:endParaRPr lang="en-US"/>
          </a:p>
        </p:txBody>
      </p:sp>
      <p:sp>
        <p:nvSpPr>
          <p:cNvPr id="5" name="Footer Placeholder 4">
            <a:extLst>
              <a:ext uri="{FF2B5EF4-FFF2-40B4-BE49-F238E27FC236}">
                <a16:creationId xmlns:a16="http://schemas.microsoft.com/office/drawing/2014/main" id="{2840AF4D-5DE1-4B4B-85CF-A83AF438C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79223-4BE7-4D29-98DA-6C8B9E7B2F78}"/>
              </a:ext>
            </a:extLst>
          </p:cNvPr>
          <p:cNvSpPr>
            <a:spLocks noGrp="1"/>
          </p:cNvSpPr>
          <p:nvPr>
            <p:ph type="sldNum" sz="quarter" idx="12"/>
          </p:nvPr>
        </p:nvSpPr>
        <p:spPr/>
        <p:txBody>
          <a:bodyPr/>
          <a:lstStyle/>
          <a:p>
            <a:fld id="{51639E54-8D6C-47B2-B7C1-88F966795E3F}" type="slidenum">
              <a:rPr lang="en-US" smtClean="0"/>
              <a:t>‹#›</a:t>
            </a:fld>
            <a:endParaRPr lang="en-US"/>
          </a:p>
        </p:txBody>
      </p:sp>
    </p:spTree>
    <p:extLst>
      <p:ext uri="{BB962C8B-B14F-4D97-AF65-F5344CB8AC3E}">
        <p14:creationId xmlns:p14="http://schemas.microsoft.com/office/powerpoint/2010/main" val="108294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B84CA2-A60F-4061-9C6D-5FB82931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68E40-EE21-4709-8BB2-38354141FA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E305A-7F50-4A46-9BF1-1C21379B0D2B}"/>
              </a:ext>
            </a:extLst>
          </p:cNvPr>
          <p:cNvSpPr>
            <a:spLocks noGrp="1"/>
          </p:cNvSpPr>
          <p:nvPr>
            <p:ph type="dt" sz="half" idx="10"/>
          </p:nvPr>
        </p:nvSpPr>
        <p:spPr/>
        <p:txBody>
          <a:bodyPr/>
          <a:lstStyle/>
          <a:p>
            <a:fld id="{AC3D501E-A2C8-44F0-9275-423E6822D147}" type="datetimeFigureOut">
              <a:rPr lang="en-US" smtClean="0"/>
              <a:t>3/15/2021</a:t>
            </a:fld>
            <a:endParaRPr lang="en-US"/>
          </a:p>
        </p:txBody>
      </p:sp>
      <p:sp>
        <p:nvSpPr>
          <p:cNvPr id="5" name="Footer Placeholder 4">
            <a:extLst>
              <a:ext uri="{FF2B5EF4-FFF2-40B4-BE49-F238E27FC236}">
                <a16:creationId xmlns:a16="http://schemas.microsoft.com/office/drawing/2014/main" id="{F3B83DA0-F2E8-4C63-93F0-B01C58432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C8582-7153-4A4E-87A4-43D77F39D053}"/>
              </a:ext>
            </a:extLst>
          </p:cNvPr>
          <p:cNvSpPr>
            <a:spLocks noGrp="1"/>
          </p:cNvSpPr>
          <p:nvPr>
            <p:ph type="sldNum" sz="quarter" idx="12"/>
          </p:nvPr>
        </p:nvSpPr>
        <p:spPr/>
        <p:txBody>
          <a:bodyPr/>
          <a:lstStyle/>
          <a:p>
            <a:fld id="{51639E54-8D6C-47B2-B7C1-88F966795E3F}" type="slidenum">
              <a:rPr lang="en-US" smtClean="0"/>
              <a:t>‹#›</a:t>
            </a:fld>
            <a:endParaRPr lang="en-US"/>
          </a:p>
        </p:txBody>
      </p:sp>
    </p:spTree>
    <p:extLst>
      <p:ext uri="{BB962C8B-B14F-4D97-AF65-F5344CB8AC3E}">
        <p14:creationId xmlns:p14="http://schemas.microsoft.com/office/powerpoint/2010/main" val="143138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568D-8189-437E-8F87-9F3B271B7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4F367-7A1B-4E1E-95FA-84C0CBBCB9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34214-EC02-4150-B4AF-34FB8354EB14}"/>
              </a:ext>
            </a:extLst>
          </p:cNvPr>
          <p:cNvSpPr>
            <a:spLocks noGrp="1"/>
          </p:cNvSpPr>
          <p:nvPr>
            <p:ph type="dt" sz="half" idx="10"/>
          </p:nvPr>
        </p:nvSpPr>
        <p:spPr/>
        <p:txBody>
          <a:bodyPr/>
          <a:lstStyle/>
          <a:p>
            <a:fld id="{AC3D501E-A2C8-44F0-9275-423E6822D147}" type="datetimeFigureOut">
              <a:rPr lang="en-US" smtClean="0"/>
              <a:t>3/15/2021</a:t>
            </a:fld>
            <a:endParaRPr lang="en-US"/>
          </a:p>
        </p:txBody>
      </p:sp>
      <p:sp>
        <p:nvSpPr>
          <p:cNvPr id="5" name="Footer Placeholder 4">
            <a:extLst>
              <a:ext uri="{FF2B5EF4-FFF2-40B4-BE49-F238E27FC236}">
                <a16:creationId xmlns:a16="http://schemas.microsoft.com/office/drawing/2014/main" id="{14C7EC18-F9F3-44D0-9177-9F14D8CBE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3B3C9-3923-4216-8F6F-7CB877129FE7}"/>
              </a:ext>
            </a:extLst>
          </p:cNvPr>
          <p:cNvSpPr>
            <a:spLocks noGrp="1"/>
          </p:cNvSpPr>
          <p:nvPr>
            <p:ph type="sldNum" sz="quarter" idx="12"/>
          </p:nvPr>
        </p:nvSpPr>
        <p:spPr/>
        <p:txBody>
          <a:bodyPr/>
          <a:lstStyle/>
          <a:p>
            <a:fld id="{51639E54-8D6C-47B2-B7C1-88F966795E3F}" type="slidenum">
              <a:rPr lang="en-US" smtClean="0"/>
              <a:t>‹#›</a:t>
            </a:fld>
            <a:endParaRPr lang="en-US"/>
          </a:p>
        </p:txBody>
      </p:sp>
    </p:spTree>
    <p:extLst>
      <p:ext uri="{BB962C8B-B14F-4D97-AF65-F5344CB8AC3E}">
        <p14:creationId xmlns:p14="http://schemas.microsoft.com/office/powerpoint/2010/main" val="176426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284D-F22E-4BCE-84B4-4009F97E2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536BE-1BBB-48FD-84C7-95BC286174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689BF3-B1E7-4575-AF3A-F015C0F2E346}"/>
              </a:ext>
            </a:extLst>
          </p:cNvPr>
          <p:cNvSpPr>
            <a:spLocks noGrp="1"/>
          </p:cNvSpPr>
          <p:nvPr>
            <p:ph type="dt" sz="half" idx="10"/>
          </p:nvPr>
        </p:nvSpPr>
        <p:spPr/>
        <p:txBody>
          <a:bodyPr/>
          <a:lstStyle/>
          <a:p>
            <a:fld id="{AC3D501E-A2C8-44F0-9275-423E6822D147}" type="datetimeFigureOut">
              <a:rPr lang="en-US" smtClean="0"/>
              <a:t>3/15/2021</a:t>
            </a:fld>
            <a:endParaRPr lang="en-US"/>
          </a:p>
        </p:txBody>
      </p:sp>
      <p:sp>
        <p:nvSpPr>
          <p:cNvPr id="5" name="Footer Placeholder 4">
            <a:extLst>
              <a:ext uri="{FF2B5EF4-FFF2-40B4-BE49-F238E27FC236}">
                <a16:creationId xmlns:a16="http://schemas.microsoft.com/office/drawing/2014/main" id="{967C31D6-B9EB-48C2-940D-8C9BA7D8D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B5A44-69AF-47DB-BA57-4D10ABFED382}"/>
              </a:ext>
            </a:extLst>
          </p:cNvPr>
          <p:cNvSpPr>
            <a:spLocks noGrp="1"/>
          </p:cNvSpPr>
          <p:nvPr>
            <p:ph type="sldNum" sz="quarter" idx="12"/>
          </p:nvPr>
        </p:nvSpPr>
        <p:spPr/>
        <p:txBody>
          <a:bodyPr/>
          <a:lstStyle/>
          <a:p>
            <a:fld id="{51639E54-8D6C-47B2-B7C1-88F966795E3F}" type="slidenum">
              <a:rPr lang="en-US" smtClean="0"/>
              <a:t>‹#›</a:t>
            </a:fld>
            <a:endParaRPr lang="en-US"/>
          </a:p>
        </p:txBody>
      </p:sp>
    </p:spTree>
    <p:extLst>
      <p:ext uri="{BB962C8B-B14F-4D97-AF65-F5344CB8AC3E}">
        <p14:creationId xmlns:p14="http://schemas.microsoft.com/office/powerpoint/2010/main" val="236363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968C-CA96-4417-BCE5-AF93FE0FD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792A29-95C5-4583-9DD0-DA14107FA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A2EA59-0890-4F59-957C-D9AD4F7F2D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FE9A0A-BE93-4D37-9B1E-504B92F5C0C1}"/>
              </a:ext>
            </a:extLst>
          </p:cNvPr>
          <p:cNvSpPr>
            <a:spLocks noGrp="1"/>
          </p:cNvSpPr>
          <p:nvPr>
            <p:ph type="dt" sz="half" idx="10"/>
          </p:nvPr>
        </p:nvSpPr>
        <p:spPr/>
        <p:txBody>
          <a:bodyPr/>
          <a:lstStyle/>
          <a:p>
            <a:fld id="{AC3D501E-A2C8-44F0-9275-423E6822D147}" type="datetimeFigureOut">
              <a:rPr lang="en-US" smtClean="0"/>
              <a:t>3/15/2021</a:t>
            </a:fld>
            <a:endParaRPr lang="en-US"/>
          </a:p>
        </p:txBody>
      </p:sp>
      <p:sp>
        <p:nvSpPr>
          <p:cNvPr id="6" name="Footer Placeholder 5">
            <a:extLst>
              <a:ext uri="{FF2B5EF4-FFF2-40B4-BE49-F238E27FC236}">
                <a16:creationId xmlns:a16="http://schemas.microsoft.com/office/drawing/2014/main" id="{4BB13189-0E21-4817-810B-2CCC4707D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2DFE8-D7D8-4A8A-9381-7BDFFBEBC170}"/>
              </a:ext>
            </a:extLst>
          </p:cNvPr>
          <p:cNvSpPr>
            <a:spLocks noGrp="1"/>
          </p:cNvSpPr>
          <p:nvPr>
            <p:ph type="sldNum" sz="quarter" idx="12"/>
          </p:nvPr>
        </p:nvSpPr>
        <p:spPr/>
        <p:txBody>
          <a:bodyPr/>
          <a:lstStyle/>
          <a:p>
            <a:fld id="{51639E54-8D6C-47B2-B7C1-88F966795E3F}" type="slidenum">
              <a:rPr lang="en-US" smtClean="0"/>
              <a:t>‹#›</a:t>
            </a:fld>
            <a:endParaRPr lang="en-US"/>
          </a:p>
        </p:txBody>
      </p:sp>
    </p:spTree>
    <p:extLst>
      <p:ext uri="{BB962C8B-B14F-4D97-AF65-F5344CB8AC3E}">
        <p14:creationId xmlns:p14="http://schemas.microsoft.com/office/powerpoint/2010/main" val="193654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40EE-2886-4DF8-B3C9-351210B9E3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20BB5C-15BA-4C4D-8491-3C912BEFE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FF9383-3C62-44F3-B910-D8A46E53AB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E9FE6-8CA9-4460-9C41-6A5E06ABDF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8F40C8-7D4F-4856-AA7E-E3CD8CFAC6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C8BADC-F66E-49C7-A8B1-8EADE50B9520}"/>
              </a:ext>
            </a:extLst>
          </p:cNvPr>
          <p:cNvSpPr>
            <a:spLocks noGrp="1"/>
          </p:cNvSpPr>
          <p:nvPr>
            <p:ph type="dt" sz="half" idx="10"/>
          </p:nvPr>
        </p:nvSpPr>
        <p:spPr/>
        <p:txBody>
          <a:bodyPr/>
          <a:lstStyle/>
          <a:p>
            <a:fld id="{AC3D501E-A2C8-44F0-9275-423E6822D147}" type="datetimeFigureOut">
              <a:rPr lang="en-US" smtClean="0"/>
              <a:t>3/15/2021</a:t>
            </a:fld>
            <a:endParaRPr lang="en-US"/>
          </a:p>
        </p:txBody>
      </p:sp>
      <p:sp>
        <p:nvSpPr>
          <p:cNvPr id="8" name="Footer Placeholder 7">
            <a:extLst>
              <a:ext uri="{FF2B5EF4-FFF2-40B4-BE49-F238E27FC236}">
                <a16:creationId xmlns:a16="http://schemas.microsoft.com/office/drawing/2014/main" id="{F7A7BEC9-A40D-4B52-920D-0D2B56D545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2E8320-CA4A-4FEB-AD09-EEE39FDB15F6}"/>
              </a:ext>
            </a:extLst>
          </p:cNvPr>
          <p:cNvSpPr>
            <a:spLocks noGrp="1"/>
          </p:cNvSpPr>
          <p:nvPr>
            <p:ph type="sldNum" sz="quarter" idx="12"/>
          </p:nvPr>
        </p:nvSpPr>
        <p:spPr/>
        <p:txBody>
          <a:bodyPr/>
          <a:lstStyle/>
          <a:p>
            <a:fld id="{51639E54-8D6C-47B2-B7C1-88F966795E3F}" type="slidenum">
              <a:rPr lang="en-US" smtClean="0"/>
              <a:t>‹#›</a:t>
            </a:fld>
            <a:endParaRPr lang="en-US"/>
          </a:p>
        </p:txBody>
      </p:sp>
    </p:spTree>
    <p:extLst>
      <p:ext uri="{BB962C8B-B14F-4D97-AF65-F5344CB8AC3E}">
        <p14:creationId xmlns:p14="http://schemas.microsoft.com/office/powerpoint/2010/main" val="224067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F129-9B8C-416D-A8B0-DCD25CF12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38B311-4637-4335-A9EE-2352BB85B499}"/>
              </a:ext>
            </a:extLst>
          </p:cNvPr>
          <p:cNvSpPr>
            <a:spLocks noGrp="1"/>
          </p:cNvSpPr>
          <p:nvPr>
            <p:ph type="dt" sz="half" idx="10"/>
          </p:nvPr>
        </p:nvSpPr>
        <p:spPr/>
        <p:txBody>
          <a:bodyPr/>
          <a:lstStyle/>
          <a:p>
            <a:fld id="{AC3D501E-A2C8-44F0-9275-423E6822D147}" type="datetimeFigureOut">
              <a:rPr lang="en-US" smtClean="0"/>
              <a:t>3/15/2021</a:t>
            </a:fld>
            <a:endParaRPr lang="en-US"/>
          </a:p>
        </p:txBody>
      </p:sp>
      <p:sp>
        <p:nvSpPr>
          <p:cNvPr id="4" name="Footer Placeholder 3">
            <a:extLst>
              <a:ext uri="{FF2B5EF4-FFF2-40B4-BE49-F238E27FC236}">
                <a16:creationId xmlns:a16="http://schemas.microsoft.com/office/drawing/2014/main" id="{A41CB5B9-B6BE-4650-BFED-8F4499BA8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EB670F-2440-44DB-ADA0-DCBC42562D5B}"/>
              </a:ext>
            </a:extLst>
          </p:cNvPr>
          <p:cNvSpPr>
            <a:spLocks noGrp="1"/>
          </p:cNvSpPr>
          <p:nvPr>
            <p:ph type="sldNum" sz="quarter" idx="12"/>
          </p:nvPr>
        </p:nvSpPr>
        <p:spPr/>
        <p:txBody>
          <a:bodyPr/>
          <a:lstStyle/>
          <a:p>
            <a:fld id="{51639E54-8D6C-47B2-B7C1-88F966795E3F}" type="slidenum">
              <a:rPr lang="en-US" smtClean="0"/>
              <a:t>‹#›</a:t>
            </a:fld>
            <a:endParaRPr lang="en-US"/>
          </a:p>
        </p:txBody>
      </p:sp>
    </p:spTree>
    <p:extLst>
      <p:ext uri="{BB962C8B-B14F-4D97-AF65-F5344CB8AC3E}">
        <p14:creationId xmlns:p14="http://schemas.microsoft.com/office/powerpoint/2010/main" val="316896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4DEDC-A046-49FE-AA85-FD7237A0E804}"/>
              </a:ext>
            </a:extLst>
          </p:cNvPr>
          <p:cNvSpPr>
            <a:spLocks noGrp="1"/>
          </p:cNvSpPr>
          <p:nvPr>
            <p:ph type="dt" sz="half" idx="10"/>
          </p:nvPr>
        </p:nvSpPr>
        <p:spPr/>
        <p:txBody>
          <a:bodyPr/>
          <a:lstStyle/>
          <a:p>
            <a:fld id="{AC3D501E-A2C8-44F0-9275-423E6822D147}" type="datetimeFigureOut">
              <a:rPr lang="en-US" smtClean="0"/>
              <a:t>3/15/2021</a:t>
            </a:fld>
            <a:endParaRPr lang="en-US"/>
          </a:p>
        </p:txBody>
      </p:sp>
      <p:sp>
        <p:nvSpPr>
          <p:cNvPr id="3" name="Footer Placeholder 2">
            <a:extLst>
              <a:ext uri="{FF2B5EF4-FFF2-40B4-BE49-F238E27FC236}">
                <a16:creationId xmlns:a16="http://schemas.microsoft.com/office/drawing/2014/main" id="{0208EB89-1697-4D66-B019-15FB05AE88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312841-58C5-42E2-8D9D-FDAC579F848B}"/>
              </a:ext>
            </a:extLst>
          </p:cNvPr>
          <p:cNvSpPr>
            <a:spLocks noGrp="1"/>
          </p:cNvSpPr>
          <p:nvPr>
            <p:ph type="sldNum" sz="quarter" idx="12"/>
          </p:nvPr>
        </p:nvSpPr>
        <p:spPr/>
        <p:txBody>
          <a:bodyPr/>
          <a:lstStyle/>
          <a:p>
            <a:fld id="{51639E54-8D6C-47B2-B7C1-88F966795E3F}" type="slidenum">
              <a:rPr lang="en-US" smtClean="0"/>
              <a:t>‹#›</a:t>
            </a:fld>
            <a:endParaRPr lang="en-US"/>
          </a:p>
        </p:txBody>
      </p:sp>
    </p:spTree>
    <p:extLst>
      <p:ext uri="{BB962C8B-B14F-4D97-AF65-F5344CB8AC3E}">
        <p14:creationId xmlns:p14="http://schemas.microsoft.com/office/powerpoint/2010/main" val="78185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96E8-83AA-498E-BBBA-60F96C47E0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43094A-3AC6-46DF-9449-C84780815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C291B6-759B-4076-BEDA-CE97B03C8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D4E3A-9BE0-4BF5-8AAB-0FE849A27624}"/>
              </a:ext>
            </a:extLst>
          </p:cNvPr>
          <p:cNvSpPr>
            <a:spLocks noGrp="1"/>
          </p:cNvSpPr>
          <p:nvPr>
            <p:ph type="dt" sz="half" idx="10"/>
          </p:nvPr>
        </p:nvSpPr>
        <p:spPr/>
        <p:txBody>
          <a:bodyPr/>
          <a:lstStyle/>
          <a:p>
            <a:fld id="{AC3D501E-A2C8-44F0-9275-423E6822D147}" type="datetimeFigureOut">
              <a:rPr lang="en-US" smtClean="0"/>
              <a:t>3/15/2021</a:t>
            </a:fld>
            <a:endParaRPr lang="en-US"/>
          </a:p>
        </p:txBody>
      </p:sp>
      <p:sp>
        <p:nvSpPr>
          <p:cNvPr id="6" name="Footer Placeholder 5">
            <a:extLst>
              <a:ext uri="{FF2B5EF4-FFF2-40B4-BE49-F238E27FC236}">
                <a16:creationId xmlns:a16="http://schemas.microsoft.com/office/drawing/2014/main" id="{4997BF97-593B-442F-B0C8-356D38426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563A4-C646-415D-B64D-0BEAE2532733}"/>
              </a:ext>
            </a:extLst>
          </p:cNvPr>
          <p:cNvSpPr>
            <a:spLocks noGrp="1"/>
          </p:cNvSpPr>
          <p:nvPr>
            <p:ph type="sldNum" sz="quarter" idx="12"/>
          </p:nvPr>
        </p:nvSpPr>
        <p:spPr/>
        <p:txBody>
          <a:bodyPr/>
          <a:lstStyle/>
          <a:p>
            <a:fld id="{51639E54-8D6C-47B2-B7C1-88F966795E3F}" type="slidenum">
              <a:rPr lang="en-US" smtClean="0"/>
              <a:t>‹#›</a:t>
            </a:fld>
            <a:endParaRPr lang="en-US"/>
          </a:p>
        </p:txBody>
      </p:sp>
    </p:spTree>
    <p:extLst>
      <p:ext uri="{BB962C8B-B14F-4D97-AF65-F5344CB8AC3E}">
        <p14:creationId xmlns:p14="http://schemas.microsoft.com/office/powerpoint/2010/main" val="199850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440-391D-4D89-9D38-1E8777BAD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2A7338-2A72-4768-A326-EDCA3804E9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C2F994-0A0B-4466-AF46-BE78398BC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DE731-4630-49BA-AC68-214FB40C9680}"/>
              </a:ext>
            </a:extLst>
          </p:cNvPr>
          <p:cNvSpPr>
            <a:spLocks noGrp="1"/>
          </p:cNvSpPr>
          <p:nvPr>
            <p:ph type="dt" sz="half" idx="10"/>
          </p:nvPr>
        </p:nvSpPr>
        <p:spPr/>
        <p:txBody>
          <a:bodyPr/>
          <a:lstStyle/>
          <a:p>
            <a:fld id="{AC3D501E-A2C8-44F0-9275-423E6822D147}" type="datetimeFigureOut">
              <a:rPr lang="en-US" smtClean="0"/>
              <a:t>3/15/2021</a:t>
            </a:fld>
            <a:endParaRPr lang="en-US"/>
          </a:p>
        </p:txBody>
      </p:sp>
      <p:sp>
        <p:nvSpPr>
          <p:cNvPr id="6" name="Footer Placeholder 5">
            <a:extLst>
              <a:ext uri="{FF2B5EF4-FFF2-40B4-BE49-F238E27FC236}">
                <a16:creationId xmlns:a16="http://schemas.microsoft.com/office/drawing/2014/main" id="{81DAE291-5C97-46F9-900A-CE73B7C18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9EFC6-A272-498F-A5ED-43521351DA59}"/>
              </a:ext>
            </a:extLst>
          </p:cNvPr>
          <p:cNvSpPr>
            <a:spLocks noGrp="1"/>
          </p:cNvSpPr>
          <p:nvPr>
            <p:ph type="sldNum" sz="quarter" idx="12"/>
          </p:nvPr>
        </p:nvSpPr>
        <p:spPr/>
        <p:txBody>
          <a:bodyPr/>
          <a:lstStyle/>
          <a:p>
            <a:fld id="{51639E54-8D6C-47B2-B7C1-88F966795E3F}" type="slidenum">
              <a:rPr lang="en-US" smtClean="0"/>
              <a:t>‹#›</a:t>
            </a:fld>
            <a:endParaRPr lang="en-US"/>
          </a:p>
        </p:txBody>
      </p:sp>
    </p:spTree>
    <p:extLst>
      <p:ext uri="{BB962C8B-B14F-4D97-AF65-F5344CB8AC3E}">
        <p14:creationId xmlns:p14="http://schemas.microsoft.com/office/powerpoint/2010/main" val="272080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66FED-BCFB-497E-A6D1-482BEC6817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D48EA-49B3-4597-9493-62F55C5B1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B6492-9085-4A01-BCE4-286798AFDB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501E-A2C8-44F0-9275-423E6822D147}" type="datetimeFigureOut">
              <a:rPr lang="en-US" smtClean="0"/>
              <a:t>3/15/2021</a:t>
            </a:fld>
            <a:endParaRPr lang="en-US"/>
          </a:p>
        </p:txBody>
      </p:sp>
      <p:sp>
        <p:nvSpPr>
          <p:cNvPr id="5" name="Footer Placeholder 4">
            <a:extLst>
              <a:ext uri="{FF2B5EF4-FFF2-40B4-BE49-F238E27FC236}">
                <a16:creationId xmlns:a16="http://schemas.microsoft.com/office/drawing/2014/main" id="{9DFFF41C-62F2-47F4-9CC9-276BF50035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35C2E0-F0E5-4967-95E2-032426DD31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39E54-8D6C-47B2-B7C1-88F966795E3F}" type="slidenum">
              <a:rPr lang="en-US" smtClean="0"/>
              <a:t>‹#›</a:t>
            </a:fld>
            <a:endParaRPr lang="en-US"/>
          </a:p>
        </p:txBody>
      </p:sp>
    </p:spTree>
    <p:extLst>
      <p:ext uri="{BB962C8B-B14F-4D97-AF65-F5344CB8AC3E}">
        <p14:creationId xmlns:p14="http://schemas.microsoft.com/office/powerpoint/2010/main" val="297511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i.org/10.1016/j.rse.2018.03.00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AD8C-DFFF-4401-BF44-4E22709252F4}"/>
              </a:ext>
            </a:extLst>
          </p:cNvPr>
          <p:cNvSpPr>
            <a:spLocks noGrp="1"/>
          </p:cNvSpPr>
          <p:nvPr>
            <p:ph type="ctrTitle"/>
          </p:nvPr>
        </p:nvSpPr>
        <p:spPr/>
        <p:txBody>
          <a:bodyPr>
            <a:normAutofit/>
          </a:bodyPr>
          <a:lstStyle/>
          <a:p>
            <a:r>
              <a:rPr lang="en-US" sz="4800" dirty="0"/>
              <a:t>Flood extent mapping</a:t>
            </a:r>
          </a:p>
        </p:txBody>
      </p:sp>
      <p:sp>
        <p:nvSpPr>
          <p:cNvPr id="5" name="Subtitle 4">
            <a:extLst>
              <a:ext uri="{FF2B5EF4-FFF2-40B4-BE49-F238E27FC236}">
                <a16:creationId xmlns:a16="http://schemas.microsoft.com/office/drawing/2014/main" id="{70E2F96E-FEC2-493C-9CED-031EB10DB3A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3993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FA02-926D-400A-9CF9-979B1D10E0BD}"/>
              </a:ext>
            </a:extLst>
          </p:cNvPr>
          <p:cNvSpPr>
            <a:spLocks noGrp="1"/>
          </p:cNvSpPr>
          <p:nvPr>
            <p:ph type="title"/>
          </p:nvPr>
        </p:nvSpPr>
        <p:spPr/>
        <p:txBody>
          <a:bodyPr>
            <a:normAutofit/>
          </a:bodyPr>
          <a:lstStyle/>
          <a:p>
            <a:pPr algn="ctr"/>
            <a:r>
              <a:rPr lang="en-US" sz="2800" dirty="0"/>
              <a:t>What solution is best suited for my case?</a:t>
            </a:r>
          </a:p>
        </p:txBody>
      </p:sp>
      <p:graphicFrame>
        <p:nvGraphicFramePr>
          <p:cNvPr id="4" name="Content Placeholder 3">
            <a:extLst>
              <a:ext uri="{FF2B5EF4-FFF2-40B4-BE49-F238E27FC236}">
                <a16:creationId xmlns:a16="http://schemas.microsoft.com/office/drawing/2014/main" id="{E00E7FE3-1816-4E66-83DD-25F937E78F5A}"/>
              </a:ext>
            </a:extLst>
          </p:cNvPr>
          <p:cNvGraphicFramePr>
            <a:graphicFrameLocks noGrp="1"/>
          </p:cNvGraphicFramePr>
          <p:nvPr>
            <p:ph idx="1"/>
            <p:extLst>
              <p:ext uri="{D42A27DB-BD31-4B8C-83A1-F6EECF244321}">
                <p14:modId xmlns:p14="http://schemas.microsoft.com/office/powerpoint/2010/main" val="1460585720"/>
              </p:ext>
            </p:extLst>
          </p:nvPr>
        </p:nvGraphicFramePr>
        <p:xfrm>
          <a:off x="1219200" y="1926994"/>
          <a:ext cx="10134600" cy="2673502"/>
        </p:xfrm>
        <a:graphic>
          <a:graphicData uri="http://schemas.openxmlformats.org/drawingml/2006/table">
            <a:tbl>
              <a:tblPr>
                <a:tableStyleId>{5C22544A-7EE6-4342-B048-85BDC9FD1C3A}</a:tableStyleId>
              </a:tblPr>
              <a:tblGrid>
                <a:gridCol w="1480240">
                  <a:extLst>
                    <a:ext uri="{9D8B030D-6E8A-4147-A177-3AD203B41FA5}">
                      <a16:colId xmlns:a16="http://schemas.microsoft.com/office/drawing/2014/main" val="1372997493"/>
                    </a:ext>
                  </a:extLst>
                </a:gridCol>
                <a:gridCol w="1076539">
                  <a:extLst>
                    <a:ext uri="{9D8B030D-6E8A-4147-A177-3AD203B41FA5}">
                      <a16:colId xmlns:a16="http://schemas.microsoft.com/office/drawing/2014/main" val="3350226692"/>
                    </a:ext>
                  </a:extLst>
                </a:gridCol>
                <a:gridCol w="662457">
                  <a:extLst>
                    <a:ext uri="{9D8B030D-6E8A-4147-A177-3AD203B41FA5}">
                      <a16:colId xmlns:a16="http://schemas.microsoft.com/office/drawing/2014/main" val="4125906339"/>
                    </a:ext>
                  </a:extLst>
                </a:gridCol>
                <a:gridCol w="901888">
                  <a:extLst>
                    <a:ext uri="{9D8B030D-6E8A-4147-A177-3AD203B41FA5}">
                      <a16:colId xmlns:a16="http://schemas.microsoft.com/office/drawing/2014/main" val="3043805341"/>
                    </a:ext>
                  </a:extLst>
                </a:gridCol>
                <a:gridCol w="998831">
                  <a:extLst>
                    <a:ext uri="{9D8B030D-6E8A-4147-A177-3AD203B41FA5}">
                      <a16:colId xmlns:a16="http://schemas.microsoft.com/office/drawing/2014/main" val="4041554303"/>
                    </a:ext>
                  </a:extLst>
                </a:gridCol>
                <a:gridCol w="842481">
                  <a:extLst>
                    <a:ext uri="{9D8B030D-6E8A-4147-A177-3AD203B41FA5}">
                      <a16:colId xmlns:a16="http://schemas.microsoft.com/office/drawing/2014/main" val="1148831700"/>
                    </a:ext>
                  </a:extLst>
                </a:gridCol>
                <a:gridCol w="1077116">
                  <a:extLst>
                    <a:ext uri="{9D8B030D-6E8A-4147-A177-3AD203B41FA5}">
                      <a16:colId xmlns:a16="http://schemas.microsoft.com/office/drawing/2014/main" val="2549008763"/>
                    </a:ext>
                  </a:extLst>
                </a:gridCol>
                <a:gridCol w="3095048">
                  <a:extLst>
                    <a:ext uri="{9D8B030D-6E8A-4147-A177-3AD203B41FA5}">
                      <a16:colId xmlns:a16="http://schemas.microsoft.com/office/drawing/2014/main" val="2898569030"/>
                    </a:ext>
                  </a:extLst>
                </a:gridCol>
              </a:tblGrid>
              <a:tr h="312108">
                <a:tc rowSpan="3">
                  <a:txBody>
                    <a:bodyPr/>
                    <a:lstStyle/>
                    <a:p>
                      <a:pPr algn="l" fontAlgn="b"/>
                      <a:r>
                        <a:rPr lang="en-US" sz="1400" b="1" u="none" strike="noStrike" dirty="0">
                          <a:effectLst/>
                        </a:rPr>
                        <a:t> </a:t>
                      </a:r>
                      <a:endParaRPr lang="en-US" sz="1600" b="1" i="0" u="none" strike="noStrike" dirty="0">
                        <a:solidFill>
                          <a:srgbClr val="000000"/>
                        </a:solidFill>
                        <a:effectLst/>
                        <a:latin typeface="Calibri" panose="020F0502020204030204" pitchFamily="34" charset="0"/>
                      </a:endParaRPr>
                    </a:p>
                    <a:p>
                      <a:pPr algn="ctr" fontAlgn="b"/>
                      <a:r>
                        <a:rPr lang="en-US" sz="1600" b="1" u="none" strike="noStrike" dirty="0">
                          <a:effectLst/>
                        </a:rPr>
                        <a:t>Terrain Type</a:t>
                      </a:r>
                      <a:endParaRPr lang="en-US" sz="1600" b="1" i="0" u="none" strike="noStrike" dirty="0">
                        <a:solidFill>
                          <a:srgbClr val="000000"/>
                        </a:solidFill>
                        <a:effectLst/>
                        <a:latin typeface="Arial" panose="020B0604020202020204" pitchFamily="34" charset="0"/>
                      </a:endParaRPr>
                    </a:p>
                  </a:txBody>
                  <a:tcPr marL="6350" marR="6350" marT="6350" marB="0" anchor="b"/>
                </a:tc>
                <a:tc gridSpan="6">
                  <a:txBody>
                    <a:bodyPr/>
                    <a:lstStyle/>
                    <a:p>
                      <a:pPr algn="ctr" fontAlgn="b"/>
                      <a:r>
                        <a:rPr lang="en-US" sz="1600" b="1" u="none" strike="noStrike" dirty="0">
                          <a:effectLst/>
                        </a:rPr>
                        <a:t>Type of Flood Event</a:t>
                      </a:r>
                      <a:endParaRPr lang="en-US" sz="1600" b="1" i="0" u="none" strike="noStrike" dirty="0">
                        <a:solidFill>
                          <a:srgbClr val="000000"/>
                        </a:solidFill>
                        <a:effectLst/>
                        <a:latin typeface="Arial" panose="020B0604020202020204" pitchFamily="34" charset="0"/>
                      </a:endParaRPr>
                    </a:p>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6350" marR="6350" marT="6350" marB="0" anchor="b"/>
                </a:tc>
                <a:tc rowSpan="3">
                  <a:txBody>
                    <a:bodyPr/>
                    <a:lstStyle/>
                    <a:p>
                      <a:pPr algn="ctr"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p>
                      <a:pPr algn="ctr" fontAlgn="b"/>
                      <a:r>
                        <a:rPr lang="en-US" sz="1600" b="1" u="none" strike="noStrike" dirty="0">
                          <a:effectLst/>
                        </a:rPr>
                        <a:t>Available Imagery</a:t>
                      </a:r>
                      <a:endParaRPr lang="en-US" sz="1600" b="1"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554598836"/>
                  </a:ext>
                </a:extLst>
              </a:tr>
              <a:tr h="522993">
                <a:tc vMerge="1">
                  <a:txBody>
                    <a:bodyPr/>
                    <a:lstStyle/>
                    <a:p>
                      <a:pPr algn="ctr" fontAlgn="b"/>
                      <a:endParaRPr lang="en-US" sz="1100" b="1" i="0" u="none" strike="noStrike" dirty="0">
                        <a:solidFill>
                          <a:srgbClr val="000000"/>
                        </a:solidFill>
                        <a:effectLst/>
                        <a:latin typeface="Arial" panose="020B0604020202020204" pitchFamily="34" charset="0"/>
                      </a:endParaRPr>
                    </a:p>
                  </a:txBody>
                  <a:tcPr marL="6350" marR="6350" marT="6350" marB="0" anchor="b"/>
                </a:tc>
                <a:tc gridSpan="2">
                  <a:txBody>
                    <a:bodyPr/>
                    <a:lstStyle/>
                    <a:p>
                      <a:pPr algn="ctr" fontAlgn="b"/>
                      <a:r>
                        <a:rPr lang="en-US" sz="1400" u="none" strike="noStrike" dirty="0">
                          <a:effectLst/>
                        </a:rPr>
                        <a:t>Flash Flood</a:t>
                      </a:r>
                      <a:endParaRPr lang="en-US" sz="1400" b="0" i="0" u="none" strike="noStrike" dirty="0">
                        <a:solidFill>
                          <a:srgbClr val="000000"/>
                        </a:solidFill>
                        <a:effectLst/>
                        <a:latin typeface="Arial" panose="020B0604020202020204" pitchFamily="34" charset="0"/>
                      </a:endParaRPr>
                    </a:p>
                  </a:txBody>
                  <a:tcPr marL="6350" marR="6350" marT="6350" marB="0" anchor="b"/>
                </a:tc>
                <a:tc hMerge="1">
                  <a:txBody>
                    <a:bodyPr/>
                    <a:lstStyle/>
                    <a:p>
                      <a:endParaRPr lang="en-US"/>
                    </a:p>
                  </a:txBody>
                  <a:tcPr/>
                </a:tc>
                <a:tc gridSpan="2">
                  <a:txBody>
                    <a:bodyPr/>
                    <a:lstStyle/>
                    <a:p>
                      <a:pPr algn="ctr" fontAlgn="b"/>
                      <a:r>
                        <a:rPr lang="en-US" sz="1400" u="none" strike="noStrike" dirty="0">
                          <a:effectLst/>
                        </a:rPr>
                        <a:t>Seasonal Flood (&lt; 2 months of rain) </a:t>
                      </a:r>
                      <a:endParaRPr lang="en-US" sz="1400" b="0" i="0" u="none" strike="noStrike" dirty="0">
                        <a:solidFill>
                          <a:srgbClr val="000000"/>
                        </a:solidFill>
                        <a:effectLst/>
                        <a:latin typeface="Arial" panose="020B0604020202020204" pitchFamily="34" charset="0"/>
                      </a:endParaRPr>
                    </a:p>
                  </a:txBody>
                  <a:tcPr marL="6350" marR="6350" marT="6350" marB="0" anchor="b"/>
                </a:tc>
                <a:tc hMerge="1">
                  <a:txBody>
                    <a:bodyPr/>
                    <a:lstStyle/>
                    <a:p>
                      <a:endParaRPr lang="en-US"/>
                    </a:p>
                  </a:txBody>
                  <a:tcPr/>
                </a:tc>
                <a:tc gridSpan="2">
                  <a:txBody>
                    <a:bodyPr/>
                    <a:lstStyle/>
                    <a:p>
                      <a:pPr algn="ctr" fontAlgn="b"/>
                      <a:r>
                        <a:rPr lang="en-US" sz="1400" u="none" strike="noStrike">
                          <a:effectLst/>
                        </a:rPr>
                        <a:t>Seasonal Flood (&gt; 2 months of rain)</a:t>
                      </a:r>
                      <a:endParaRPr lang="en-US" sz="1400" b="0" i="0" u="none" strike="noStrike">
                        <a:solidFill>
                          <a:srgbClr val="000000"/>
                        </a:solidFill>
                        <a:effectLst/>
                        <a:latin typeface="Arial" panose="020B0604020202020204" pitchFamily="34" charset="0"/>
                      </a:endParaRPr>
                    </a:p>
                  </a:txBody>
                  <a:tcPr marL="6350" marR="6350" marT="6350" marB="0" anchor="b"/>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595454072"/>
                  </a:ext>
                </a:extLst>
              </a:tr>
              <a:tr h="286802">
                <a:tc vMerge="1">
                  <a:txBody>
                    <a:bodyPr/>
                    <a:lstStyle/>
                    <a:p>
                      <a:endParaRPr lang="en-US"/>
                    </a:p>
                  </a:txBody>
                  <a:tcPr/>
                </a:tc>
                <a:tc>
                  <a:txBody>
                    <a:bodyPr/>
                    <a:lstStyle/>
                    <a:p>
                      <a:pPr algn="ctr" fontAlgn="b"/>
                      <a:r>
                        <a:rPr lang="en-US" sz="1400" u="none" strike="noStrike" dirty="0">
                          <a:effectLst/>
                        </a:rPr>
                        <a:t>S1</a:t>
                      </a:r>
                      <a:endParaRPr lang="en-US" sz="1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1400" u="none" strike="noStrike">
                          <a:effectLst/>
                        </a:rPr>
                        <a:t>S2</a:t>
                      </a:r>
                      <a:endParaRPr lang="en-US" sz="1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1400" u="none" strike="noStrike">
                          <a:effectLst/>
                        </a:rPr>
                        <a:t>S1</a:t>
                      </a:r>
                      <a:endParaRPr lang="en-US" sz="1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1400" u="none" strike="noStrike">
                          <a:effectLst/>
                        </a:rPr>
                        <a:t>S2</a:t>
                      </a:r>
                      <a:endParaRPr lang="en-US" sz="1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1400" u="none" strike="noStrike">
                          <a:effectLst/>
                        </a:rPr>
                        <a:t>S1</a:t>
                      </a:r>
                      <a:endParaRPr lang="en-US" sz="1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1400" u="none" strike="noStrike">
                          <a:effectLst/>
                        </a:rPr>
                        <a:t>S2</a:t>
                      </a:r>
                      <a:endParaRPr lang="en-US" sz="1400" b="0" i="0" u="none" strike="noStrike">
                        <a:solidFill>
                          <a:srgbClr val="000000"/>
                        </a:solidFill>
                        <a:effectLst/>
                        <a:latin typeface="Arial" panose="020B0604020202020204" pitchFamily="34" charset="0"/>
                      </a:endParaRPr>
                    </a:p>
                  </a:txBody>
                  <a:tcPr marL="6350" marR="6350" marT="6350" marB="0" anchor="b"/>
                </a:tc>
                <a:tc vMerge="1">
                  <a:txBody>
                    <a:bodyPr/>
                    <a:lstStyle/>
                    <a:p>
                      <a:pPr algn="ctr" fontAlgn="b"/>
                      <a:endParaRPr lang="en-US" sz="1100" b="1"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22883780"/>
                  </a:ext>
                </a:extLst>
              </a:tr>
              <a:tr h="453823">
                <a:tc>
                  <a:txBody>
                    <a:bodyPr/>
                    <a:lstStyle/>
                    <a:p>
                      <a:pPr algn="ctr" fontAlgn="b"/>
                      <a:r>
                        <a:rPr lang="en-US" sz="1400" u="none" strike="noStrike" dirty="0">
                          <a:effectLst/>
                        </a:rPr>
                        <a:t>not specific</a:t>
                      </a:r>
                      <a:endParaRPr lang="en-US" sz="1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ctr"/>
                      <a:r>
                        <a:rPr lang="en-US" sz="1200" u="none" strike="noStrike" dirty="0">
                          <a:effectLst/>
                        </a:rPr>
                        <a:t> </a:t>
                      </a:r>
                      <a:endParaRPr lang="en-US" sz="1200" b="0" i="0" u="none" strike="noStrike" dirty="0">
                        <a:solidFill>
                          <a:srgbClr val="FF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200" u="none" strike="noStrike">
                          <a:effectLst/>
                        </a:rPr>
                        <a:t>AnomalyD</a:t>
                      </a:r>
                      <a:endParaRPr lang="en-US" sz="12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50" marR="6350" marT="6350" marB="0" anchor="b"/>
                </a:tc>
                <a:tc rowSpan="4">
                  <a:txBody>
                    <a:bodyPr/>
                    <a:lstStyle/>
                    <a:p>
                      <a:pPr algn="ctr" fontAlgn="b"/>
                      <a:r>
                        <a:rPr lang="en-US" sz="1200" u="none" strike="noStrike" dirty="0">
                          <a:effectLst/>
                        </a:rPr>
                        <a:t>Every analysis is limited by data availability and data quality. While radar data is best suited for analysis floods (because it can penetrate clouds during rainy seasons), sometimes the data is not readily available and we need to utilize optical data, or combine the two data types.</a:t>
                      </a:r>
                      <a:endParaRPr lang="en-US" sz="12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290284909"/>
                  </a:ext>
                </a:extLst>
              </a:tr>
              <a:tr h="253060">
                <a:tc>
                  <a:txBody>
                    <a:bodyPr/>
                    <a:lstStyle/>
                    <a:p>
                      <a:pPr algn="ctr" fontAlgn="b"/>
                      <a:r>
                        <a:rPr lang="en-US" sz="1400" u="none" strike="noStrike" dirty="0">
                          <a:effectLst/>
                        </a:rPr>
                        <a:t>wetlands</a:t>
                      </a:r>
                      <a:endParaRPr lang="en-US" sz="1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ctr"/>
                      <a:r>
                        <a:rPr lang="en-US" sz="1200" u="none" strike="noStrike">
                          <a:effectLst/>
                        </a:rPr>
                        <a:t> </a:t>
                      </a:r>
                      <a:endParaRPr lang="en-US" sz="1200" b="0" i="0" u="none" strike="noStrike">
                        <a:solidFill>
                          <a:srgbClr val="FF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200" u="none" strike="noStrike" dirty="0">
                          <a:effectLst/>
                        </a:rPr>
                        <a:t>NDFI</a:t>
                      </a:r>
                      <a:endParaRPr lang="en-US" sz="12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200" u="none" strike="noStrike">
                          <a:effectLst/>
                        </a:rPr>
                        <a:t>NDFVI</a:t>
                      </a:r>
                      <a:endParaRPr lang="en-US" sz="12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3324691575"/>
                  </a:ext>
                </a:extLst>
              </a:tr>
              <a:tr h="269931">
                <a:tc>
                  <a:txBody>
                    <a:bodyPr/>
                    <a:lstStyle/>
                    <a:p>
                      <a:pPr algn="ctr" fontAlgn="b"/>
                      <a:r>
                        <a:rPr lang="en-US" sz="1400" u="none" strike="noStrike" dirty="0">
                          <a:effectLst/>
                        </a:rPr>
                        <a:t>mountainous</a:t>
                      </a:r>
                      <a:endParaRPr lang="en-US" sz="1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a:effectLst/>
                        </a:rPr>
                        <a:t>AnomalyD</a:t>
                      </a:r>
                      <a:endParaRPr lang="en-US" sz="12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a:effectLst/>
                        </a:rPr>
                        <a:t>SVM</a:t>
                      </a:r>
                      <a:endParaRPr lang="en-US" sz="12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1614098748"/>
                  </a:ext>
                </a:extLst>
              </a:tr>
              <a:tr h="453823">
                <a:tc>
                  <a:txBody>
                    <a:bodyPr/>
                    <a:lstStyle/>
                    <a:p>
                      <a:pPr algn="ctr" fontAlgn="b"/>
                      <a:r>
                        <a:rPr lang="en-US" sz="1400" u="none" strike="noStrike" dirty="0">
                          <a:effectLst/>
                        </a:rPr>
                        <a:t>urban</a:t>
                      </a:r>
                      <a:endParaRPr lang="en-US" sz="1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ctr"/>
                      <a:r>
                        <a:rPr lang="en-US" sz="1200" u="none" strike="noStrike" dirty="0">
                          <a:effectLst/>
                        </a:rPr>
                        <a:t> </a:t>
                      </a:r>
                      <a:endParaRPr lang="en-US" sz="1200" b="0" i="0" u="none" strike="noStrike" dirty="0">
                        <a:solidFill>
                          <a:srgbClr val="FF0000"/>
                        </a:solidFill>
                        <a:effectLst/>
                        <a:latin typeface="Calibri" panose="020F0502020204030204" pitchFamily="34" charset="0"/>
                      </a:endParaRPr>
                    </a:p>
                  </a:txBody>
                  <a:tcPr marL="6350" marR="6350" marT="6350" marB="0" anchor="ct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200" u="none" strike="noStrike">
                          <a:effectLst/>
                        </a:rPr>
                        <a:t>MNDWI</a:t>
                      </a:r>
                      <a:endParaRPr lang="en-US" sz="12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Data Fusion</a:t>
                      </a:r>
                      <a:endParaRPr lang="en-US" sz="12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Data Fusion</a:t>
                      </a:r>
                      <a:endParaRPr lang="en-US" sz="1200" b="0" i="0" u="none" strike="noStrike" dirty="0">
                        <a:solidFill>
                          <a:srgbClr val="000000"/>
                        </a:solidFill>
                        <a:effectLst/>
                        <a:latin typeface="Arial" panose="020B060402020202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3824943878"/>
                  </a:ext>
                </a:extLst>
              </a:tr>
            </a:tbl>
          </a:graphicData>
        </a:graphic>
      </p:graphicFrame>
      <p:graphicFrame>
        <p:nvGraphicFramePr>
          <p:cNvPr id="5" name="Table 4">
            <a:extLst>
              <a:ext uri="{FF2B5EF4-FFF2-40B4-BE49-F238E27FC236}">
                <a16:creationId xmlns:a16="http://schemas.microsoft.com/office/drawing/2014/main" id="{18512072-D3C4-486B-A0AB-1AE1976B5186}"/>
              </a:ext>
            </a:extLst>
          </p:cNvPr>
          <p:cNvGraphicFramePr>
            <a:graphicFrameLocks noGrp="1"/>
          </p:cNvGraphicFramePr>
          <p:nvPr>
            <p:extLst>
              <p:ext uri="{D42A27DB-BD31-4B8C-83A1-F6EECF244321}">
                <p14:modId xmlns:p14="http://schemas.microsoft.com/office/powerpoint/2010/main" val="1456056471"/>
              </p:ext>
            </p:extLst>
          </p:nvPr>
        </p:nvGraphicFramePr>
        <p:xfrm>
          <a:off x="1219200" y="4982966"/>
          <a:ext cx="3302000" cy="1637765"/>
        </p:xfrm>
        <a:graphic>
          <a:graphicData uri="http://schemas.openxmlformats.org/drawingml/2006/table">
            <a:tbl>
              <a:tblPr>
                <a:tableStyleId>{5C22544A-7EE6-4342-B048-85BDC9FD1C3A}</a:tableStyleId>
              </a:tblPr>
              <a:tblGrid>
                <a:gridCol w="774700">
                  <a:extLst>
                    <a:ext uri="{9D8B030D-6E8A-4147-A177-3AD203B41FA5}">
                      <a16:colId xmlns:a16="http://schemas.microsoft.com/office/drawing/2014/main" val="1947349030"/>
                    </a:ext>
                  </a:extLst>
                </a:gridCol>
                <a:gridCol w="1562100">
                  <a:extLst>
                    <a:ext uri="{9D8B030D-6E8A-4147-A177-3AD203B41FA5}">
                      <a16:colId xmlns:a16="http://schemas.microsoft.com/office/drawing/2014/main" val="3710169233"/>
                    </a:ext>
                  </a:extLst>
                </a:gridCol>
                <a:gridCol w="965200">
                  <a:extLst>
                    <a:ext uri="{9D8B030D-6E8A-4147-A177-3AD203B41FA5}">
                      <a16:colId xmlns:a16="http://schemas.microsoft.com/office/drawing/2014/main" val="4100337739"/>
                    </a:ext>
                  </a:extLst>
                </a:gridCol>
              </a:tblGrid>
              <a:tr h="215365">
                <a:tc>
                  <a:txBody>
                    <a:bodyPr/>
                    <a:lstStyle/>
                    <a:p>
                      <a:pPr algn="l" fontAlgn="b"/>
                      <a:r>
                        <a:rPr lang="en-US" sz="1200" b="1" u="none" strike="noStrike">
                          <a:effectLst/>
                        </a:rPr>
                        <a:t>Data Type</a:t>
                      </a:r>
                      <a:endParaRPr lang="en-US" sz="12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200" b="1" u="none" strike="noStrike">
                          <a:effectLst/>
                        </a:rPr>
                        <a:t>Method</a:t>
                      </a:r>
                      <a:endParaRPr lang="en-US" sz="12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200" b="1" u="none" strike="noStrike" dirty="0">
                          <a:effectLst/>
                        </a:rPr>
                        <a:t>Alias</a:t>
                      </a:r>
                      <a:endParaRPr lang="en-US" sz="1200" b="1"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009198278"/>
                  </a:ext>
                </a:extLst>
              </a:tr>
              <a:tr h="393700">
                <a:tc>
                  <a:txBody>
                    <a:bodyPr/>
                    <a:lstStyle/>
                    <a:p>
                      <a:pPr algn="l" fontAlgn="b"/>
                      <a:r>
                        <a:rPr lang="en-US" sz="1100" u="none" strike="noStrike">
                          <a:effectLst/>
                        </a:rPr>
                        <a:t>S1</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Anomaly Detection</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AnomalyD</a:t>
                      </a:r>
                      <a:endParaRPr lang="en-US" sz="11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518588680"/>
                  </a:ext>
                </a:extLst>
              </a:tr>
              <a:tr h="215900">
                <a:tc>
                  <a:txBody>
                    <a:bodyPr/>
                    <a:lstStyle/>
                    <a:p>
                      <a:pPr algn="l" fontAlgn="b"/>
                      <a:r>
                        <a:rPr lang="en-US" sz="1100" u="none" strike="noStrike">
                          <a:effectLst/>
                        </a:rPr>
                        <a:t>S1</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NDFI</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NDFI</a:t>
                      </a:r>
                      <a:endParaRPr lang="en-US" sz="11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912959219"/>
                  </a:ext>
                </a:extLst>
              </a:tr>
              <a:tr h="209550">
                <a:tc>
                  <a:txBody>
                    <a:bodyPr/>
                    <a:lstStyle/>
                    <a:p>
                      <a:pPr algn="l" fontAlgn="b"/>
                      <a:r>
                        <a:rPr lang="en-US" sz="1100" u="none" strike="noStrike">
                          <a:effectLst/>
                        </a:rPr>
                        <a:t>S1</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NDFVI</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NDFVI</a:t>
                      </a:r>
                      <a:endParaRPr lang="en-US" sz="11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322815925"/>
                  </a:ext>
                </a:extLst>
              </a:tr>
              <a:tr h="190500">
                <a:tc>
                  <a:txBody>
                    <a:bodyPr/>
                    <a:lstStyle/>
                    <a:p>
                      <a:pPr algn="l" fontAlgn="b"/>
                      <a:r>
                        <a:rPr lang="en-US" sz="1100" u="none" strike="noStrike">
                          <a:effectLst/>
                        </a:rPr>
                        <a:t>S2</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SVM</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SVM</a:t>
                      </a:r>
                      <a:endParaRPr lang="en-US" sz="11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538641270"/>
                  </a:ext>
                </a:extLst>
              </a:tr>
              <a:tr h="203200">
                <a:tc>
                  <a:txBody>
                    <a:bodyPr/>
                    <a:lstStyle/>
                    <a:p>
                      <a:pPr algn="l" fontAlgn="b"/>
                      <a:r>
                        <a:rPr lang="en-US" sz="1100" u="none" strike="noStrike">
                          <a:effectLst/>
                        </a:rPr>
                        <a:t>S2</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MNDWI</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MNDWI</a:t>
                      </a:r>
                      <a:endParaRPr lang="en-US" sz="11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241064636"/>
                  </a:ext>
                </a:extLst>
              </a:tr>
              <a:tr h="209550">
                <a:tc>
                  <a:txBody>
                    <a:bodyPr/>
                    <a:lstStyle/>
                    <a:p>
                      <a:pPr algn="l" fontAlgn="b"/>
                      <a:r>
                        <a:rPr lang="en-US" sz="1100" u="none" strike="noStrike">
                          <a:effectLst/>
                        </a:rPr>
                        <a:t>S1 + S2</a:t>
                      </a:r>
                      <a:endParaRPr lang="en-US" sz="11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dirty="0">
                          <a:effectLst/>
                        </a:rPr>
                        <a:t> S1 NDFI + S2 MNDWI</a:t>
                      </a:r>
                      <a:endParaRPr lang="en-US" sz="11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dirty="0">
                          <a:effectLst/>
                        </a:rPr>
                        <a:t>Data Fusion</a:t>
                      </a:r>
                      <a:endParaRPr lang="en-US" sz="11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330455270"/>
                  </a:ext>
                </a:extLst>
              </a:tr>
            </a:tbl>
          </a:graphicData>
        </a:graphic>
      </p:graphicFrame>
    </p:spTree>
    <p:extLst>
      <p:ext uri="{BB962C8B-B14F-4D97-AF65-F5344CB8AC3E}">
        <p14:creationId xmlns:p14="http://schemas.microsoft.com/office/powerpoint/2010/main" val="350751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C0D4-43C4-4C4F-917B-ED8A3D5D1AC8}"/>
              </a:ext>
            </a:extLst>
          </p:cNvPr>
          <p:cNvSpPr>
            <a:spLocks noGrp="1"/>
          </p:cNvSpPr>
          <p:nvPr>
            <p:ph type="title"/>
          </p:nvPr>
        </p:nvSpPr>
        <p:spPr/>
        <p:txBody>
          <a:bodyPr>
            <a:normAutofit/>
          </a:bodyPr>
          <a:lstStyle/>
          <a:p>
            <a:r>
              <a:rPr lang="en-US" sz="2800" dirty="0"/>
              <a:t>S1 – Anomaly Detection</a:t>
            </a:r>
          </a:p>
        </p:txBody>
      </p:sp>
      <p:sp>
        <p:nvSpPr>
          <p:cNvPr id="8" name="Rectangle 7">
            <a:extLst>
              <a:ext uri="{FF2B5EF4-FFF2-40B4-BE49-F238E27FC236}">
                <a16:creationId xmlns:a16="http://schemas.microsoft.com/office/drawing/2014/main" id="{810AE996-7CE1-4560-96D9-213359FE98B7}"/>
              </a:ext>
            </a:extLst>
          </p:cNvPr>
          <p:cNvSpPr/>
          <p:nvPr/>
        </p:nvSpPr>
        <p:spPr>
          <a:xfrm>
            <a:off x="657546" y="1690688"/>
            <a:ext cx="11363218" cy="923330"/>
          </a:xfrm>
          <a:prstGeom prst="rect">
            <a:avLst/>
          </a:prstGeom>
        </p:spPr>
        <p:txBody>
          <a:bodyPr wrap="square">
            <a:spAutoFit/>
          </a:bodyPr>
          <a:lstStyle/>
          <a:p>
            <a:r>
              <a:rPr lang="en-US" b="0" i="0" dirty="0">
                <a:solidFill>
                  <a:srgbClr val="172B4D"/>
                </a:solidFill>
                <a:effectLst/>
                <a:latin typeface="-apple-system"/>
              </a:rPr>
              <a:t>This approach takes the advantage of using stack of images for the pre- and post- event by using their statistics for detecting the flood as an anomaly</a:t>
            </a:r>
          </a:p>
          <a:p>
            <a:r>
              <a:rPr lang="en-US" b="1" i="0" dirty="0">
                <a:solidFill>
                  <a:srgbClr val="172B4D"/>
                </a:solidFill>
                <a:effectLst/>
                <a:latin typeface="-apple-system"/>
              </a:rPr>
              <a:t>Most suitable use cases: </a:t>
            </a:r>
            <a:r>
              <a:rPr lang="en-US" b="0" i="0" dirty="0">
                <a:solidFill>
                  <a:srgbClr val="172B4D"/>
                </a:solidFill>
                <a:effectLst/>
                <a:latin typeface="-apple-system"/>
              </a:rPr>
              <a:t>flood events where the flood area can be clearly detected from the surrounding environment</a:t>
            </a:r>
          </a:p>
        </p:txBody>
      </p:sp>
      <p:sp>
        <p:nvSpPr>
          <p:cNvPr id="9" name="AutoShape 6">
            <a:extLst>
              <a:ext uri="{FF2B5EF4-FFF2-40B4-BE49-F238E27FC236}">
                <a16:creationId xmlns:a16="http://schemas.microsoft.com/office/drawing/2014/main" id="{14727D30-4E3B-4342-970F-58D7FBCCDE09}"/>
              </a:ext>
            </a:extLst>
          </p:cNvPr>
          <p:cNvSpPr>
            <a:spLocks noChangeAspect="1" noChangeArrowheads="1"/>
          </p:cNvSpPr>
          <p:nvPr/>
        </p:nvSpPr>
        <p:spPr bwMode="auto">
          <a:xfrm>
            <a:off x="1931542" y="3276600"/>
            <a:ext cx="4316858" cy="4316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Map&#10;&#10;Description automatically generated">
            <a:extLst>
              <a:ext uri="{FF2B5EF4-FFF2-40B4-BE49-F238E27FC236}">
                <a16:creationId xmlns:a16="http://schemas.microsoft.com/office/drawing/2014/main" id="{D82EBE32-39E7-4B58-BAB1-48FAF4637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995" y="3016251"/>
            <a:ext cx="7279302" cy="3724294"/>
          </a:xfrm>
          <a:prstGeom prst="rect">
            <a:avLst/>
          </a:prstGeom>
        </p:spPr>
      </p:pic>
      <p:sp>
        <p:nvSpPr>
          <p:cNvPr id="12" name="Rectangle 11">
            <a:extLst>
              <a:ext uri="{FF2B5EF4-FFF2-40B4-BE49-F238E27FC236}">
                <a16:creationId xmlns:a16="http://schemas.microsoft.com/office/drawing/2014/main" id="{226F06A1-0B44-49C7-8BFE-F8277AA2CE7C}"/>
              </a:ext>
            </a:extLst>
          </p:cNvPr>
          <p:cNvSpPr/>
          <p:nvPr/>
        </p:nvSpPr>
        <p:spPr>
          <a:xfrm>
            <a:off x="603160" y="4447899"/>
            <a:ext cx="1675459" cy="646331"/>
          </a:xfrm>
          <a:prstGeom prst="rect">
            <a:avLst/>
          </a:prstGeom>
        </p:spPr>
        <p:txBody>
          <a:bodyPr wrap="none">
            <a:spAutoFit/>
          </a:bodyPr>
          <a:lstStyle/>
          <a:p>
            <a:r>
              <a:rPr lang="en-US" b="0" i="0" dirty="0">
                <a:solidFill>
                  <a:srgbClr val="172B4D"/>
                </a:solidFill>
                <a:effectLst/>
                <a:latin typeface="-apple-system"/>
              </a:rPr>
              <a:t>Niger floods</a:t>
            </a:r>
          </a:p>
          <a:p>
            <a:r>
              <a:rPr lang="en-US" b="0" i="0" dirty="0">
                <a:solidFill>
                  <a:srgbClr val="172B4D"/>
                </a:solidFill>
                <a:effectLst/>
                <a:latin typeface="-apple-system"/>
              </a:rPr>
              <a:t>(summer 2020)</a:t>
            </a:r>
            <a:endParaRPr lang="en-US" dirty="0"/>
          </a:p>
        </p:txBody>
      </p:sp>
    </p:spTree>
    <p:extLst>
      <p:ext uri="{BB962C8B-B14F-4D97-AF65-F5344CB8AC3E}">
        <p14:creationId xmlns:p14="http://schemas.microsoft.com/office/powerpoint/2010/main" val="302756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C0D4-43C4-4C4F-917B-ED8A3D5D1AC8}"/>
              </a:ext>
            </a:extLst>
          </p:cNvPr>
          <p:cNvSpPr>
            <a:spLocks noGrp="1"/>
          </p:cNvSpPr>
          <p:nvPr>
            <p:ph type="title"/>
          </p:nvPr>
        </p:nvSpPr>
        <p:spPr/>
        <p:txBody>
          <a:bodyPr>
            <a:normAutofit/>
          </a:bodyPr>
          <a:lstStyle/>
          <a:p>
            <a:r>
              <a:rPr lang="en-US" sz="2800" dirty="0"/>
              <a:t>S1 – NDFI</a:t>
            </a:r>
          </a:p>
        </p:txBody>
      </p:sp>
      <p:sp>
        <p:nvSpPr>
          <p:cNvPr id="8" name="Rectangle 7">
            <a:extLst>
              <a:ext uri="{FF2B5EF4-FFF2-40B4-BE49-F238E27FC236}">
                <a16:creationId xmlns:a16="http://schemas.microsoft.com/office/drawing/2014/main" id="{810AE996-7CE1-4560-96D9-213359FE98B7}"/>
              </a:ext>
            </a:extLst>
          </p:cNvPr>
          <p:cNvSpPr/>
          <p:nvPr/>
        </p:nvSpPr>
        <p:spPr>
          <a:xfrm>
            <a:off x="657546" y="1690688"/>
            <a:ext cx="11363218" cy="1200329"/>
          </a:xfrm>
          <a:prstGeom prst="rect">
            <a:avLst/>
          </a:prstGeom>
        </p:spPr>
        <p:txBody>
          <a:bodyPr wrap="square">
            <a:spAutoFit/>
          </a:bodyPr>
          <a:lstStyle/>
          <a:p>
            <a:r>
              <a:rPr lang="en-US" b="0" i="0" dirty="0">
                <a:solidFill>
                  <a:srgbClr val="172B4D"/>
                </a:solidFill>
                <a:effectLst/>
                <a:latin typeface="-apple-system"/>
              </a:rPr>
              <a:t>This approach is based on </a:t>
            </a:r>
            <a:r>
              <a:rPr lang="en-US" dirty="0">
                <a:solidFill>
                  <a:srgbClr val="172B4D"/>
                </a:solidFill>
                <a:latin typeface="-apple-system"/>
              </a:rPr>
              <a:t>this paper from</a:t>
            </a:r>
            <a:r>
              <a:rPr lang="en-US" b="0" i="0" dirty="0">
                <a:solidFill>
                  <a:srgbClr val="172B4D"/>
                </a:solidFill>
                <a:effectLst/>
                <a:latin typeface="-apple-system"/>
              </a:rPr>
              <a:t> 2018 (</a:t>
            </a:r>
            <a:r>
              <a:rPr lang="en-US" b="0" i="0" u="none" strike="noStrike" dirty="0">
                <a:solidFill>
                  <a:srgbClr val="3B73AF"/>
                </a:solidFill>
                <a:effectLst/>
                <a:latin typeface="-apple-system"/>
                <a:hlinkClick r:id="rId2"/>
              </a:rPr>
              <a:t>https://doi.org/10.1016/j.rse.2018.03.006</a:t>
            </a:r>
            <a:r>
              <a:rPr lang="en-US" b="0" i="0" dirty="0">
                <a:solidFill>
                  <a:srgbClr val="172B4D"/>
                </a:solidFill>
                <a:effectLst/>
                <a:latin typeface="-apple-system"/>
              </a:rPr>
              <a:t>) –while it is based as well in the SAR backscatter statistics , it defines a Normalized Difference Flood Index, applicable to any X- and C- band SAR sensors. </a:t>
            </a:r>
            <a:r>
              <a:rPr lang="en-US" b="0" i="0" u="sng" dirty="0">
                <a:solidFill>
                  <a:srgbClr val="172B4D"/>
                </a:solidFill>
                <a:effectLst/>
                <a:latin typeface="-apple-system"/>
              </a:rPr>
              <a:t>The typical value for this threshold is 0.7, but the authors does not suggest to go lower than 0.6 </a:t>
            </a:r>
            <a:endParaRPr lang="en-US" b="0" i="0" dirty="0">
              <a:solidFill>
                <a:srgbClr val="172B4D"/>
              </a:solidFill>
              <a:effectLst/>
              <a:latin typeface="-apple-system"/>
            </a:endParaRPr>
          </a:p>
          <a:p>
            <a:r>
              <a:rPr lang="en-US" b="1" i="0" dirty="0">
                <a:solidFill>
                  <a:srgbClr val="172B4D"/>
                </a:solidFill>
                <a:effectLst/>
                <a:latin typeface="-apple-system"/>
              </a:rPr>
              <a:t>Most suitable use cases: </a:t>
            </a:r>
            <a:r>
              <a:rPr lang="en-US" b="0" i="0" dirty="0">
                <a:solidFill>
                  <a:srgbClr val="172B4D"/>
                </a:solidFill>
                <a:effectLst/>
                <a:latin typeface="-apple-system"/>
              </a:rPr>
              <a:t>flat terrains with low vegetation prone to recurrent seasonal floods, wetlands</a:t>
            </a:r>
          </a:p>
        </p:txBody>
      </p:sp>
      <p:sp>
        <p:nvSpPr>
          <p:cNvPr id="9" name="AutoShape 6">
            <a:extLst>
              <a:ext uri="{FF2B5EF4-FFF2-40B4-BE49-F238E27FC236}">
                <a16:creationId xmlns:a16="http://schemas.microsoft.com/office/drawing/2014/main" id="{14727D30-4E3B-4342-970F-58D7FBCCDE09}"/>
              </a:ext>
            </a:extLst>
          </p:cNvPr>
          <p:cNvSpPr>
            <a:spLocks noChangeAspect="1" noChangeArrowheads="1"/>
          </p:cNvSpPr>
          <p:nvPr/>
        </p:nvSpPr>
        <p:spPr bwMode="auto">
          <a:xfrm>
            <a:off x="1931542" y="3276600"/>
            <a:ext cx="4316858" cy="4316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D82EBE32-39E7-4B58-BAB1-48FAF463777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30995" y="3022297"/>
            <a:ext cx="7279302" cy="3712202"/>
          </a:xfrm>
          <a:prstGeom prst="rect">
            <a:avLst/>
          </a:prstGeom>
        </p:spPr>
      </p:pic>
      <p:sp>
        <p:nvSpPr>
          <p:cNvPr id="12" name="Rectangle 11">
            <a:extLst>
              <a:ext uri="{FF2B5EF4-FFF2-40B4-BE49-F238E27FC236}">
                <a16:creationId xmlns:a16="http://schemas.microsoft.com/office/drawing/2014/main" id="{226F06A1-0B44-49C7-8BFE-F8277AA2CE7C}"/>
              </a:ext>
            </a:extLst>
          </p:cNvPr>
          <p:cNvSpPr/>
          <p:nvPr/>
        </p:nvSpPr>
        <p:spPr>
          <a:xfrm>
            <a:off x="603160" y="4447899"/>
            <a:ext cx="1675459" cy="646331"/>
          </a:xfrm>
          <a:prstGeom prst="rect">
            <a:avLst/>
          </a:prstGeom>
        </p:spPr>
        <p:txBody>
          <a:bodyPr wrap="none">
            <a:spAutoFit/>
          </a:bodyPr>
          <a:lstStyle/>
          <a:p>
            <a:r>
              <a:rPr lang="en-US" b="0" i="0" dirty="0">
                <a:solidFill>
                  <a:srgbClr val="172B4D"/>
                </a:solidFill>
                <a:effectLst/>
                <a:latin typeface="-apple-system"/>
              </a:rPr>
              <a:t>Niger floods</a:t>
            </a:r>
          </a:p>
          <a:p>
            <a:r>
              <a:rPr lang="en-US" b="0" i="0" dirty="0">
                <a:solidFill>
                  <a:srgbClr val="172B4D"/>
                </a:solidFill>
                <a:effectLst/>
                <a:latin typeface="-apple-system"/>
              </a:rPr>
              <a:t>(summer 2020)</a:t>
            </a:r>
            <a:endParaRPr lang="en-US" dirty="0"/>
          </a:p>
        </p:txBody>
      </p:sp>
      <p:sp>
        <p:nvSpPr>
          <p:cNvPr id="3" name="Rectangle 2">
            <a:extLst>
              <a:ext uri="{FF2B5EF4-FFF2-40B4-BE49-F238E27FC236}">
                <a16:creationId xmlns:a16="http://schemas.microsoft.com/office/drawing/2014/main" id="{E513EE70-5F76-4204-A60C-3A289C2B21C2}"/>
              </a:ext>
            </a:extLst>
          </p:cNvPr>
          <p:cNvSpPr/>
          <p:nvPr/>
        </p:nvSpPr>
        <p:spPr>
          <a:xfrm>
            <a:off x="10090078" y="3862735"/>
            <a:ext cx="1797121" cy="2031325"/>
          </a:xfrm>
          <a:prstGeom prst="rect">
            <a:avLst/>
          </a:prstGeom>
        </p:spPr>
        <p:txBody>
          <a:bodyPr wrap="square">
            <a:spAutoFit/>
          </a:bodyPr>
          <a:lstStyle/>
          <a:p>
            <a:r>
              <a:rPr lang="en-US" b="0" i="0" dirty="0">
                <a:solidFill>
                  <a:srgbClr val="172B4D"/>
                </a:solidFill>
                <a:effectLst/>
                <a:latin typeface="-apple-system"/>
              </a:rPr>
              <a:t>NDFI=  (mean</a:t>
            </a:r>
          </a:p>
          <a:p>
            <a:r>
              <a:rPr lang="en-US" b="0" i="0" dirty="0">
                <a:solidFill>
                  <a:srgbClr val="172B4D"/>
                </a:solidFill>
                <a:effectLst/>
                <a:latin typeface="-apple-system"/>
              </a:rPr>
              <a:t>(reference)-min⁡(reference+</a:t>
            </a:r>
          </a:p>
          <a:p>
            <a:r>
              <a:rPr lang="en-US" b="0" i="0" dirty="0">
                <a:solidFill>
                  <a:srgbClr val="172B4D"/>
                </a:solidFill>
                <a:effectLst/>
                <a:latin typeface="-apple-system"/>
              </a:rPr>
              <a:t>flood))/</a:t>
            </a:r>
          </a:p>
          <a:p>
            <a:r>
              <a:rPr lang="en-US" b="0" i="0" dirty="0">
                <a:solidFill>
                  <a:srgbClr val="172B4D"/>
                </a:solidFill>
                <a:effectLst/>
                <a:latin typeface="-apple-system"/>
              </a:rPr>
              <a:t>(mean(</a:t>
            </a:r>
          </a:p>
          <a:p>
            <a:r>
              <a:rPr lang="en-US" b="0" i="0" dirty="0">
                <a:solidFill>
                  <a:srgbClr val="172B4D"/>
                </a:solidFill>
                <a:effectLst/>
                <a:latin typeface="-apple-system"/>
              </a:rPr>
              <a:t>reference)+min⁡(</a:t>
            </a:r>
            <a:r>
              <a:rPr lang="en-US" b="0" i="0" dirty="0" err="1">
                <a:solidFill>
                  <a:srgbClr val="172B4D"/>
                </a:solidFill>
                <a:effectLst/>
                <a:latin typeface="-apple-system"/>
              </a:rPr>
              <a:t>reference+flood</a:t>
            </a:r>
            <a:r>
              <a:rPr lang="en-US" b="0" i="0" dirty="0">
                <a:solidFill>
                  <a:srgbClr val="172B4D"/>
                </a:solidFill>
                <a:effectLst/>
                <a:latin typeface="-apple-system"/>
              </a:rPr>
              <a:t>))</a:t>
            </a:r>
          </a:p>
        </p:txBody>
      </p:sp>
    </p:spTree>
    <p:extLst>
      <p:ext uri="{BB962C8B-B14F-4D97-AF65-F5344CB8AC3E}">
        <p14:creationId xmlns:p14="http://schemas.microsoft.com/office/powerpoint/2010/main" val="306872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C0D4-43C4-4C4F-917B-ED8A3D5D1AC8}"/>
              </a:ext>
            </a:extLst>
          </p:cNvPr>
          <p:cNvSpPr>
            <a:spLocks noGrp="1"/>
          </p:cNvSpPr>
          <p:nvPr>
            <p:ph type="title"/>
          </p:nvPr>
        </p:nvSpPr>
        <p:spPr/>
        <p:txBody>
          <a:bodyPr>
            <a:normAutofit/>
          </a:bodyPr>
          <a:lstStyle/>
          <a:p>
            <a:r>
              <a:rPr lang="en-US" sz="2800" dirty="0"/>
              <a:t>S1 – NDFVI</a:t>
            </a:r>
          </a:p>
        </p:txBody>
      </p:sp>
      <p:sp>
        <p:nvSpPr>
          <p:cNvPr id="8" name="Rectangle 7">
            <a:extLst>
              <a:ext uri="{FF2B5EF4-FFF2-40B4-BE49-F238E27FC236}">
                <a16:creationId xmlns:a16="http://schemas.microsoft.com/office/drawing/2014/main" id="{810AE996-7CE1-4560-96D9-213359FE98B7}"/>
              </a:ext>
            </a:extLst>
          </p:cNvPr>
          <p:cNvSpPr/>
          <p:nvPr/>
        </p:nvSpPr>
        <p:spPr>
          <a:xfrm>
            <a:off x="657546" y="1690688"/>
            <a:ext cx="11363218" cy="1477328"/>
          </a:xfrm>
          <a:prstGeom prst="rect">
            <a:avLst/>
          </a:prstGeom>
        </p:spPr>
        <p:txBody>
          <a:bodyPr wrap="square">
            <a:spAutoFit/>
          </a:bodyPr>
          <a:lstStyle/>
          <a:p>
            <a:r>
              <a:rPr lang="en-US" dirty="0"/>
              <a:t>This index detects water in shallow vegetation, and its suggested threshold is 0.75. In some instances, it is worth combining the 2 indexes, depending on the terrain of the AOI.</a:t>
            </a:r>
          </a:p>
          <a:p>
            <a:r>
              <a:rPr lang="en-US" b="1" dirty="0"/>
              <a:t>Most suitable use cases:  </a:t>
            </a:r>
            <a:r>
              <a:rPr lang="en-US" dirty="0"/>
              <a:t>we recommend using this index when the flooded areas occur in fields with shallow vegetation</a:t>
            </a:r>
          </a:p>
          <a:p>
            <a:endParaRPr lang="en-US" b="0" i="0" dirty="0">
              <a:solidFill>
                <a:srgbClr val="172B4D"/>
              </a:solidFill>
              <a:effectLst/>
              <a:latin typeface="-apple-system"/>
            </a:endParaRPr>
          </a:p>
        </p:txBody>
      </p:sp>
      <p:sp>
        <p:nvSpPr>
          <p:cNvPr id="9" name="AutoShape 6">
            <a:extLst>
              <a:ext uri="{FF2B5EF4-FFF2-40B4-BE49-F238E27FC236}">
                <a16:creationId xmlns:a16="http://schemas.microsoft.com/office/drawing/2014/main" id="{14727D30-4E3B-4342-970F-58D7FBCCDE09}"/>
              </a:ext>
            </a:extLst>
          </p:cNvPr>
          <p:cNvSpPr>
            <a:spLocks noChangeAspect="1" noChangeArrowheads="1"/>
          </p:cNvSpPr>
          <p:nvPr/>
        </p:nvSpPr>
        <p:spPr bwMode="auto">
          <a:xfrm>
            <a:off x="1931542" y="3276600"/>
            <a:ext cx="4316858" cy="4316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D82EBE32-39E7-4B58-BAB1-48FAF46377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30995" y="3028343"/>
            <a:ext cx="7279302" cy="3700110"/>
          </a:xfrm>
          <a:prstGeom prst="rect">
            <a:avLst/>
          </a:prstGeom>
        </p:spPr>
      </p:pic>
      <p:sp>
        <p:nvSpPr>
          <p:cNvPr id="12" name="Rectangle 11">
            <a:extLst>
              <a:ext uri="{FF2B5EF4-FFF2-40B4-BE49-F238E27FC236}">
                <a16:creationId xmlns:a16="http://schemas.microsoft.com/office/drawing/2014/main" id="{226F06A1-0B44-49C7-8BFE-F8277AA2CE7C}"/>
              </a:ext>
            </a:extLst>
          </p:cNvPr>
          <p:cNvSpPr/>
          <p:nvPr/>
        </p:nvSpPr>
        <p:spPr>
          <a:xfrm>
            <a:off x="603160" y="4447899"/>
            <a:ext cx="1675459" cy="646331"/>
          </a:xfrm>
          <a:prstGeom prst="rect">
            <a:avLst/>
          </a:prstGeom>
        </p:spPr>
        <p:txBody>
          <a:bodyPr wrap="none">
            <a:spAutoFit/>
          </a:bodyPr>
          <a:lstStyle/>
          <a:p>
            <a:r>
              <a:rPr lang="en-US" b="0" i="0" dirty="0">
                <a:solidFill>
                  <a:srgbClr val="172B4D"/>
                </a:solidFill>
                <a:effectLst/>
                <a:latin typeface="-apple-system"/>
              </a:rPr>
              <a:t>SSD floods</a:t>
            </a:r>
          </a:p>
          <a:p>
            <a:r>
              <a:rPr lang="en-US" b="0" i="0" dirty="0">
                <a:solidFill>
                  <a:srgbClr val="172B4D"/>
                </a:solidFill>
                <a:effectLst/>
                <a:latin typeface="-apple-system"/>
              </a:rPr>
              <a:t>(summer 2020)</a:t>
            </a:r>
            <a:endParaRPr lang="en-US" dirty="0"/>
          </a:p>
        </p:txBody>
      </p:sp>
      <p:sp>
        <p:nvSpPr>
          <p:cNvPr id="3" name="Rectangle 2">
            <a:extLst>
              <a:ext uri="{FF2B5EF4-FFF2-40B4-BE49-F238E27FC236}">
                <a16:creationId xmlns:a16="http://schemas.microsoft.com/office/drawing/2014/main" id="{E513EE70-5F76-4204-A60C-3A289C2B21C2}"/>
              </a:ext>
            </a:extLst>
          </p:cNvPr>
          <p:cNvSpPr/>
          <p:nvPr/>
        </p:nvSpPr>
        <p:spPr>
          <a:xfrm>
            <a:off x="10090078" y="3862735"/>
            <a:ext cx="1817669" cy="2585323"/>
          </a:xfrm>
          <a:prstGeom prst="rect">
            <a:avLst/>
          </a:prstGeom>
        </p:spPr>
        <p:txBody>
          <a:bodyPr wrap="square">
            <a:spAutoFit/>
          </a:bodyPr>
          <a:lstStyle/>
          <a:p>
            <a:r>
              <a:rPr lang="en-US" dirty="0"/>
              <a:t>NDFVI=  ( max⁡(reference+ flood)-mean(reference)) /</a:t>
            </a:r>
          </a:p>
          <a:p>
            <a:r>
              <a:rPr lang="en-US" dirty="0"/>
              <a:t>(max⁡(</a:t>
            </a:r>
          </a:p>
          <a:p>
            <a:r>
              <a:rPr lang="en-US" dirty="0"/>
              <a:t>reference+</a:t>
            </a:r>
          </a:p>
          <a:p>
            <a:r>
              <a:rPr lang="en-US" dirty="0"/>
              <a:t>flood)+mean (reference) )</a:t>
            </a:r>
          </a:p>
        </p:txBody>
      </p:sp>
    </p:spTree>
    <p:extLst>
      <p:ext uri="{BB962C8B-B14F-4D97-AF65-F5344CB8AC3E}">
        <p14:creationId xmlns:p14="http://schemas.microsoft.com/office/powerpoint/2010/main" val="17765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122E-17F9-4BD9-8D34-42F2F1A62042}"/>
              </a:ext>
            </a:extLst>
          </p:cNvPr>
          <p:cNvSpPr>
            <a:spLocks noGrp="1"/>
          </p:cNvSpPr>
          <p:nvPr>
            <p:ph type="title"/>
          </p:nvPr>
        </p:nvSpPr>
        <p:spPr/>
        <p:txBody>
          <a:bodyPr/>
          <a:lstStyle/>
          <a:p>
            <a:r>
              <a:rPr lang="en-US" dirty="0"/>
              <a:t>S2 - SVM</a:t>
            </a:r>
          </a:p>
        </p:txBody>
      </p:sp>
      <p:sp>
        <p:nvSpPr>
          <p:cNvPr id="3" name="Content Placeholder 2">
            <a:extLst>
              <a:ext uri="{FF2B5EF4-FFF2-40B4-BE49-F238E27FC236}">
                <a16:creationId xmlns:a16="http://schemas.microsoft.com/office/drawing/2014/main" id="{5AB484A0-5E65-49A7-9673-421AEFAD66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4919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A23B-6A02-4339-8495-A267DB097BD1}"/>
              </a:ext>
            </a:extLst>
          </p:cNvPr>
          <p:cNvSpPr>
            <a:spLocks noGrp="1"/>
          </p:cNvSpPr>
          <p:nvPr>
            <p:ph type="title"/>
          </p:nvPr>
        </p:nvSpPr>
        <p:spPr/>
        <p:txBody>
          <a:bodyPr/>
          <a:lstStyle/>
          <a:p>
            <a:r>
              <a:rPr lang="en-US" dirty="0"/>
              <a:t>S2 - MNDWI</a:t>
            </a:r>
          </a:p>
        </p:txBody>
      </p:sp>
      <p:sp>
        <p:nvSpPr>
          <p:cNvPr id="3" name="Content Placeholder 2">
            <a:extLst>
              <a:ext uri="{FF2B5EF4-FFF2-40B4-BE49-F238E27FC236}">
                <a16:creationId xmlns:a16="http://schemas.microsoft.com/office/drawing/2014/main" id="{C57AD88F-43A7-43F2-B72D-F79C563973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043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B632C-360D-4464-AC3F-D605595BF28D}"/>
              </a:ext>
            </a:extLst>
          </p:cNvPr>
          <p:cNvSpPr>
            <a:spLocks noGrp="1"/>
          </p:cNvSpPr>
          <p:nvPr>
            <p:ph type="title"/>
          </p:nvPr>
        </p:nvSpPr>
        <p:spPr/>
        <p:txBody>
          <a:bodyPr/>
          <a:lstStyle/>
          <a:p>
            <a:r>
              <a:rPr lang="en-US" dirty="0"/>
              <a:t>Data Fusion ( S1 + S2 )</a:t>
            </a:r>
          </a:p>
        </p:txBody>
      </p:sp>
      <p:sp>
        <p:nvSpPr>
          <p:cNvPr id="3" name="Content Placeholder 2">
            <a:extLst>
              <a:ext uri="{FF2B5EF4-FFF2-40B4-BE49-F238E27FC236}">
                <a16:creationId xmlns:a16="http://schemas.microsoft.com/office/drawing/2014/main" id="{DDACAD59-48C4-4B11-B1CB-2EE9AF2CA9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62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TotalTime>
  <Words>449</Words>
  <Application>Microsoft Office PowerPoint</Application>
  <PresentationFormat>Widescreen</PresentationFormat>
  <Paragraphs>94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Calibri</vt:lpstr>
      <vt:lpstr>Calibri Light</vt:lpstr>
      <vt:lpstr>Office Theme</vt:lpstr>
      <vt:lpstr>Flood extent mapping</vt:lpstr>
      <vt:lpstr>What solution is best suited for my case?</vt:lpstr>
      <vt:lpstr>S1 – Anomaly Detection</vt:lpstr>
      <vt:lpstr>S1 – NDFI</vt:lpstr>
      <vt:lpstr>S1 – NDFVI</vt:lpstr>
      <vt:lpstr>S2 - SVM</vt:lpstr>
      <vt:lpstr>S2 - MNDWI</vt:lpstr>
      <vt:lpstr>Data Fusion ( S1 + S2 )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extent mapping</dc:title>
  <dc:creator>Clara Ivanescu</dc:creator>
  <cp:lastModifiedBy>Clara Ivanescu</cp:lastModifiedBy>
  <cp:revision>3</cp:revision>
  <dcterms:created xsi:type="dcterms:W3CDTF">2021-03-15T20:23:31Z</dcterms:created>
  <dcterms:modified xsi:type="dcterms:W3CDTF">2021-03-16T14:04:59Z</dcterms:modified>
</cp:coreProperties>
</file>