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727" r:id="rId7"/>
    <p:sldId id="728" r:id="rId8"/>
    <p:sldId id="729" r:id="rId9"/>
    <p:sldId id="730" r:id="rId10"/>
    <p:sldId id="261" r:id="rId11"/>
    <p:sldId id="263" r:id="rId12"/>
    <p:sldId id="262"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68" d="100"/>
          <a:sy n="68" d="100"/>
        </p:scale>
        <p:origin x="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5T16:55:50.4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8334 11747 16383 0 0,'14'0'0'0'0,"24"0"0"0"0,39 0 0 0 0,34 0 0 0 0,37 0 0 0 0,15 0 0 0 0,6 0 0 0 0,-6 0 0 0 0,-3 0 0 0 0,-16 0 0 0 0,-19 0 0 0 0,-11 0 0 0 0,-11 0 0 0 0,-9 0 0 0 0,-1 0 0 0 0,-10 0 0 0 0,-12 0 0 0 0,-11 0 0 0 0,-10-6 0 0 0,-6-3 0 0 0,-4 0 0 0 0,-8-4 0 0 0,-4-1 0 0 0,0 2 0 0 0,3 4 0 0 0,2 2 0 0 0,-4 3-16383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46AE6-69DA-4340-9DEF-2C37E925E6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E5525EC-6C56-4701-8658-BCB35C087F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3AFB090-8110-4C64-A413-98CCFF4D3A49}"/>
              </a:ext>
            </a:extLst>
          </p:cNvPr>
          <p:cNvSpPr>
            <a:spLocks noGrp="1"/>
          </p:cNvSpPr>
          <p:nvPr>
            <p:ph type="dt" sz="half" idx="10"/>
          </p:nvPr>
        </p:nvSpPr>
        <p:spPr/>
        <p:txBody>
          <a:bodyPr/>
          <a:lstStyle/>
          <a:p>
            <a:fld id="{6B19BA50-5F09-4FE2-BCFF-719B57849D51}" type="datetimeFigureOut">
              <a:rPr lang="en-GB" smtClean="0"/>
              <a:t>26/05/2021</a:t>
            </a:fld>
            <a:endParaRPr lang="en-GB"/>
          </a:p>
        </p:txBody>
      </p:sp>
      <p:sp>
        <p:nvSpPr>
          <p:cNvPr id="5" name="Footer Placeholder 4">
            <a:extLst>
              <a:ext uri="{FF2B5EF4-FFF2-40B4-BE49-F238E27FC236}">
                <a16:creationId xmlns:a16="http://schemas.microsoft.com/office/drawing/2014/main" id="{0604FAF2-663A-4FBF-976F-765944E77D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7568B4-55A4-4663-BCBA-234C31C28D6A}"/>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413509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E4ADE-5295-4ABD-989D-A304E32CB8E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A41D6B5-D2AF-4F7B-89B1-113C9C46AF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3F3450-6F71-43BD-BE93-B5C7F03C9898}"/>
              </a:ext>
            </a:extLst>
          </p:cNvPr>
          <p:cNvSpPr>
            <a:spLocks noGrp="1"/>
          </p:cNvSpPr>
          <p:nvPr>
            <p:ph type="dt" sz="half" idx="10"/>
          </p:nvPr>
        </p:nvSpPr>
        <p:spPr/>
        <p:txBody>
          <a:bodyPr/>
          <a:lstStyle/>
          <a:p>
            <a:fld id="{6B19BA50-5F09-4FE2-BCFF-719B57849D51}" type="datetimeFigureOut">
              <a:rPr lang="en-GB" smtClean="0"/>
              <a:t>26/05/2021</a:t>
            </a:fld>
            <a:endParaRPr lang="en-GB"/>
          </a:p>
        </p:txBody>
      </p:sp>
      <p:sp>
        <p:nvSpPr>
          <p:cNvPr id="5" name="Footer Placeholder 4">
            <a:extLst>
              <a:ext uri="{FF2B5EF4-FFF2-40B4-BE49-F238E27FC236}">
                <a16:creationId xmlns:a16="http://schemas.microsoft.com/office/drawing/2014/main" id="{96401BB6-F8BB-4475-BF76-AF024683BD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847F1F-7B20-4C3F-9D57-120BD59EFC4A}"/>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227416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879C19-37AD-4942-BE4B-42C96277A9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D975135-13ED-4372-8CB5-5E2C610F15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F1210C-443B-42C1-9726-F79BDE2E1097}"/>
              </a:ext>
            </a:extLst>
          </p:cNvPr>
          <p:cNvSpPr>
            <a:spLocks noGrp="1"/>
          </p:cNvSpPr>
          <p:nvPr>
            <p:ph type="dt" sz="half" idx="10"/>
          </p:nvPr>
        </p:nvSpPr>
        <p:spPr/>
        <p:txBody>
          <a:bodyPr/>
          <a:lstStyle/>
          <a:p>
            <a:fld id="{6B19BA50-5F09-4FE2-BCFF-719B57849D51}" type="datetimeFigureOut">
              <a:rPr lang="en-GB" smtClean="0"/>
              <a:t>26/05/2021</a:t>
            </a:fld>
            <a:endParaRPr lang="en-GB"/>
          </a:p>
        </p:txBody>
      </p:sp>
      <p:sp>
        <p:nvSpPr>
          <p:cNvPr id="5" name="Footer Placeholder 4">
            <a:extLst>
              <a:ext uri="{FF2B5EF4-FFF2-40B4-BE49-F238E27FC236}">
                <a16:creationId xmlns:a16="http://schemas.microsoft.com/office/drawing/2014/main" id="{008BF8A5-9D4C-45D6-A312-59B87E274E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84848A-AECD-446C-8394-0B1174D6B1E8}"/>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420230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B575-3075-468E-85D5-7C740897D9E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39CFD0C-C691-4CA8-80DC-11315FAE66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3F19D5-E48F-457E-809F-5687C4C280F4}"/>
              </a:ext>
            </a:extLst>
          </p:cNvPr>
          <p:cNvSpPr>
            <a:spLocks noGrp="1"/>
          </p:cNvSpPr>
          <p:nvPr>
            <p:ph type="dt" sz="half" idx="10"/>
          </p:nvPr>
        </p:nvSpPr>
        <p:spPr/>
        <p:txBody>
          <a:bodyPr/>
          <a:lstStyle/>
          <a:p>
            <a:fld id="{6B19BA50-5F09-4FE2-BCFF-719B57849D51}" type="datetimeFigureOut">
              <a:rPr lang="en-GB" smtClean="0"/>
              <a:t>26/05/2021</a:t>
            </a:fld>
            <a:endParaRPr lang="en-GB"/>
          </a:p>
        </p:txBody>
      </p:sp>
      <p:sp>
        <p:nvSpPr>
          <p:cNvPr id="5" name="Footer Placeholder 4">
            <a:extLst>
              <a:ext uri="{FF2B5EF4-FFF2-40B4-BE49-F238E27FC236}">
                <a16:creationId xmlns:a16="http://schemas.microsoft.com/office/drawing/2014/main" id="{CABD2560-0AD9-458B-82D3-9A44E17F79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FA2DF8-F109-40AE-9C0C-B6219747A3EE}"/>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614390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1335E-8B9A-4660-A841-0A14E4B9E9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207FD96-A088-4D5B-BC0F-8BA234ADD2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259024-5A54-4FC8-ADAA-12521EF5E19E}"/>
              </a:ext>
            </a:extLst>
          </p:cNvPr>
          <p:cNvSpPr>
            <a:spLocks noGrp="1"/>
          </p:cNvSpPr>
          <p:nvPr>
            <p:ph type="dt" sz="half" idx="10"/>
          </p:nvPr>
        </p:nvSpPr>
        <p:spPr/>
        <p:txBody>
          <a:bodyPr/>
          <a:lstStyle/>
          <a:p>
            <a:fld id="{6B19BA50-5F09-4FE2-BCFF-719B57849D51}" type="datetimeFigureOut">
              <a:rPr lang="en-GB" smtClean="0"/>
              <a:t>26/05/2021</a:t>
            </a:fld>
            <a:endParaRPr lang="en-GB"/>
          </a:p>
        </p:txBody>
      </p:sp>
      <p:sp>
        <p:nvSpPr>
          <p:cNvPr id="5" name="Footer Placeholder 4">
            <a:extLst>
              <a:ext uri="{FF2B5EF4-FFF2-40B4-BE49-F238E27FC236}">
                <a16:creationId xmlns:a16="http://schemas.microsoft.com/office/drawing/2014/main" id="{1CA20AE8-846D-4F5D-9CA9-D7626E0734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2D751F-3280-4B3F-B8C7-38C5AC041B87}"/>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69578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FCBC-5F2B-4FFA-805E-C30B22CEB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80CE9D6-B85C-43E5-AA9D-CC3169CEC8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EAE46F8-21C1-4625-9A61-C6C86F38A0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AC76B5B-61C2-4A9F-B0E5-6376A21E3DEA}"/>
              </a:ext>
            </a:extLst>
          </p:cNvPr>
          <p:cNvSpPr>
            <a:spLocks noGrp="1"/>
          </p:cNvSpPr>
          <p:nvPr>
            <p:ph type="dt" sz="half" idx="10"/>
          </p:nvPr>
        </p:nvSpPr>
        <p:spPr/>
        <p:txBody>
          <a:bodyPr/>
          <a:lstStyle/>
          <a:p>
            <a:fld id="{6B19BA50-5F09-4FE2-BCFF-719B57849D51}" type="datetimeFigureOut">
              <a:rPr lang="en-GB" smtClean="0"/>
              <a:t>26/05/2021</a:t>
            </a:fld>
            <a:endParaRPr lang="en-GB"/>
          </a:p>
        </p:txBody>
      </p:sp>
      <p:sp>
        <p:nvSpPr>
          <p:cNvPr id="6" name="Footer Placeholder 5">
            <a:extLst>
              <a:ext uri="{FF2B5EF4-FFF2-40B4-BE49-F238E27FC236}">
                <a16:creationId xmlns:a16="http://schemas.microsoft.com/office/drawing/2014/main" id="{B5853C8E-3DF0-4402-A55F-571A7DC027E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8A21532-0A88-4B1E-BF69-217FBA5E6D29}"/>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670171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24037-E4B5-4C10-8E68-295FBAE8D4D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0E10727-546B-49C9-8A15-82D815EAFB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C4E0BF-B5C2-4225-A479-21CCAE68C2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BE22A17-9FC8-4FBD-802D-E67F3B707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1666E9-0AE5-467A-977D-B077D2C9FD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CFA9446-501F-472F-B211-317FD11B45AA}"/>
              </a:ext>
            </a:extLst>
          </p:cNvPr>
          <p:cNvSpPr>
            <a:spLocks noGrp="1"/>
          </p:cNvSpPr>
          <p:nvPr>
            <p:ph type="dt" sz="half" idx="10"/>
          </p:nvPr>
        </p:nvSpPr>
        <p:spPr/>
        <p:txBody>
          <a:bodyPr/>
          <a:lstStyle/>
          <a:p>
            <a:fld id="{6B19BA50-5F09-4FE2-BCFF-719B57849D51}" type="datetimeFigureOut">
              <a:rPr lang="en-GB" smtClean="0"/>
              <a:t>26/05/2021</a:t>
            </a:fld>
            <a:endParaRPr lang="en-GB"/>
          </a:p>
        </p:txBody>
      </p:sp>
      <p:sp>
        <p:nvSpPr>
          <p:cNvPr id="8" name="Footer Placeholder 7">
            <a:extLst>
              <a:ext uri="{FF2B5EF4-FFF2-40B4-BE49-F238E27FC236}">
                <a16:creationId xmlns:a16="http://schemas.microsoft.com/office/drawing/2014/main" id="{5F968957-E4F3-4785-B350-4807D3ABE2F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B0E2989-FB3D-438A-AB5C-188F8EA15BFE}"/>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1411737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9E863-B13F-4F6E-ABEE-051EFA8A2E0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C464522-0670-4515-9A71-2B7A8C7B299D}"/>
              </a:ext>
            </a:extLst>
          </p:cNvPr>
          <p:cNvSpPr>
            <a:spLocks noGrp="1"/>
          </p:cNvSpPr>
          <p:nvPr>
            <p:ph type="dt" sz="half" idx="10"/>
          </p:nvPr>
        </p:nvSpPr>
        <p:spPr/>
        <p:txBody>
          <a:bodyPr/>
          <a:lstStyle/>
          <a:p>
            <a:fld id="{6B19BA50-5F09-4FE2-BCFF-719B57849D51}" type="datetimeFigureOut">
              <a:rPr lang="en-GB" smtClean="0"/>
              <a:t>26/05/2021</a:t>
            </a:fld>
            <a:endParaRPr lang="en-GB"/>
          </a:p>
        </p:txBody>
      </p:sp>
      <p:sp>
        <p:nvSpPr>
          <p:cNvPr id="4" name="Footer Placeholder 3">
            <a:extLst>
              <a:ext uri="{FF2B5EF4-FFF2-40B4-BE49-F238E27FC236}">
                <a16:creationId xmlns:a16="http://schemas.microsoft.com/office/drawing/2014/main" id="{A5D2D4BB-8873-412C-B965-C3CDFD7135D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5FCDAE1-747C-4397-821F-0D89D21C4172}"/>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3244010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86730B-1C1A-4EAE-B150-EC654C75D8EF}"/>
              </a:ext>
            </a:extLst>
          </p:cNvPr>
          <p:cNvSpPr>
            <a:spLocks noGrp="1"/>
          </p:cNvSpPr>
          <p:nvPr>
            <p:ph type="dt" sz="half" idx="10"/>
          </p:nvPr>
        </p:nvSpPr>
        <p:spPr/>
        <p:txBody>
          <a:bodyPr/>
          <a:lstStyle/>
          <a:p>
            <a:fld id="{6B19BA50-5F09-4FE2-BCFF-719B57849D51}" type="datetimeFigureOut">
              <a:rPr lang="en-GB" smtClean="0"/>
              <a:t>26/05/2021</a:t>
            </a:fld>
            <a:endParaRPr lang="en-GB"/>
          </a:p>
        </p:txBody>
      </p:sp>
      <p:sp>
        <p:nvSpPr>
          <p:cNvPr id="3" name="Footer Placeholder 2">
            <a:extLst>
              <a:ext uri="{FF2B5EF4-FFF2-40B4-BE49-F238E27FC236}">
                <a16:creationId xmlns:a16="http://schemas.microsoft.com/office/drawing/2014/main" id="{20662598-2984-4379-AB2E-3F7ADCEA685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588F425-63A4-4478-B907-516372BCD40B}"/>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209300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9CEF-08FA-4B07-9C33-F580604DB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54843BF-F64A-41A5-A30E-54E4FE67BD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47B3C21-482F-4C99-B183-A5337CE19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8DCE68-D13A-47FB-A370-708ABCF091C7}"/>
              </a:ext>
            </a:extLst>
          </p:cNvPr>
          <p:cNvSpPr>
            <a:spLocks noGrp="1"/>
          </p:cNvSpPr>
          <p:nvPr>
            <p:ph type="dt" sz="half" idx="10"/>
          </p:nvPr>
        </p:nvSpPr>
        <p:spPr/>
        <p:txBody>
          <a:bodyPr/>
          <a:lstStyle/>
          <a:p>
            <a:fld id="{6B19BA50-5F09-4FE2-BCFF-719B57849D51}" type="datetimeFigureOut">
              <a:rPr lang="en-GB" smtClean="0"/>
              <a:t>26/05/2021</a:t>
            </a:fld>
            <a:endParaRPr lang="en-GB"/>
          </a:p>
        </p:txBody>
      </p:sp>
      <p:sp>
        <p:nvSpPr>
          <p:cNvPr id="6" name="Footer Placeholder 5">
            <a:extLst>
              <a:ext uri="{FF2B5EF4-FFF2-40B4-BE49-F238E27FC236}">
                <a16:creationId xmlns:a16="http://schemas.microsoft.com/office/drawing/2014/main" id="{A186ABBF-50E3-4B89-A55E-F21DB45F081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C08040-FD91-4497-A985-DBA29175AE30}"/>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369282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3A8A2-BA71-484B-B0F7-91538BA8A6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D082F8D-029A-4C71-8A64-03F8B3082F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E4DD3FF-8CFC-43A6-844D-3AA4D3567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93C299-B081-4351-960D-7E0679000F1C}"/>
              </a:ext>
            </a:extLst>
          </p:cNvPr>
          <p:cNvSpPr>
            <a:spLocks noGrp="1"/>
          </p:cNvSpPr>
          <p:nvPr>
            <p:ph type="dt" sz="half" idx="10"/>
          </p:nvPr>
        </p:nvSpPr>
        <p:spPr/>
        <p:txBody>
          <a:bodyPr/>
          <a:lstStyle/>
          <a:p>
            <a:fld id="{6B19BA50-5F09-4FE2-BCFF-719B57849D51}" type="datetimeFigureOut">
              <a:rPr lang="en-GB" smtClean="0"/>
              <a:t>26/05/2021</a:t>
            </a:fld>
            <a:endParaRPr lang="en-GB"/>
          </a:p>
        </p:txBody>
      </p:sp>
      <p:sp>
        <p:nvSpPr>
          <p:cNvPr id="6" name="Footer Placeholder 5">
            <a:extLst>
              <a:ext uri="{FF2B5EF4-FFF2-40B4-BE49-F238E27FC236}">
                <a16:creationId xmlns:a16="http://schemas.microsoft.com/office/drawing/2014/main" id="{E94A878F-A11D-4EBC-9299-8719C1A2AF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DF8B3C-B80C-493E-A154-7C0C8E71ACA7}"/>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439821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713177-CD01-444D-A296-88934A030F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EE8980-63B4-46F2-9386-FCCB17096D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E9DF07-9185-4200-86F4-823BEE677F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19BA50-5F09-4FE2-BCFF-719B57849D51}" type="datetimeFigureOut">
              <a:rPr lang="en-GB" smtClean="0"/>
              <a:t>26/05/2021</a:t>
            </a:fld>
            <a:endParaRPr lang="en-GB"/>
          </a:p>
        </p:txBody>
      </p:sp>
      <p:sp>
        <p:nvSpPr>
          <p:cNvPr id="5" name="Footer Placeholder 4">
            <a:extLst>
              <a:ext uri="{FF2B5EF4-FFF2-40B4-BE49-F238E27FC236}">
                <a16:creationId xmlns:a16="http://schemas.microsoft.com/office/drawing/2014/main" id="{047B54E8-DE2E-4374-BA46-0A55EC904B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0E4976F-C68B-4C8E-BC27-CFA16FA91B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05D933-3BB3-4CF2-98F3-07915C65FCC2}" type="slidenum">
              <a:rPr lang="en-GB" smtClean="0"/>
              <a:t>‹#›</a:t>
            </a:fld>
            <a:endParaRPr lang="en-GB"/>
          </a:p>
        </p:txBody>
      </p:sp>
    </p:spTree>
    <p:extLst>
      <p:ext uri="{BB962C8B-B14F-4D97-AF65-F5344CB8AC3E}">
        <p14:creationId xmlns:p14="http://schemas.microsoft.com/office/powerpoint/2010/main" val="2912678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i.org/10.3390/rs1007102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A03F-FC7F-4319-9C92-ABF29D79C3FB}"/>
              </a:ext>
            </a:extLst>
          </p:cNvPr>
          <p:cNvSpPr>
            <a:spLocks noGrp="1"/>
          </p:cNvSpPr>
          <p:nvPr>
            <p:ph type="ctrTitle"/>
          </p:nvPr>
        </p:nvSpPr>
        <p:spPr>
          <a:xfrm>
            <a:off x="619760" y="1122363"/>
            <a:ext cx="10840720" cy="2387600"/>
          </a:xfrm>
        </p:spPr>
        <p:txBody>
          <a:bodyPr>
            <a:normAutofit/>
          </a:bodyPr>
          <a:lstStyle/>
          <a:p>
            <a:r>
              <a:rPr lang="en-GB" dirty="0"/>
              <a:t>SAR Coherence Change Detection for damage assessment</a:t>
            </a:r>
          </a:p>
        </p:txBody>
      </p:sp>
      <p:sp>
        <p:nvSpPr>
          <p:cNvPr id="3" name="Subtitle 2">
            <a:extLst>
              <a:ext uri="{FF2B5EF4-FFF2-40B4-BE49-F238E27FC236}">
                <a16:creationId xmlns:a16="http://schemas.microsoft.com/office/drawing/2014/main" id="{0BBEAC10-DA5E-4C4F-93E4-DD4CF60B992D}"/>
              </a:ext>
            </a:extLst>
          </p:cNvPr>
          <p:cNvSpPr>
            <a:spLocks noGrp="1"/>
          </p:cNvSpPr>
          <p:nvPr>
            <p:ph type="subTitle" idx="1"/>
          </p:nvPr>
        </p:nvSpPr>
        <p:spPr/>
        <p:txBody>
          <a:bodyPr/>
          <a:lstStyle/>
          <a:p>
            <a:r>
              <a:rPr lang="en-GB" dirty="0"/>
              <a:t>Introduction</a:t>
            </a:r>
          </a:p>
        </p:txBody>
      </p:sp>
    </p:spTree>
    <p:extLst>
      <p:ext uri="{BB962C8B-B14F-4D97-AF65-F5344CB8AC3E}">
        <p14:creationId xmlns:p14="http://schemas.microsoft.com/office/powerpoint/2010/main" val="298206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39B4CF-EC7D-49F2-9B10-C56412DB56A6}"/>
              </a:ext>
            </a:extLst>
          </p:cNvPr>
          <p:cNvSpPr>
            <a:spLocks noGrp="1"/>
          </p:cNvSpPr>
          <p:nvPr>
            <p:ph type="title"/>
          </p:nvPr>
        </p:nvSpPr>
        <p:spPr>
          <a:xfrm>
            <a:off x="526073" y="1260268"/>
            <a:ext cx="11139854" cy="930447"/>
          </a:xfrm>
        </p:spPr>
        <p:txBody>
          <a:bodyPr vert="horz" lIns="91440" tIns="45720" rIns="91440" bIns="45720" rtlCol="0" anchor="b">
            <a:normAutofit fontScale="90000"/>
          </a:bodyPr>
          <a:lstStyle/>
          <a:p>
            <a:pPr algn="ctr"/>
            <a:r>
              <a:rPr lang="en-US" sz="5400" dirty="0">
                <a:solidFill>
                  <a:srgbClr val="FFFFFF"/>
                </a:solidFill>
              </a:rPr>
              <a:t>Beirut explosion on 4</a:t>
            </a:r>
            <a:r>
              <a:rPr lang="en-US" sz="5400" baseline="30000" dirty="0">
                <a:solidFill>
                  <a:srgbClr val="FFFFFF"/>
                </a:solidFill>
              </a:rPr>
              <a:t>th</a:t>
            </a:r>
            <a:r>
              <a:rPr lang="en-US" sz="5400" dirty="0">
                <a:solidFill>
                  <a:srgbClr val="FFFFFF"/>
                </a:solidFill>
              </a:rPr>
              <a:t> August 2020 (Lebanon)</a:t>
            </a:r>
          </a:p>
        </p:txBody>
      </p:sp>
      <p:cxnSp>
        <p:nvCxnSpPr>
          <p:cNvPr id="77" name="Straight Connector 7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30" name="Picture 6">
            <a:extLst>
              <a:ext uri="{FF2B5EF4-FFF2-40B4-BE49-F238E27FC236}">
                <a16:creationId xmlns:a16="http://schemas.microsoft.com/office/drawing/2014/main" id="{F72BFEF2-8E91-4072-B850-32B0DDC33B5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1310" y="2426818"/>
            <a:ext cx="4816430" cy="3997637"/>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029" name="Picture 5">
            <a:extLst>
              <a:ext uri="{FF2B5EF4-FFF2-40B4-BE49-F238E27FC236}">
                <a16:creationId xmlns:a16="http://schemas.microsoft.com/office/drawing/2014/main" id="{38C4CE7C-9BCE-4BCF-823E-B387844E794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64816" y="2426818"/>
            <a:ext cx="4816430" cy="399763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9900EB0-C81B-4F5A-9BEC-AD3C1B0FA3D5}"/>
              </a:ext>
            </a:extLst>
          </p:cNvPr>
          <p:cNvSpPr txBox="1"/>
          <p:nvPr/>
        </p:nvSpPr>
        <p:spPr>
          <a:xfrm>
            <a:off x="526073" y="6392960"/>
            <a:ext cx="6097604" cy="369332"/>
          </a:xfrm>
          <a:prstGeom prst="rect">
            <a:avLst/>
          </a:prstGeom>
          <a:noFill/>
        </p:spPr>
        <p:txBody>
          <a:bodyPr wrap="square">
            <a:spAutoFit/>
          </a:bodyPr>
          <a:lstStyle/>
          <a:p>
            <a:r>
              <a:rPr lang="en-GB" sz="1800" dirty="0"/>
              <a:t>Contains modified Copernicus Sentinel-1 data [2020]</a:t>
            </a:r>
          </a:p>
        </p:txBody>
      </p:sp>
    </p:spTree>
    <p:extLst>
      <p:ext uri="{BB962C8B-B14F-4D97-AF65-F5344CB8AC3E}">
        <p14:creationId xmlns:p14="http://schemas.microsoft.com/office/powerpoint/2010/main" val="845122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BFAB9-5358-4B26-A0E7-CF8A3B85B65C}"/>
              </a:ext>
            </a:extLst>
          </p:cNvPr>
          <p:cNvSpPr>
            <a:spLocks noGrp="1"/>
          </p:cNvSpPr>
          <p:nvPr>
            <p:ph type="title"/>
          </p:nvPr>
        </p:nvSpPr>
        <p:spPr/>
        <p:txBody>
          <a:bodyPr/>
          <a:lstStyle/>
          <a:p>
            <a:r>
              <a:rPr lang="en-GB" dirty="0"/>
              <a:t>Beirut explosion</a:t>
            </a:r>
          </a:p>
        </p:txBody>
      </p:sp>
      <p:sp>
        <p:nvSpPr>
          <p:cNvPr id="3" name="Content Placeholder 2">
            <a:extLst>
              <a:ext uri="{FF2B5EF4-FFF2-40B4-BE49-F238E27FC236}">
                <a16:creationId xmlns:a16="http://schemas.microsoft.com/office/drawing/2014/main" id="{E0B9A4E2-8681-4ECE-8691-EA1E9220A2F7}"/>
              </a:ext>
            </a:extLst>
          </p:cNvPr>
          <p:cNvSpPr>
            <a:spLocks noGrp="1"/>
          </p:cNvSpPr>
          <p:nvPr>
            <p:ph idx="1"/>
          </p:nvPr>
        </p:nvSpPr>
        <p:spPr/>
        <p:txBody>
          <a:bodyPr>
            <a:normAutofit/>
          </a:bodyPr>
          <a:lstStyle/>
          <a:p>
            <a:r>
              <a:rPr lang="en-GB" dirty="0"/>
              <a:t>Coherence computation using Copernicus Sentinel-1 data:</a:t>
            </a:r>
          </a:p>
          <a:p>
            <a:pPr lvl="1"/>
            <a:r>
              <a:rPr lang="en-GB" sz="1800" b="0" dirty="0">
                <a:solidFill>
                  <a:srgbClr val="A31515"/>
                </a:solidFill>
                <a:effectLst/>
                <a:latin typeface="Courier New" panose="02070309020205020404" pitchFamily="49" charset="0"/>
              </a:rPr>
              <a:t>S1A_IW_SLC__1SDV_20200724T034334_20200724T034401_033591_03E49D_96AA</a:t>
            </a:r>
          </a:p>
          <a:p>
            <a:pPr lvl="1"/>
            <a:r>
              <a:rPr lang="en-GB" sz="1800" b="0" dirty="0">
                <a:solidFill>
                  <a:srgbClr val="A31515"/>
                </a:solidFill>
                <a:effectLst/>
                <a:latin typeface="Courier New" panose="02070309020205020404" pitchFamily="49" charset="0"/>
              </a:rPr>
              <a:t>S1B_IW_SLC__1SDV_20200730T034254_20200730T034321_022695_02B131_E8DD</a:t>
            </a:r>
            <a:endParaRPr lang="en-GB" sz="1800" b="0" dirty="0">
              <a:solidFill>
                <a:srgbClr val="000000"/>
              </a:solidFill>
              <a:effectLst/>
              <a:latin typeface="Courier New" panose="02070309020205020404" pitchFamily="49" charset="0"/>
            </a:endParaRPr>
          </a:p>
          <a:p>
            <a:pPr lvl="1"/>
            <a:r>
              <a:rPr lang="en-GB" sz="1800" b="0" dirty="0">
                <a:solidFill>
                  <a:srgbClr val="A31515"/>
                </a:solidFill>
                <a:effectLst/>
                <a:latin typeface="Courier New" panose="02070309020205020404" pitchFamily="49" charset="0"/>
              </a:rPr>
              <a:t>S1A_IW_SLC__1SDV_20200805T034334_20200805T034401_033766_03E9F9_52F6</a:t>
            </a:r>
            <a:endParaRPr lang="en-GB" sz="1800" b="0" dirty="0">
              <a:solidFill>
                <a:srgbClr val="000000"/>
              </a:solidFill>
              <a:effectLst/>
              <a:latin typeface="Courier New" panose="02070309020205020404" pitchFamily="49" charset="0"/>
            </a:endParaRPr>
          </a:p>
          <a:p>
            <a:r>
              <a:rPr lang="en-GB" dirty="0"/>
              <a:t>Other parameters:</a:t>
            </a:r>
          </a:p>
          <a:p>
            <a:pPr lvl="1"/>
            <a:r>
              <a:rPr lang="en-GB" dirty="0" err="1"/>
              <a:t>Subswath</a:t>
            </a:r>
            <a:r>
              <a:rPr lang="en-GB" dirty="0"/>
              <a:t>: IW1 </a:t>
            </a:r>
          </a:p>
          <a:p>
            <a:pPr lvl="1"/>
            <a:r>
              <a:rPr lang="en-GB" dirty="0"/>
              <a:t>Polarisation: VV</a:t>
            </a:r>
          </a:p>
          <a:p>
            <a:pPr lvl="1"/>
            <a:r>
              <a:rPr lang="en-GB" dirty="0"/>
              <a:t>Relative Orbit: 94</a:t>
            </a:r>
          </a:p>
          <a:p>
            <a:r>
              <a:rPr lang="en-GB" dirty="0"/>
              <a:t>Data downloaded from Copernicus Open Data Hub</a:t>
            </a:r>
          </a:p>
          <a:p>
            <a:pPr lvl="1"/>
            <a:r>
              <a:rPr lang="en-GB" dirty="0"/>
              <a:t>https://scihub.Copernicus.eu</a:t>
            </a:r>
          </a:p>
        </p:txBody>
      </p:sp>
    </p:spTree>
    <p:extLst>
      <p:ext uri="{BB962C8B-B14F-4D97-AF65-F5344CB8AC3E}">
        <p14:creationId xmlns:p14="http://schemas.microsoft.com/office/powerpoint/2010/main" val="4144019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Rectangle 71">
            <a:extLst>
              <a:ext uri="{FF2B5EF4-FFF2-40B4-BE49-F238E27FC236}">
                <a16:creationId xmlns:a16="http://schemas.microsoft.com/office/drawing/2014/main" id="{9D3A9E89-033E-4C4A-8C41-416DABFFD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4" name="Rectangle 73">
            <a:extLst>
              <a:ext uri="{FF2B5EF4-FFF2-40B4-BE49-F238E27FC236}">
                <a16:creationId xmlns:a16="http://schemas.microsoft.com/office/drawing/2014/main" id="{86293361-111E-427D-8E5B-256944AC8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7535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105F7A-1371-4D7F-891C-89D45ECC1A47}"/>
              </a:ext>
            </a:extLst>
          </p:cNvPr>
          <p:cNvSpPr>
            <a:spLocks noGrp="1"/>
          </p:cNvSpPr>
          <p:nvPr>
            <p:ph type="title"/>
          </p:nvPr>
        </p:nvSpPr>
        <p:spPr>
          <a:xfrm>
            <a:off x="203200" y="687479"/>
            <a:ext cx="4155440" cy="1574874"/>
          </a:xfrm>
        </p:spPr>
        <p:txBody>
          <a:bodyPr anchor="b">
            <a:normAutofit/>
          </a:bodyPr>
          <a:lstStyle/>
          <a:p>
            <a:r>
              <a:rPr lang="en-GB" sz="3400" dirty="0"/>
              <a:t>Bata explosion on 7</a:t>
            </a:r>
            <a:r>
              <a:rPr lang="en-GB" sz="3400" baseline="30000" dirty="0"/>
              <a:t>th </a:t>
            </a:r>
            <a:r>
              <a:rPr lang="en-GB" sz="3400" dirty="0"/>
              <a:t>March 2021 (Equatorial Guinea)</a:t>
            </a:r>
          </a:p>
        </p:txBody>
      </p:sp>
      <p:grpSp>
        <p:nvGrpSpPr>
          <p:cNvPr id="76" name="Group 75">
            <a:extLst>
              <a:ext uri="{FF2B5EF4-FFF2-40B4-BE49-F238E27FC236}">
                <a16:creationId xmlns:a16="http://schemas.microsoft.com/office/drawing/2014/main" id="{A41D73DD-160B-4885-A9CF-94EADD70D4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4360" y="73152"/>
            <a:ext cx="1178966" cy="232963"/>
            <a:chOff x="7763256" y="73152"/>
            <a:chExt cx="1178966" cy="232963"/>
          </a:xfrm>
        </p:grpSpPr>
        <p:sp>
          <p:nvSpPr>
            <p:cNvPr id="77" name="Rectangle 64">
              <a:extLst>
                <a:ext uri="{FF2B5EF4-FFF2-40B4-BE49-F238E27FC236}">
                  <a16:creationId xmlns:a16="http://schemas.microsoft.com/office/drawing/2014/main" id="{163DBB78-4E4E-4B2A-B257-CD3C2408A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6">
              <a:extLst>
                <a:ext uri="{FF2B5EF4-FFF2-40B4-BE49-F238E27FC236}">
                  <a16:creationId xmlns:a16="http://schemas.microsoft.com/office/drawing/2014/main" id="{DD0F509B-05E7-42D0-9A4A-9BBA9ABA4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4">
              <a:extLst>
                <a:ext uri="{FF2B5EF4-FFF2-40B4-BE49-F238E27FC236}">
                  <a16:creationId xmlns:a16="http://schemas.microsoft.com/office/drawing/2014/main" id="{FF4A0A03-6FCB-47AB-A889-ABEAF35DE0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6">
              <a:extLst>
                <a:ext uri="{FF2B5EF4-FFF2-40B4-BE49-F238E27FC236}">
                  <a16:creationId xmlns:a16="http://schemas.microsoft.com/office/drawing/2014/main" id="{8A6A27D1-12E0-4FAD-8C16-8A32A4EF2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4">
              <a:extLst>
                <a:ext uri="{FF2B5EF4-FFF2-40B4-BE49-F238E27FC236}">
                  <a16:creationId xmlns:a16="http://schemas.microsoft.com/office/drawing/2014/main" id="{90BF3193-B4B0-4FDB-9734-8C9FABA53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6">
              <a:extLst>
                <a:ext uri="{FF2B5EF4-FFF2-40B4-BE49-F238E27FC236}">
                  <a16:creationId xmlns:a16="http://schemas.microsoft.com/office/drawing/2014/main" id="{AB0CFE0F-0383-4629-9009-F66B040A1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4">
              <a:extLst>
                <a:ext uri="{FF2B5EF4-FFF2-40B4-BE49-F238E27FC236}">
                  <a16:creationId xmlns:a16="http://schemas.microsoft.com/office/drawing/2014/main" id="{5C7EB065-8792-4BDB-9863-6F1BAA3C4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a:extLst>
                <a:ext uri="{FF2B5EF4-FFF2-40B4-BE49-F238E27FC236}">
                  <a16:creationId xmlns:a16="http://schemas.microsoft.com/office/drawing/2014/main" id="{45ACE59D-97B6-4DD1-BB37-12C292F183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4">
              <a:extLst>
                <a:ext uri="{FF2B5EF4-FFF2-40B4-BE49-F238E27FC236}">
                  <a16:creationId xmlns:a16="http://schemas.microsoft.com/office/drawing/2014/main" id="{5F2AAD78-5862-44FE-AB92-AF713D5F1F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6">
              <a:extLst>
                <a:ext uri="{FF2B5EF4-FFF2-40B4-BE49-F238E27FC236}">
                  <a16:creationId xmlns:a16="http://schemas.microsoft.com/office/drawing/2014/main" id="{C9BF96B3-92E5-4693-B918-69EDD8FD7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4">
              <a:extLst>
                <a:ext uri="{FF2B5EF4-FFF2-40B4-BE49-F238E27FC236}">
                  <a16:creationId xmlns:a16="http://schemas.microsoft.com/office/drawing/2014/main" id="{5B9B69C3-A82A-4F4F-A3C4-9D2B5AFAD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6">
              <a:extLst>
                <a:ext uri="{FF2B5EF4-FFF2-40B4-BE49-F238E27FC236}">
                  <a16:creationId xmlns:a16="http://schemas.microsoft.com/office/drawing/2014/main" id="{ED3C38D4-9B11-4F5F-A279-1A30E0CFB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4">
              <a:extLst>
                <a:ext uri="{FF2B5EF4-FFF2-40B4-BE49-F238E27FC236}">
                  <a16:creationId xmlns:a16="http://schemas.microsoft.com/office/drawing/2014/main" id="{3100DDA4-8F42-4CB2-8921-3894F7BA05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6">
              <a:extLst>
                <a:ext uri="{FF2B5EF4-FFF2-40B4-BE49-F238E27FC236}">
                  <a16:creationId xmlns:a16="http://schemas.microsoft.com/office/drawing/2014/main" id="{A5936488-9C8D-40DA-BB04-6850F2235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4">
              <a:extLst>
                <a:ext uri="{FF2B5EF4-FFF2-40B4-BE49-F238E27FC236}">
                  <a16:creationId xmlns:a16="http://schemas.microsoft.com/office/drawing/2014/main" id="{1B9028EA-A394-4A9A-865A-E02D2D9AF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6">
              <a:extLst>
                <a:ext uri="{FF2B5EF4-FFF2-40B4-BE49-F238E27FC236}">
                  <a16:creationId xmlns:a16="http://schemas.microsoft.com/office/drawing/2014/main" id="{3E802313-55B4-481A-BFD3-000851BC8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4">
              <a:extLst>
                <a:ext uri="{FF2B5EF4-FFF2-40B4-BE49-F238E27FC236}">
                  <a16:creationId xmlns:a16="http://schemas.microsoft.com/office/drawing/2014/main" id="{708829DB-C817-49E6-9A68-CA180E94F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6">
              <a:extLst>
                <a:ext uri="{FF2B5EF4-FFF2-40B4-BE49-F238E27FC236}">
                  <a16:creationId xmlns:a16="http://schemas.microsoft.com/office/drawing/2014/main" id="{F6D48ED4-3DDF-47BF-87FA-07B83FD955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4">
              <a:extLst>
                <a:ext uri="{FF2B5EF4-FFF2-40B4-BE49-F238E27FC236}">
                  <a16:creationId xmlns:a16="http://schemas.microsoft.com/office/drawing/2014/main" id="{4796464F-801F-4ACF-8CA7-B166D8E42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6">
              <a:extLst>
                <a:ext uri="{FF2B5EF4-FFF2-40B4-BE49-F238E27FC236}">
                  <a16:creationId xmlns:a16="http://schemas.microsoft.com/office/drawing/2014/main" id="{EFBA0710-DB96-4132-8292-1ECBDADD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44CF8C0-6EB2-4FD7-B069-4C10E12DEC86}"/>
              </a:ext>
            </a:extLst>
          </p:cNvPr>
          <p:cNvSpPr>
            <a:spLocks noGrp="1"/>
          </p:cNvSpPr>
          <p:nvPr>
            <p:ph idx="1"/>
          </p:nvPr>
        </p:nvSpPr>
        <p:spPr>
          <a:xfrm>
            <a:off x="594360" y="3155626"/>
            <a:ext cx="3444240" cy="2935176"/>
          </a:xfrm>
        </p:spPr>
        <p:txBody>
          <a:bodyPr anchor="ctr">
            <a:normAutofit/>
          </a:bodyPr>
          <a:lstStyle/>
          <a:p>
            <a:r>
              <a:rPr lang="en-US" sz="1800" b="1" i="0" u="none" strike="noStrike" dirty="0">
                <a:effectLst/>
                <a:latin typeface="Trebuchet MS" panose="020B0603020202020204" pitchFamily="34" charset="0"/>
              </a:rPr>
              <a:t>https://reliefweb.int/map/equatorial-guinea/bata-guinea-ecuatorial-mapa-general-puntos-de-inter-s-y-ubicaci-n-de-las</a:t>
            </a:r>
            <a:r>
              <a:rPr lang="en-US" sz="1800" b="0" i="0" dirty="0">
                <a:effectLst/>
                <a:latin typeface="Trebuchet MS" panose="020B0603020202020204" pitchFamily="34" charset="0"/>
              </a:rPr>
              <a:t>​</a:t>
            </a:r>
            <a:endParaRPr lang="en-GB" sz="1800" dirty="0"/>
          </a:p>
        </p:txBody>
      </p:sp>
      <p:pic>
        <p:nvPicPr>
          <p:cNvPr id="2050" name="Picture 2">
            <a:extLst>
              <a:ext uri="{FF2B5EF4-FFF2-40B4-BE49-F238E27FC236}">
                <a16:creationId xmlns:a16="http://schemas.microsoft.com/office/drawing/2014/main" id="{9D6D1A95-DA60-4727-BDF1-CA203A994C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623" b="1"/>
          <a:stretch/>
        </p:blipFill>
        <p:spPr bwMode="auto">
          <a:xfrm>
            <a:off x="4466900" y="531074"/>
            <a:ext cx="3566160" cy="557711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D958BE23-5D3F-4A95-831F-08992DC4B8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737" r="30976" b="1"/>
          <a:stretch/>
        </p:blipFill>
        <p:spPr bwMode="auto">
          <a:xfrm>
            <a:off x="8321044" y="531074"/>
            <a:ext cx="3566160" cy="5577118"/>
          </a:xfrm>
          <a:prstGeom prst="rect">
            <a:avLst/>
          </a:prstGeom>
          <a:noFill/>
          <a:extLst>
            <a:ext uri="{909E8E84-426E-40DD-AFC4-6F175D3DCCD1}">
              <a14:hiddenFill xmlns:a14="http://schemas.microsoft.com/office/drawing/2010/main">
                <a:solidFill>
                  <a:srgbClr val="FFFFFF"/>
                </a:solidFill>
              </a14:hiddenFill>
            </a:ext>
          </a:extLst>
        </p:spPr>
      </p:pic>
      <p:sp>
        <p:nvSpPr>
          <p:cNvPr id="98" name="Rectangle 97">
            <a:extLst>
              <a:ext uri="{FF2B5EF4-FFF2-40B4-BE49-F238E27FC236}">
                <a16:creationId xmlns:a16="http://schemas.microsoft.com/office/drawing/2014/main" id="{78907291-9D6D-4740-81DB-441477BCA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011BB2BD-D078-4DB3-BAE8-7422A7F8D0CA}"/>
              </a:ext>
            </a:extLst>
          </p:cNvPr>
          <p:cNvSpPr txBox="1"/>
          <p:nvPr/>
        </p:nvSpPr>
        <p:spPr>
          <a:xfrm>
            <a:off x="7591926" y="6122966"/>
            <a:ext cx="6097604" cy="338554"/>
          </a:xfrm>
          <a:prstGeom prst="rect">
            <a:avLst/>
          </a:prstGeom>
          <a:noFill/>
        </p:spPr>
        <p:txBody>
          <a:bodyPr wrap="square">
            <a:spAutoFit/>
          </a:bodyPr>
          <a:lstStyle/>
          <a:p>
            <a:r>
              <a:rPr lang="en-GB" sz="1600" dirty="0"/>
              <a:t>Contains modified Copernicus Sentinel-1 data [2021]</a:t>
            </a:r>
          </a:p>
        </p:txBody>
      </p:sp>
    </p:spTree>
    <p:extLst>
      <p:ext uri="{BB962C8B-B14F-4D97-AF65-F5344CB8AC3E}">
        <p14:creationId xmlns:p14="http://schemas.microsoft.com/office/powerpoint/2010/main" val="1918642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BFAB9-5358-4B26-A0E7-CF8A3B85B65C}"/>
              </a:ext>
            </a:extLst>
          </p:cNvPr>
          <p:cNvSpPr>
            <a:spLocks noGrp="1"/>
          </p:cNvSpPr>
          <p:nvPr>
            <p:ph type="title"/>
          </p:nvPr>
        </p:nvSpPr>
        <p:spPr/>
        <p:txBody>
          <a:bodyPr/>
          <a:lstStyle/>
          <a:p>
            <a:r>
              <a:rPr lang="en-GB" dirty="0"/>
              <a:t>Beirut explosion</a:t>
            </a:r>
          </a:p>
        </p:txBody>
      </p:sp>
      <p:sp>
        <p:nvSpPr>
          <p:cNvPr id="3" name="Content Placeholder 2">
            <a:extLst>
              <a:ext uri="{FF2B5EF4-FFF2-40B4-BE49-F238E27FC236}">
                <a16:creationId xmlns:a16="http://schemas.microsoft.com/office/drawing/2014/main" id="{E0B9A4E2-8681-4ECE-8691-EA1E9220A2F7}"/>
              </a:ext>
            </a:extLst>
          </p:cNvPr>
          <p:cNvSpPr>
            <a:spLocks noGrp="1"/>
          </p:cNvSpPr>
          <p:nvPr>
            <p:ph idx="1"/>
          </p:nvPr>
        </p:nvSpPr>
        <p:spPr/>
        <p:txBody>
          <a:bodyPr>
            <a:normAutofit/>
          </a:bodyPr>
          <a:lstStyle/>
          <a:p>
            <a:r>
              <a:rPr lang="en-GB" dirty="0"/>
              <a:t>Coherence computation using Copernicus Sentinel-1 data:</a:t>
            </a:r>
          </a:p>
          <a:p>
            <a:pPr lvl="1"/>
            <a:r>
              <a:rPr lang="en-GB" sz="1800" b="0" dirty="0">
                <a:solidFill>
                  <a:srgbClr val="A31515"/>
                </a:solidFill>
                <a:effectLst/>
                <a:latin typeface="Courier New" panose="02070309020205020404" pitchFamily="49" charset="0"/>
              </a:rPr>
              <a:t>S1A_IW_SLC__1SDV_20210215T173555_20210215T173625_036604_044CDE_7E53</a:t>
            </a:r>
          </a:p>
          <a:p>
            <a:pPr lvl="1"/>
            <a:r>
              <a:rPr lang="fr-FR" sz="1800" b="0" dirty="0">
                <a:solidFill>
                  <a:srgbClr val="A31515"/>
                </a:solidFill>
                <a:effectLst/>
                <a:latin typeface="Courier New" panose="02070309020205020404" pitchFamily="49" charset="0"/>
              </a:rPr>
              <a:t>S1A_IW_SLC__1SDV_20210227T173555_20210227T173624_036779_0452EC_EEB1</a:t>
            </a:r>
          </a:p>
          <a:p>
            <a:pPr lvl="1"/>
            <a:r>
              <a:rPr lang="fr-FR" sz="1800" b="0" dirty="0">
                <a:solidFill>
                  <a:srgbClr val="A31515"/>
                </a:solidFill>
                <a:effectLst/>
                <a:latin typeface="Courier New" panose="02070309020205020404" pitchFamily="49" charset="0"/>
              </a:rPr>
              <a:t>S1A_IW_SLC__1SDV_20210311T173555_20210311T173625_036954_045905_5225</a:t>
            </a:r>
          </a:p>
          <a:p>
            <a:r>
              <a:rPr lang="en-GB" dirty="0"/>
              <a:t>Other parameters:</a:t>
            </a:r>
          </a:p>
          <a:p>
            <a:pPr lvl="1"/>
            <a:r>
              <a:rPr lang="en-GB" dirty="0" err="1"/>
              <a:t>Subswath</a:t>
            </a:r>
            <a:r>
              <a:rPr lang="en-GB" dirty="0"/>
              <a:t>: IW1 </a:t>
            </a:r>
          </a:p>
          <a:p>
            <a:pPr lvl="1"/>
            <a:r>
              <a:rPr lang="en-GB" dirty="0"/>
              <a:t>Polarisation: VV</a:t>
            </a:r>
          </a:p>
          <a:p>
            <a:pPr lvl="1"/>
            <a:r>
              <a:rPr lang="en-GB" dirty="0"/>
              <a:t>Relative Orbit: 132</a:t>
            </a:r>
          </a:p>
          <a:p>
            <a:r>
              <a:rPr lang="en-GB" dirty="0"/>
              <a:t>Data downloaded from Copernicus Open Data Hub</a:t>
            </a:r>
          </a:p>
          <a:p>
            <a:pPr lvl="1"/>
            <a:r>
              <a:rPr lang="en-GB" dirty="0"/>
              <a:t>https://scihub.Copernicus.eu</a:t>
            </a:r>
          </a:p>
        </p:txBody>
      </p:sp>
    </p:spTree>
    <p:extLst>
      <p:ext uri="{BB962C8B-B14F-4D97-AF65-F5344CB8AC3E}">
        <p14:creationId xmlns:p14="http://schemas.microsoft.com/office/powerpoint/2010/main" val="1324456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44F3B-3C14-48FB-9EBB-A9E877388FB5}"/>
              </a:ext>
            </a:extLst>
          </p:cNvPr>
          <p:cNvSpPr>
            <a:spLocks noGrp="1"/>
          </p:cNvSpPr>
          <p:nvPr>
            <p:ph type="title"/>
          </p:nvPr>
        </p:nvSpPr>
        <p:spPr/>
        <p:txBody>
          <a:bodyPr/>
          <a:lstStyle/>
          <a:p>
            <a:r>
              <a:rPr lang="en-GB" b="0" i="0" dirty="0">
                <a:solidFill>
                  <a:srgbClr val="212121"/>
                </a:solidFill>
                <a:effectLst/>
                <a:latin typeface="Roboto" panose="02000000000000000000" pitchFamily="2" charset="0"/>
              </a:rPr>
              <a:t>Coherence Change Detection principle</a:t>
            </a:r>
            <a:endParaRPr lang="en-GB" dirty="0"/>
          </a:p>
        </p:txBody>
      </p:sp>
      <p:sp>
        <p:nvSpPr>
          <p:cNvPr id="3" name="Content Placeholder 2">
            <a:extLst>
              <a:ext uri="{FF2B5EF4-FFF2-40B4-BE49-F238E27FC236}">
                <a16:creationId xmlns:a16="http://schemas.microsoft.com/office/drawing/2014/main" id="{96BF6A4F-D390-444F-81FB-0BCF2DD599A1}"/>
              </a:ext>
            </a:extLst>
          </p:cNvPr>
          <p:cNvSpPr>
            <a:spLocks noGrp="1"/>
          </p:cNvSpPr>
          <p:nvPr>
            <p:ph idx="1"/>
          </p:nvPr>
        </p:nvSpPr>
        <p:spPr/>
        <p:txBody>
          <a:bodyPr>
            <a:normAutofit fontScale="62500" lnSpcReduction="20000"/>
          </a:bodyPr>
          <a:lstStyle/>
          <a:p>
            <a:pPr algn="l"/>
            <a:r>
              <a:rPr lang="en-GB" b="0" i="0" dirty="0">
                <a:solidFill>
                  <a:srgbClr val="212121"/>
                </a:solidFill>
                <a:effectLst/>
                <a:latin typeface="Roboto" panose="02000000000000000000" pitchFamily="2" charset="0"/>
              </a:rPr>
              <a:t>Coherent Change Detection, also known as CCD, is an intelligence gathering process in which two time-lapsed high-resolution satellite radar images of one geographic area on the surface of Earth, or other planets, are compared in order to detect and measure changes to that area.</a:t>
            </a:r>
          </a:p>
          <a:p>
            <a:r>
              <a:rPr lang="en-GB" b="0" i="0" dirty="0">
                <a:solidFill>
                  <a:srgbClr val="212121"/>
                </a:solidFill>
                <a:effectLst/>
                <a:latin typeface="Roboto" panose="02000000000000000000" pitchFamily="2" charset="0"/>
              </a:rPr>
              <a:t>Changes included into the coherence measurement can be considered as:</a:t>
            </a:r>
          </a:p>
          <a:p>
            <a:pPr lvl="1"/>
            <a:r>
              <a:rPr lang="en-GB" b="0" i="0" dirty="0">
                <a:solidFill>
                  <a:srgbClr val="212121"/>
                </a:solidFill>
                <a:effectLst/>
                <a:latin typeface="Roboto" panose="02000000000000000000" pitchFamily="2" charset="0"/>
              </a:rPr>
              <a:t>Geometric changes: changes due to </a:t>
            </a:r>
            <a:r>
              <a:rPr lang="en-GB" b="0" i="0" dirty="0" err="1">
                <a:solidFill>
                  <a:srgbClr val="212121"/>
                </a:solidFill>
                <a:effectLst/>
                <a:latin typeface="Roboto" panose="02000000000000000000" pitchFamily="2" charset="0"/>
              </a:rPr>
              <a:t>slighly</a:t>
            </a:r>
            <a:r>
              <a:rPr lang="en-GB" b="0" i="0" dirty="0">
                <a:solidFill>
                  <a:srgbClr val="212121"/>
                </a:solidFill>
                <a:effectLst/>
                <a:latin typeface="Roboto" panose="02000000000000000000" pitchFamily="2" charset="0"/>
              </a:rPr>
              <a:t> different incident angle</a:t>
            </a:r>
          </a:p>
          <a:p>
            <a:pPr lvl="1"/>
            <a:r>
              <a:rPr lang="en-GB" b="0" i="0" dirty="0">
                <a:solidFill>
                  <a:srgbClr val="212121"/>
                </a:solidFill>
                <a:effectLst/>
                <a:latin typeface="Roboto" panose="02000000000000000000" pitchFamily="2" charset="0"/>
              </a:rPr>
              <a:t>Changes occurred between the two SAR acquisitions involved in the computation</a:t>
            </a:r>
          </a:p>
          <a:p>
            <a:pPr lvl="1"/>
            <a:r>
              <a:rPr lang="en-GB" b="0" i="0" dirty="0">
                <a:solidFill>
                  <a:srgbClr val="212121"/>
                </a:solidFill>
                <a:effectLst/>
                <a:latin typeface="Roboto" panose="02000000000000000000" pitchFamily="2" charset="0"/>
              </a:rPr>
              <a:t>Noise: noise signal or noise introduced by the different processes.</a:t>
            </a:r>
          </a:p>
          <a:p>
            <a:pPr algn="l"/>
            <a:endParaRPr lang="en-GB" b="0" i="0" dirty="0">
              <a:solidFill>
                <a:srgbClr val="212121"/>
              </a:solidFill>
              <a:effectLst/>
              <a:latin typeface="Roboto" panose="02000000000000000000" pitchFamily="2" charset="0"/>
            </a:endParaRPr>
          </a:p>
          <a:p>
            <a:pPr algn="l"/>
            <a:r>
              <a:rPr lang="en-GB" b="0" i="0" dirty="0">
                <a:solidFill>
                  <a:srgbClr val="212121"/>
                </a:solidFill>
                <a:effectLst/>
                <a:latin typeface="Roboto" panose="02000000000000000000" pitchFamily="2" charset="0"/>
              </a:rPr>
              <a:t>Such comparisons are done using an algorithm that takes into account both the geographic area and mission parameters. The satellite-based imaging technology used most often to execute this process is known as Synthetic Aperture Radar, or SAR, which has led to CCD also often being called SAR Coherent Change Detection. Although radar-based intelligence gathering is a Measurement and Signals Intelligence (MASINT) category, the use of CCD products can be paired with Geospatial Intelligence (GEOINT) to visually depict physical features on the Earth.</a:t>
            </a:r>
          </a:p>
          <a:p>
            <a:pPr algn="l"/>
            <a:endParaRPr lang="en-GB" b="0" i="0" dirty="0">
              <a:solidFill>
                <a:srgbClr val="212121"/>
              </a:solidFill>
              <a:effectLst/>
              <a:latin typeface="Roboto" panose="02000000000000000000" pitchFamily="2" charset="0"/>
            </a:endParaRPr>
          </a:p>
          <a:p>
            <a:pPr algn="l"/>
            <a:r>
              <a:rPr lang="en-GB" b="0" i="0" dirty="0">
                <a:solidFill>
                  <a:srgbClr val="212121"/>
                </a:solidFill>
                <a:effectLst/>
                <a:latin typeface="Roboto" panose="02000000000000000000" pitchFamily="2" charset="0"/>
              </a:rPr>
              <a:t>A good example is found in this article which applies this principle, titled "</a:t>
            </a:r>
            <a:r>
              <a:rPr lang="en-GB" b="0" i="1" dirty="0">
                <a:solidFill>
                  <a:srgbClr val="212121"/>
                </a:solidFill>
                <a:effectLst/>
                <a:latin typeface="Roboto" panose="02000000000000000000" pitchFamily="2" charset="0"/>
              </a:rPr>
              <a:t>Coherence Change-Detection with Sentinel-1 for Natural and Anthropogenic Disaster Monitoring in Urban Areas</a:t>
            </a:r>
            <a:r>
              <a:rPr lang="en-GB" b="0" i="0" dirty="0">
                <a:solidFill>
                  <a:srgbClr val="212121"/>
                </a:solidFill>
                <a:effectLst/>
                <a:latin typeface="Roboto" panose="02000000000000000000" pitchFamily="2" charset="0"/>
              </a:rPr>
              <a:t>" (</a:t>
            </a:r>
            <a:r>
              <a:rPr lang="en-GB" b="0" i="0" dirty="0">
                <a:solidFill>
                  <a:srgbClr val="212121"/>
                </a:solidFill>
                <a:effectLst/>
                <a:latin typeface="Roboto" panose="02000000000000000000" pitchFamily="2" charset="0"/>
                <a:hlinkClick r:id="rId2"/>
              </a:rPr>
              <a:t>https://doi.org/10.3390/rs10071026</a:t>
            </a:r>
            <a:r>
              <a:rPr lang="en-GB" b="0" i="0" dirty="0">
                <a:solidFill>
                  <a:srgbClr val="212121"/>
                </a:solidFill>
                <a:effectLst/>
                <a:latin typeface="Roboto" panose="02000000000000000000" pitchFamily="2" charset="0"/>
              </a:rPr>
              <a:t> )</a:t>
            </a:r>
          </a:p>
          <a:p>
            <a:endParaRPr lang="en-GB" dirty="0"/>
          </a:p>
        </p:txBody>
      </p:sp>
    </p:spTree>
    <p:extLst>
      <p:ext uri="{BB962C8B-B14F-4D97-AF65-F5344CB8AC3E}">
        <p14:creationId xmlns:p14="http://schemas.microsoft.com/office/powerpoint/2010/main" val="240201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A0751C-AEE6-469C-B826-94BD9B344FD4}"/>
              </a:ext>
            </a:extLst>
          </p:cNvPr>
          <p:cNvSpPr>
            <a:spLocks noGrp="1"/>
          </p:cNvSpPr>
          <p:nvPr>
            <p:ph type="title"/>
          </p:nvPr>
        </p:nvSpPr>
        <p:spPr>
          <a:xfrm>
            <a:off x="630936" y="639520"/>
            <a:ext cx="3429000" cy="1719072"/>
          </a:xfrm>
        </p:spPr>
        <p:txBody>
          <a:bodyPr anchor="b">
            <a:normAutofit/>
          </a:bodyPr>
          <a:lstStyle/>
          <a:p>
            <a:r>
              <a:rPr lang="en-GB" sz="3000"/>
              <a:t>Coherence for Earthquake damage assessment</a:t>
            </a:r>
          </a:p>
        </p:txBody>
      </p:sp>
      <p:sp>
        <p:nvSpPr>
          <p:cNvPr id="1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9EE545-30D3-4345-9BA8-7F3ED9CB755C}"/>
              </a:ext>
            </a:extLst>
          </p:cNvPr>
          <p:cNvSpPr>
            <a:spLocks noGrp="1"/>
          </p:cNvSpPr>
          <p:nvPr>
            <p:ph idx="1"/>
          </p:nvPr>
        </p:nvSpPr>
        <p:spPr>
          <a:xfrm>
            <a:off x="630936" y="2807208"/>
            <a:ext cx="3429000" cy="3410712"/>
          </a:xfrm>
        </p:spPr>
        <p:txBody>
          <a:bodyPr anchor="t">
            <a:normAutofit/>
          </a:bodyPr>
          <a:lstStyle/>
          <a:p>
            <a:r>
              <a:rPr lang="en-GB" sz="2200" dirty="0"/>
              <a:t>Interferogram showing colour fringes over affected extent (left) </a:t>
            </a:r>
          </a:p>
          <a:p>
            <a:r>
              <a:rPr lang="en-GB" sz="2200" dirty="0"/>
              <a:t>Coherence map showing in black decorrelated areas with pre-post event SAR image pair</a:t>
            </a:r>
          </a:p>
        </p:txBody>
      </p:sp>
      <p:pic>
        <p:nvPicPr>
          <p:cNvPr id="4" name="Picture 3">
            <a:extLst>
              <a:ext uri="{FF2B5EF4-FFF2-40B4-BE49-F238E27FC236}">
                <a16:creationId xmlns:a16="http://schemas.microsoft.com/office/drawing/2014/main" id="{11068A78-CD3E-4010-BB49-150E2985FC0F}"/>
              </a:ext>
            </a:extLst>
          </p:cNvPr>
          <p:cNvPicPr/>
          <p:nvPr/>
        </p:nvPicPr>
        <p:blipFill rotWithShape="1">
          <a:blip r:embed="rId2" cstate="print">
            <a:extLst>
              <a:ext uri="{28A0092B-C50C-407E-A947-70E740481C1C}">
                <a14:useLocalDpi xmlns:a14="http://schemas.microsoft.com/office/drawing/2010/main" val="0"/>
              </a:ext>
            </a:extLst>
          </a:blip>
          <a:stretch/>
        </p:blipFill>
        <p:spPr bwMode="auto">
          <a:xfrm>
            <a:off x="4654296" y="1254327"/>
            <a:ext cx="6903720" cy="4349346"/>
          </a:xfrm>
          <a:prstGeom prst="rect">
            <a:avLst/>
          </a:prstGeom>
          <a:extLst>
            <a:ext uri="{53640926-AAD7-44D8-BBD7-CCE9431645EC}">
              <a14:shadowObscured xmlns:a14="http://schemas.microsoft.com/office/drawing/2010/main"/>
            </a:ext>
          </a:extLst>
        </p:spPr>
      </p:pic>
      <p:sp>
        <p:nvSpPr>
          <p:cNvPr id="15" name="TextBox 14">
            <a:extLst>
              <a:ext uri="{FF2B5EF4-FFF2-40B4-BE49-F238E27FC236}">
                <a16:creationId xmlns:a16="http://schemas.microsoft.com/office/drawing/2014/main" id="{94942B27-6D2E-42EE-808F-77705839879F}"/>
              </a:ext>
            </a:extLst>
          </p:cNvPr>
          <p:cNvSpPr txBox="1"/>
          <p:nvPr/>
        </p:nvSpPr>
        <p:spPr>
          <a:xfrm>
            <a:off x="5665430" y="5676838"/>
            <a:ext cx="6097604" cy="369332"/>
          </a:xfrm>
          <a:prstGeom prst="rect">
            <a:avLst/>
          </a:prstGeom>
          <a:noFill/>
        </p:spPr>
        <p:txBody>
          <a:bodyPr wrap="square">
            <a:spAutoFit/>
          </a:bodyPr>
          <a:lstStyle/>
          <a:p>
            <a:r>
              <a:rPr lang="en-GB" sz="1800" dirty="0"/>
              <a:t>Contains modified Copernicus Sentinel-1 data [2019]</a:t>
            </a:r>
          </a:p>
        </p:txBody>
      </p:sp>
    </p:spTree>
    <p:extLst>
      <p:ext uri="{BB962C8B-B14F-4D97-AF65-F5344CB8AC3E}">
        <p14:creationId xmlns:p14="http://schemas.microsoft.com/office/powerpoint/2010/main" val="2839155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ED4950-0FFE-4870-AF05-A19B8D80524C}"/>
              </a:ext>
            </a:extLst>
          </p:cNvPr>
          <p:cNvSpPr>
            <a:spLocks noGrp="1"/>
          </p:cNvSpPr>
          <p:nvPr>
            <p:ph type="title"/>
          </p:nvPr>
        </p:nvSpPr>
        <p:spPr>
          <a:xfrm>
            <a:off x="630936" y="639520"/>
            <a:ext cx="3429000" cy="1719072"/>
          </a:xfrm>
        </p:spPr>
        <p:txBody>
          <a:bodyPr anchor="b">
            <a:normAutofit/>
          </a:bodyPr>
          <a:lstStyle/>
          <a:p>
            <a:r>
              <a:rPr lang="en-GB" sz="3800"/>
              <a:t>Time series coherence maps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45992E-9ABC-4E57-9489-C7A0F93DEC0D}"/>
              </a:ext>
            </a:extLst>
          </p:cNvPr>
          <p:cNvSpPr>
            <a:spLocks noGrp="1"/>
          </p:cNvSpPr>
          <p:nvPr>
            <p:ph idx="1"/>
          </p:nvPr>
        </p:nvSpPr>
        <p:spPr>
          <a:xfrm>
            <a:off x="630936" y="2807208"/>
            <a:ext cx="3429000" cy="3410712"/>
          </a:xfrm>
        </p:spPr>
        <p:txBody>
          <a:bodyPr anchor="t">
            <a:normAutofit fontScale="92500" lnSpcReduction="20000"/>
          </a:bodyPr>
          <a:lstStyle/>
          <a:p>
            <a:r>
              <a:rPr lang="en-GB" sz="2200" dirty="0"/>
              <a:t>Time series over Etna volcano using Tandem ERS dataset (source ESA: </a:t>
            </a:r>
            <a:r>
              <a:rPr lang="en-GB" sz="2200" i="1" dirty="0"/>
              <a:t>Part C InSAR processing: a mathematical approach</a:t>
            </a:r>
            <a:r>
              <a:rPr lang="en-GB" sz="2200" dirty="0"/>
              <a:t>)</a:t>
            </a:r>
          </a:p>
          <a:p>
            <a:r>
              <a:rPr lang="en-GB" sz="2200" dirty="0"/>
              <a:t>Loose of correlation can be attributed to vegetation and snow coverage</a:t>
            </a:r>
          </a:p>
          <a:p>
            <a:r>
              <a:rPr lang="en-GB" sz="2200" dirty="0"/>
              <a:t>This approach uses different SAR image pairs on each coherence generation, but same acquisition time difference</a:t>
            </a:r>
          </a:p>
        </p:txBody>
      </p:sp>
      <p:pic>
        <p:nvPicPr>
          <p:cNvPr id="5" name="Picture 4">
            <a:extLst>
              <a:ext uri="{FF2B5EF4-FFF2-40B4-BE49-F238E27FC236}">
                <a16:creationId xmlns:a16="http://schemas.microsoft.com/office/drawing/2014/main" id="{D8BA6DD1-726B-460A-A9E4-E92693CC7154}"/>
              </a:ext>
            </a:extLst>
          </p:cNvPr>
          <p:cNvPicPr>
            <a:picLocks noChangeAspect="1"/>
          </p:cNvPicPr>
          <p:nvPr/>
        </p:nvPicPr>
        <p:blipFill rotWithShape="1">
          <a:blip r:embed="rId2"/>
          <a:srcRect l="24250" t="17879" r="27583" b="8065"/>
          <a:stretch/>
        </p:blipFill>
        <p:spPr>
          <a:xfrm>
            <a:off x="4731366" y="640080"/>
            <a:ext cx="6749579" cy="5577840"/>
          </a:xfrm>
          <a:prstGeom prst="rect">
            <a:avLst/>
          </a:prstGeom>
        </p:spPr>
      </p:pic>
    </p:spTree>
    <p:extLst>
      <p:ext uri="{BB962C8B-B14F-4D97-AF65-F5344CB8AC3E}">
        <p14:creationId xmlns:p14="http://schemas.microsoft.com/office/powerpoint/2010/main" val="937211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1803-0855-4786-8166-CF26AEAC576E}"/>
              </a:ext>
            </a:extLst>
          </p:cNvPr>
          <p:cNvSpPr>
            <a:spLocks noGrp="1"/>
          </p:cNvSpPr>
          <p:nvPr>
            <p:ph type="title"/>
          </p:nvPr>
        </p:nvSpPr>
        <p:spPr/>
        <p:txBody>
          <a:bodyPr/>
          <a:lstStyle/>
          <a:p>
            <a:r>
              <a:rPr lang="en-GB" dirty="0"/>
              <a:t>Coherence Change Detection</a:t>
            </a:r>
          </a:p>
        </p:txBody>
      </p:sp>
      <p:sp>
        <p:nvSpPr>
          <p:cNvPr id="3" name="Content Placeholder 2">
            <a:extLst>
              <a:ext uri="{FF2B5EF4-FFF2-40B4-BE49-F238E27FC236}">
                <a16:creationId xmlns:a16="http://schemas.microsoft.com/office/drawing/2014/main" id="{30EA264D-4C6E-402E-A6CB-C042745BEC32}"/>
              </a:ext>
            </a:extLst>
          </p:cNvPr>
          <p:cNvSpPr>
            <a:spLocks noGrp="1"/>
          </p:cNvSpPr>
          <p:nvPr>
            <p:ph idx="1"/>
          </p:nvPr>
        </p:nvSpPr>
        <p:spPr>
          <a:xfrm>
            <a:off x="838200" y="1825624"/>
            <a:ext cx="10515600" cy="4351655"/>
          </a:xfrm>
        </p:spPr>
        <p:txBody>
          <a:bodyPr>
            <a:normAutofit fontScale="92500" lnSpcReduction="20000"/>
          </a:bodyPr>
          <a:lstStyle/>
          <a:p>
            <a:r>
              <a:rPr lang="en-GB" dirty="0"/>
              <a:t>Considering one event, it can be computed 2 coherence maps, one pre- (two image acquired before the event) and one post-event (one image pre- and one image post). Reference image for both coherence maps should be the same, usually the nearest SAR image acquired before the event.</a:t>
            </a:r>
          </a:p>
          <a:p>
            <a:r>
              <a:rPr lang="en-GB" dirty="0"/>
              <a:t>These images should belong to the same relative orbit, to ensure that images were acquires using same geometric characteristics. </a:t>
            </a:r>
            <a:r>
              <a:rPr lang="en-GB" b="1" dirty="0"/>
              <a:t>How we can identify/select the relative orbit of the SAR data? </a:t>
            </a:r>
            <a:r>
              <a:rPr lang="en-GB" dirty="0"/>
              <a:t>This is shown in next slides.</a:t>
            </a:r>
            <a:endParaRPr lang="en-GB" b="1" dirty="0"/>
          </a:p>
          <a:p>
            <a:r>
              <a:rPr lang="en-GB" dirty="0"/>
              <a:t>Areas where huge changes in coherence values appear can be attributed to changes occurred during the dates of the post-event coherence map.</a:t>
            </a:r>
          </a:p>
          <a:p>
            <a:r>
              <a:rPr lang="en-GB" dirty="0"/>
              <a:t>Examples:</a:t>
            </a:r>
          </a:p>
          <a:p>
            <a:pPr lvl="1"/>
            <a:r>
              <a:rPr lang="en-GB" dirty="0"/>
              <a:t>Beirut harbour blast on August 2020</a:t>
            </a:r>
          </a:p>
          <a:p>
            <a:pPr lvl="1"/>
            <a:r>
              <a:rPr lang="en-GB" dirty="0"/>
              <a:t>Bata explosion on March 2021</a:t>
            </a:r>
          </a:p>
        </p:txBody>
      </p:sp>
    </p:spTree>
    <p:extLst>
      <p:ext uri="{BB962C8B-B14F-4D97-AF65-F5344CB8AC3E}">
        <p14:creationId xmlns:p14="http://schemas.microsoft.com/office/powerpoint/2010/main" val="3194448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1E168-AE9D-45D9-84AA-0F6076F212C9}"/>
              </a:ext>
            </a:extLst>
          </p:cNvPr>
          <p:cNvSpPr>
            <a:spLocks noGrp="1"/>
          </p:cNvSpPr>
          <p:nvPr>
            <p:ph type="title"/>
          </p:nvPr>
        </p:nvSpPr>
        <p:spPr>
          <a:xfrm>
            <a:off x="838200" y="0"/>
            <a:ext cx="10515600" cy="1325563"/>
          </a:xfrm>
        </p:spPr>
        <p:txBody>
          <a:bodyPr/>
          <a:lstStyle/>
          <a:p>
            <a:r>
              <a:rPr lang="en-US" dirty="0">
                <a:cs typeface="Calibri Light"/>
              </a:rPr>
              <a:t>Relative Orbit selection</a:t>
            </a:r>
            <a:endParaRPr lang="en-US" dirty="0"/>
          </a:p>
        </p:txBody>
      </p:sp>
      <p:sp>
        <p:nvSpPr>
          <p:cNvPr id="3" name="Content Placeholder 2">
            <a:extLst>
              <a:ext uri="{FF2B5EF4-FFF2-40B4-BE49-F238E27FC236}">
                <a16:creationId xmlns:a16="http://schemas.microsoft.com/office/drawing/2014/main" id="{8B4310B5-770C-42A3-BA0C-A0013AF67879}"/>
              </a:ext>
            </a:extLst>
          </p:cNvPr>
          <p:cNvSpPr>
            <a:spLocks noGrp="1"/>
          </p:cNvSpPr>
          <p:nvPr>
            <p:ph idx="1"/>
          </p:nvPr>
        </p:nvSpPr>
        <p:spPr>
          <a:xfrm>
            <a:off x="880797" y="1064574"/>
            <a:ext cx="10515600" cy="4351338"/>
          </a:xfrm>
        </p:spPr>
        <p:txBody>
          <a:bodyPr vert="horz" lIns="91440" tIns="45720" rIns="91440" bIns="45720" rtlCol="0" anchor="t">
            <a:normAutofit/>
          </a:bodyPr>
          <a:lstStyle/>
          <a:p>
            <a:r>
              <a:rPr lang="en-US" dirty="0">
                <a:cs typeface="Calibri"/>
              </a:rPr>
              <a:t>From Copernicus Open Data Hub</a:t>
            </a:r>
          </a:p>
          <a:p>
            <a:endParaRPr lang="en-US" dirty="0">
              <a:cs typeface="Calibri"/>
            </a:endParaRPr>
          </a:p>
        </p:txBody>
      </p:sp>
      <p:pic>
        <p:nvPicPr>
          <p:cNvPr id="4" name="Picture 4" descr="Graphical user interface, map&#10;&#10;Description automatically generated">
            <a:extLst>
              <a:ext uri="{FF2B5EF4-FFF2-40B4-BE49-F238E27FC236}">
                <a16:creationId xmlns:a16="http://schemas.microsoft.com/office/drawing/2014/main" id="{F14C0583-9BF4-415C-A561-092F9D775B46}"/>
              </a:ext>
            </a:extLst>
          </p:cNvPr>
          <p:cNvPicPr>
            <a:picLocks noChangeAspect="1"/>
          </p:cNvPicPr>
          <p:nvPr/>
        </p:nvPicPr>
        <p:blipFill>
          <a:blip r:embed="rId2"/>
          <a:stretch>
            <a:fillRect/>
          </a:stretch>
        </p:blipFill>
        <p:spPr>
          <a:xfrm>
            <a:off x="1813656" y="1990511"/>
            <a:ext cx="8649883" cy="4864806"/>
          </a:xfrm>
          <a:prstGeom prst="rect">
            <a:avLst/>
          </a:prstGeom>
        </p:spPr>
      </p:pic>
    </p:spTree>
    <p:extLst>
      <p:ext uri="{BB962C8B-B14F-4D97-AF65-F5344CB8AC3E}">
        <p14:creationId xmlns:p14="http://schemas.microsoft.com/office/powerpoint/2010/main" val="2188971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F071-B1EC-4616-BE9F-4778A4003636}"/>
              </a:ext>
            </a:extLst>
          </p:cNvPr>
          <p:cNvSpPr>
            <a:spLocks noGrp="1"/>
          </p:cNvSpPr>
          <p:nvPr>
            <p:ph type="title"/>
          </p:nvPr>
        </p:nvSpPr>
        <p:spPr>
          <a:xfrm>
            <a:off x="838199" y="365125"/>
            <a:ext cx="11011293" cy="1325563"/>
          </a:xfrm>
        </p:spPr>
        <p:txBody>
          <a:bodyPr/>
          <a:lstStyle/>
          <a:p>
            <a:r>
              <a:rPr lang="en-US" dirty="0">
                <a:cs typeface="Calibri Light"/>
              </a:rPr>
              <a:t>Relative Orbit selection: </a:t>
            </a:r>
            <a:br>
              <a:rPr lang="en-US" dirty="0">
                <a:cs typeface="Calibri Light"/>
              </a:rPr>
            </a:br>
            <a:r>
              <a:rPr lang="en-US" dirty="0">
                <a:cs typeface="Calibri Light"/>
              </a:rPr>
              <a:t>	searching on the product metadata</a:t>
            </a:r>
            <a:endParaRPr lang="en-US" dirty="0"/>
          </a:p>
        </p:txBody>
      </p:sp>
      <p:pic>
        <p:nvPicPr>
          <p:cNvPr id="4" name="Picture 4" descr="Graphical user interface, website&#10;&#10;Description automatically generated">
            <a:extLst>
              <a:ext uri="{FF2B5EF4-FFF2-40B4-BE49-F238E27FC236}">
                <a16:creationId xmlns:a16="http://schemas.microsoft.com/office/drawing/2014/main" id="{145EBB30-FFD4-4907-BDF9-40F644DDEAF3}"/>
              </a:ext>
            </a:extLst>
          </p:cNvPr>
          <p:cNvPicPr>
            <a:picLocks noGrp="1" noChangeAspect="1"/>
          </p:cNvPicPr>
          <p:nvPr>
            <p:ph idx="1"/>
          </p:nvPr>
        </p:nvPicPr>
        <p:blipFill>
          <a:blip r:embed="rId2"/>
          <a:stretch>
            <a:fillRect/>
          </a:stretch>
        </p:blipFill>
        <p:spPr>
          <a:xfrm>
            <a:off x="1527905" y="1664128"/>
            <a:ext cx="9136190" cy="5129843"/>
          </a:xfrm>
        </p:spPr>
      </p:pic>
    </p:spTree>
    <p:extLst>
      <p:ext uri="{BB962C8B-B14F-4D97-AF65-F5344CB8AC3E}">
        <p14:creationId xmlns:p14="http://schemas.microsoft.com/office/powerpoint/2010/main" val="1595659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10;&#10;Description automatically generated">
            <a:extLst>
              <a:ext uri="{FF2B5EF4-FFF2-40B4-BE49-F238E27FC236}">
                <a16:creationId xmlns:a16="http://schemas.microsoft.com/office/drawing/2014/main" id="{C83F88D4-80CF-4E96-9651-C54D85E61A5B}"/>
              </a:ext>
            </a:extLst>
          </p:cNvPr>
          <p:cNvPicPr>
            <a:picLocks noGrp="1" noChangeAspect="1"/>
          </p:cNvPicPr>
          <p:nvPr>
            <p:ph idx="1"/>
          </p:nvPr>
        </p:nvPicPr>
        <p:blipFill>
          <a:blip r:embed="rId2"/>
          <a:stretch>
            <a:fillRect/>
          </a:stretch>
        </p:blipFill>
        <p:spPr>
          <a:xfrm>
            <a:off x="1527905" y="1720923"/>
            <a:ext cx="9136190" cy="5144041"/>
          </a:xfr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31F5CBC9-62E3-4DE2-B6D0-075C264870C6}"/>
                  </a:ext>
                </a:extLst>
              </p14:cNvPr>
              <p14:cNvContentPartPr/>
              <p14:nvPr/>
            </p14:nvContentPartPr>
            <p14:xfrm>
              <a:off x="2716696" y="6133441"/>
              <a:ext cx="809625" cy="28575"/>
            </p14:xfrm>
          </p:contentPart>
        </mc:Choice>
        <mc:Fallback>
          <p:pic>
            <p:nvPicPr>
              <p:cNvPr id="7" name="Ink 6">
                <a:extLst>
                  <a:ext uri="{FF2B5EF4-FFF2-40B4-BE49-F238E27FC236}">
                    <a16:creationId xmlns:a16="http://schemas.microsoft.com/office/drawing/2014/main" id="{31F5CBC9-62E3-4DE2-B6D0-075C264870C6}"/>
                  </a:ext>
                </a:extLst>
              </p:cNvPr>
              <p:cNvPicPr/>
              <p:nvPr/>
            </p:nvPicPr>
            <p:blipFill>
              <a:blip r:embed="rId4"/>
              <a:stretch>
                <a:fillRect/>
              </a:stretch>
            </p:blipFill>
            <p:spPr>
              <a:xfrm>
                <a:off x="2662625" y="6027608"/>
                <a:ext cx="917407" cy="239889"/>
              </a:xfrm>
              <a:prstGeom prst="rect">
                <a:avLst/>
              </a:prstGeom>
            </p:spPr>
          </p:pic>
        </mc:Fallback>
      </mc:AlternateContent>
      <p:sp>
        <p:nvSpPr>
          <p:cNvPr id="8" name="Title 1">
            <a:extLst>
              <a:ext uri="{FF2B5EF4-FFF2-40B4-BE49-F238E27FC236}">
                <a16:creationId xmlns:a16="http://schemas.microsoft.com/office/drawing/2014/main" id="{321F20EA-83A8-404F-B0EA-96C05F5CB7C0}"/>
              </a:ext>
            </a:extLst>
          </p:cNvPr>
          <p:cNvSpPr>
            <a:spLocks noGrp="1"/>
          </p:cNvSpPr>
          <p:nvPr>
            <p:ph type="title"/>
          </p:nvPr>
        </p:nvSpPr>
        <p:spPr>
          <a:xfrm>
            <a:off x="838199" y="365125"/>
            <a:ext cx="11011293" cy="1325563"/>
          </a:xfrm>
        </p:spPr>
        <p:txBody>
          <a:bodyPr/>
          <a:lstStyle/>
          <a:p>
            <a:r>
              <a:rPr lang="en-US" dirty="0">
                <a:cs typeface="Calibri Light"/>
              </a:rPr>
              <a:t>Relative Orbit selection: </a:t>
            </a:r>
            <a:br>
              <a:rPr lang="en-US" dirty="0">
                <a:cs typeface="Calibri Light"/>
              </a:rPr>
            </a:br>
            <a:r>
              <a:rPr lang="en-US" dirty="0">
                <a:cs typeface="Calibri Light"/>
              </a:rPr>
              <a:t>	searching on the product metadata</a:t>
            </a:r>
            <a:endParaRPr lang="en-US" dirty="0"/>
          </a:p>
        </p:txBody>
      </p:sp>
    </p:spTree>
    <p:extLst>
      <p:ext uri="{BB962C8B-B14F-4D97-AF65-F5344CB8AC3E}">
        <p14:creationId xmlns:p14="http://schemas.microsoft.com/office/powerpoint/2010/main" val="1194604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A03F-FC7F-4319-9C92-ABF29D79C3FB}"/>
              </a:ext>
            </a:extLst>
          </p:cNvPr>
          <p:cNvSpPr>
            <a:spLocks noGrp="1"/>
          </p:cNvSpPr>
          <p:nvPr>
            <p:ph type="ctrTitle"/>
          </p:nvPr>
        </p:nvSpPr>
        <p:spPr>
          <a:xfrm>
            <a:off x="619760" y="1122363"/>
            <a:ext cx="10840720" cy="2387600"/>
          </a:xfrm>
        </p:spPr>
        <p:txBody>
          <a:bodyPr>
            <a:normAutofit/>
          </a:bodyPr>
          <a:lstStyle/>
          <a:p>
            <a:r>
              <a:rPr lang="en-GB" dirty="0"/>
              <a:t>Hands On Example</a:t>
            </a:r>
          </a:p>
        </p:txBody>
      </p:sp>
      <p:sp>
        <p:nvSpPr>
          <p:cNvPr id="3" name="Subtitle 2">
            <a:extLst>
              <a:ext uri="{FF2B5EF4-FFF2-40B4-BE49-F238E27FC236}">
                <a16:creationId xmlns:a16="http://schemas.microsoft.com/office/drawing/2014/main" id="{0BBEAC10-DA5E-4C4F-93E4-DD4CF60B992D}"/>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500253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677</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Courier New</vt:lpstr>
      <vt:lpstr>Roboto</vt:lpstr>
      <vt:lpstr>Trebuchet MS</vt:lpstr>
      <vt:lpstr>Office Theme</vt:lpstr>
      <vt:lpstr>SAR Coherence Change Detection for damage assessment</vt:lpstr>
      <vt:lpstr>Coherence Change Detection principle</vt:lpstr>
      <vt:lpstr>Coherence for Earthquake damage assessment</vt:lpstr>
      <vt:lpstr>Time series coherence maps</vt:lpstr>
      <vt:lpstr>Coherence Change Detection</vt:lpstr>
      <vt:lpstr>Relative Orbit selection</vt:lpstr>
      <vt:lpstr>Relative Orbit selection:   searching on the product metadata</vt:lpstr>
      <vt:lpstr>Relative Orbit selection:   searching on the product metadata</vt:lpstr>
      <vt:lpstr>Hands On Example</vt:lpstr>
      <vt:lpstr>Beirut explosion on 4th August 2020 (Lebanon)</vt:lpstr>
      <vt:lpstr>Beirut explosion</vt:lpstr>
      <vt:lpstr>Bata explosion on 7th March 2021 (Equatorial Guinea)</vt:lpstr>
      <vt:lpstr>Beirut explosion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 Coherence Change Detection</dc:title>
  <dc:creator>Jose Manuel Delgado Blasco</dc:creator>
  <cp:lastModifiedBy>Jose Manuel Delgado Blasco</cp:lastModifiedBy>
  <cp:revision>5</cp:revision>
  <dcterms:created xsi:type="dcterms:W3CDTF">2021-05-18T09:14:13Z</dcterms:created>
  <dcterms:modified xsi:type="dcterms:W3CDTF">2021-05-25T22:55:27Z</dcterms:modified>
</cp:coreProperties>
</file>