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e79a413cd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de79a413cd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1cc43e4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df1cc43e47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f1cc43e4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df1cc43e47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03f6fe7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e03f6fe7d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f1cc43e4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df1cc43e47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e97b4337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de97b43372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e79a413cd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de79a413cd_2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f1cc43e4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df1cc43e47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f1cc43e4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df1cc43e47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1cc43e4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df1cc43e47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f1cc43e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df1cc43e47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f1cc43e4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df1cc43e47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1cc43e4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df1cc43e47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969580" y="662152"/>
            <a:ext cx="5746531" cy="17312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400" u="none" cap="none" strike="noStrik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Python for Data Science</a:t>
            </a:r>
            <a:endParaRPr sz="1100"/>
          </a:p>
        </p:txBody>
      </p:sp>
      <p:cxnSp>
        <p:nvCxnSpPr>
          <p:cNvPr id="130" name="Google Shape;130;p25"/>
          <p:cNvCxnSpPr/>
          <p:nvPr/>
        </p:nvCxnSpPr>
        <p:spPr>
          <a:xfrm>
            <a:off x="1048407" y="2524453"/>
            <a:ext cx="5588875" cy="0"/>
          </a:xfrm>
          <a:prstGeom prst="straightConnector1">
            <a:avLst/>
          </a:prstGeom>
          <a:noFill/>
          <a:ln cap="flat" cmpd="sng" w="762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25"/>
          <p:cNvSpPr txBox="1"/>
          <p:nvPr/>
        </p:nvSpPr>
        <p:spPr>
          <a:xfrm>
            <a:off x="1079936" y="2750106"/>
            <a:ext cx="5746531" cy="15465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ETEC workshop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June 7-9, 2021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25"/>
          <p:cNvCxnSpPr/>
          <p:nvPr/>
        </p:nvCxnSpPr>
        <p:spPr>
          <a:xfrm>
            <a:off x="1048407" y="628650"/>
            <a:ext cx="5588875" cy="0"/>
          </a:xfrm>
          <a:prstGeom prst="straightConnector1">
            <a:avLst/>
          </a:prstGeom>
          <a:noFill/>
          <a:ln cap="flat" cmpd="sng" w="762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" name="Google Shape;133;p25"/>
          <p:cNvSpPr/>
          <p:nvPr/>
        </p:nvSpPr>
        <p:spPr>
          <a:xfrm>
            <a:off x="1048400" y="4373075"/>
            <a:ext cx="7400400" cy="3924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http://github.com/worldbank/Python-for-Data-Science/tree/master/June_2021_ETEC/day_2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 rot="435231">
            <a:off x="5896877" y="3508373"/>
            <a:ext cx="2846381" cy="3925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Day 2 materials!</a:t>
            </a:r>
            <a:endParaRPr sz="1100"/>
          </a:p>
        </p:txBody>
      </p:sp>
      <p:cxnSp>
        <p:nvCxnSpPr>
          <p:cNvPr id="135" name="Google Shape;135;p25"/>
          <p:cNvCxnSpPr/>
          <p:nvPr/>
        </p:nvCxnSpPr>
        <p:spPr>
          <a:xfrm flipH="1">
            <a:off x="6611854" y="3947726"/>
            <a:ext cx="208513" cy="29401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/>
          <p:nvPr/>
        </p:nvSpPr>
        <p:spPr>
          <a:xfrm>
            <a:off x="256301" y="186675"/>
            <a:ext cx="7474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97" name="Google Shape;197;p34"/>
          <p:cNvSpPr txBox="1"/>
          <p:nvPr/>
        </p:nvSpPr>
        <p:spPr>
          <a:xfrm>
            <a:off x="141968" y="189506"/>
            <a:ext cx="8869200" cy="484800"/>
          </a:xfrm>
          <a:prstGeom prst="rect">
            <a:avLst/>
          </a:prstGeom>
          <a:solidFill>
            <a:srgbClr val="385623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Conditions</a:t>
            </a:r>
            <a:endParaRPr sz="1100"/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4875"/>
            <a:ext cx="7817775" cy="17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/>
        </p:nvSpPr>
        <p:spPr>
          <a:xfrm>
            <a:off x="1845747" y="1213500"/>
            <a:ext cx="5452500" cy="484800"/>
          </a:xfrm>
          <a:prstGeom prst="rect">
            <a:avLst/>
          </a:prstGeom>
          <a:solidFill>
            <a:srgbClr val="385623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cover today:</a:t>
            </a:r>
            <a:endParaRPr sz="1100"/>
          </a:p>
        </p:txBody>
      </p:sp>
      <p:sp>
        <p:nvSpPr>
          <p:cNvPr id="204" name="Google Shape;204;p35"/>
          <p:cNvSpPr txBox="1"/>
          <p:nvPr/>
        </p:nvSpPr>
        <p:spPr>
          <a:xfrm>
            <a:off x="1021055" y="2092313"/>
            <a:ext cx="7101900" cy="8850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Python basics (2): dictionaries, functions, further control flow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Introducing Pandas: data analysis with PISA.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05" name="Google Shape;205;p35"/>
          <p:cNvSpPr txBox="1"/>
          <p:nvPr/>
        </p:nvSpPr>
        <p:spPr>
          <a:xfrm>
            <a:off x="1021055" y="3222188"/>
            <a:ext cx="7101900" cy="3924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Quiz and Labs (practice makes perfect!)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/>
        </p:nvSpPr>
        <p:spPr>
          <a:xfrm>
            <a:off x="141968" y="189506"/>
            <a:ext cx="8869200" cy="484800"/>
          </a:xfrm>
          <a:prstGeom prst="rect">
            <a:avLst/>
          </a:prstGeom>
          <a:solidFill>
            <a:srgbClr val="385623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Schedule</a:t>
            </a:r>
            <a:endParaRPr sz="1100"/>
          </a:p>
        </p:txBody>
      </p:sp>
      <p:pic>
        <p:nvPicPr>
          <p:cNvPr id="211" name="Google Shape;2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39513"/>
            <a:ext cx="3081178" cy="2151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2175" y="2839524"/>
            <a:ext cx="1669324" cy="201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8800" y="3082747"/>
            <a:ext cx="2893001" cy="166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6775" y="674300"/>
            <a:ext cx="8318694" cy="20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/>
        </p:nvSpPr>
        <p:spPr>
          <a:xfrm>
            <a:off x="141968" y="189506"/>
            <a:ext cx="8869200" cy="484800"/>
          </a:xfrm>
          <a:prstGeom prst="rect">
            <a:avLst/>
          </a:prstGeom>
          <a:solidFill>
            <a:srgbClr val="385623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Recommended resources</a:t>
            </a:r>
            <a:endParaRPr sz="1100"/>
          </a:p>
        </p:txBody>
      </p:sp>
      <p:pic>
        <p:nvPicPr>
          <p:cNvPr id="220" name="Google Shape;2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75" y="916600"/>
            <a:ext cx="2525776" cy="32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6262" y="980825"/>
            <a:ext cx="3248225" cy="266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3725" y="839556"/>
            <a:ext cx="2302806" cy="4164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/>
        </p:nvSpPr>
        <p:spPr>
          <a:xfrm>
            <a:off x="1845747" y="1823100"/>
            <a:ext cx="5452500" cy="484800"/>
          </a:xfrm>
          <a:prstGeom prst="rect">
            <a:avLst/>
          </a:prstGeom>
          <a:solidFill>
            <a:srgbClr val="385623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concepts from Day 1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0075"/>
            <a:ext cx="5704722" cy="412102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/>
        </p:nvSpPr>
        <p:spPr>
          <a:xfrm>
            <a:off x="6032975" y="801750"/>
            <a:ext cx="2941500" cy="16623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Documents that combine: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Outputs (eg. charts and tables)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Explanatory text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6032975" y="2549675"/>
            <a:ext cx="2941500" cy="11697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Individuals or organizations often use an online repository (eg. </a:t>
            </a:r>
            <a:r>
              <a:rPr lang="en" sz="1600" u="sng"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) to share their code notebooks.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141968" y="189506"/>
            <a:ext cx="8869200" cy="484800"/>
          </a:xfrm>
          <a:prstGeom prst="rect">
            <a:avLst/>
          </a:prstGeom>
          <a:solidFill>
            <a:srgbClr val="385623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Code notebooks</a:t>
            </a:r>
            <a:endParaRPr sz="1100"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1775" y="3881200"/>
            <a:ext cx="2071500" cy="11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256301" y="186675"/>
            <a:ext cx="7474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55" name="Google Shape;155;p28"/>
          <p:cNvSpPr txBox="1"/>
          <p:nvPr/>
        </p:nvSpPr>
        <p:spPr>
          <a:xfrm>
            <a:off x="141968" y="189506"/>
            <a:ext cx="8869200" cy="484800"/>
          </a:xfrm>
          <a:prstGeom prst="rect">
            <a:avLst/>
          </a:prstGeom>
          <a:solidFill>
            <a:srgbClr val="385623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 data types: int, float, string</a:t>
            </a:r>
            <a:endParaRPr sz="1100"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625" y="1277713"/>
            <a:ext cx="5498449" cy="25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/>
          <p:nvPr/>
        </p:nvSpPr>
        <p:spPr>
          <a:xfrm>
            <a:off x="256301" y="186675"/>
            <a:ext cx="7474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62" name="Google Shape;162;p29"/>
          <p:cNvSpPr txBox="1"/>
          <p:nvPr/>
        </p:nvSpPr>
        <p:spPr>
          <a:xfrm>
            <a:off x="141968" y="189506"/>
            <a:ext cx="8869200" cy="484800"/>
          </a:xfrm>
          <a:prstGeom prst="rect">
            <a:avLst/>
          </a:prstGeom>
          <a:solidFill>
            <a:srgbClr val="385623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Assigning variables</a:t>
            </a:r>
            <a:endParaRPr sz="1100"/>
          </a:p>
        </p:txBody>
      </p:sp>
      <p:pic>
        <p:nvPicPr>
          <p:cNvPr id="163" name="Google Shape;163;p29"/>
          <p:cNvPicPr preferRelativeResize="0"/>
          <p:nvPr/>
        </p:nvPicPr>
        <p:blipFill rotWithShape="1">
          <a:blip r:embed="rId3">
            <a:alphaModFix/>
          </a:blip>
          <a:srcRect b="25727" l="0" r="0" t="0"/>
          <a:stretch/>
        </p:blipFill>
        <p:spPr>
          <a:xfrm>
            <a:off x="228600" y="1022475"/>
            <a:ext cx="6380500" cy="26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/>
          <p:nvPr/>
        </p:nvSpPr>
        <p:spPr>
          <a:xfrm>
            <a:off x="256301" y="186675"/>
            <a:ext cx="7474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69" name="Google Shape;169;p30"/>
          <p:cNvSpPr txBox="1"/>
          <p:nvPr/>
        </p:nvSpPr>
        <p:spPr>
          <a:xfrm>
            <a:off x="141968" y="189506"/>
            <a:ext cx="8869200" cy="484800"/>
          </a:xfrm>
          <a:prstGeom prst="rect">
            <a:avLst/>
          </a:prstGeom>
          <a:solidFill>
            <a:srgbClr val="385623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Working with strings</a:t>
            </a:r>
            <a:endParaRPr sz="1100"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75" y="1205075"/>
            <a:ext cx="6747692" cy="17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/>
          <p:nvPr/>
        </p:nvSpPr>
        <p:spPr>
          <a:xfrm>
            <a:off x="256301" y="186675"/>
            <a:ext cx="7474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76" name="Google Shape;176;p31"/>
          <p:cNvSpPr txBox="1"/>
          <p:nvPr/>
        </p:nvSpPr>
        <p:spPr>
          <a:xfrm>
            <a:off x="141968" y="189506"/>
            <a:ext cx="8869200" cy="484800"/>
          </a:xfrm>
          <a:prstGeom prst="rect">
            <a:avLst/>
          </a:prstGeom>
          <a:solidFill>
            <a:srgbClr val="385623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Working with numbers</a:t>
            </a:r>
            <a:endParaRPr sz="1100"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0075"/>
            <a:ext cx="6347474" cy="29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/>
          <p:nvPr/>
        </p:nvSpPr>
        <p:spPr>
          <a:xfrm>
            <a:off x="256301" y="186675"/>
            <a:ext cx="7474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83" name="Google Shape;183;p32"/>
          <p:cNvSpPr txBox="1"/>
          <p:nvPr/>
        </p:nvSpPr>
        <p:spPr>
          <a:xfrm>
            <a:off x="141968" y="189506"/>
            <a:ext cx="8869200" cy="484800"/>
          </a:xfrm>
          <a:prstGeom prst="rect">
            <a:avLst/>
          </a:prstGeom>
          <a:solidFill>
            <a:srgbClr val="385623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Lists</a:t>
            </a:r>
            <a:endParaRPr sz="1100"/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0075"/>
            <a:ext cx="6619000" cy="27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/>
          <p:nvPr/>
        </p:nvSpPr>
        <p:spPr>
          <a:xfrm>
            <a:off x="256301" y="186675"/>
            <a:ext cx="7474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90" name="Google Shape;190;p33"/>
          <p:cNvSpPr txBox="1"/>
          <p:nvPr/>
        </p:nvSpPr>
        <p:spPr>
          <a:xfrm>
            <a:off x="141968" y="189506"/>
            <a:ext cx="8869200" cy="484800"/>
          </a:xfrm>
          <a:prstGeom prst="rect">
            <a:avLst/>
          </a:prstGeom>
          <a:solidFill>
            <a:srgbClr val="385623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Loops</a:t>
            </a:r>
            <a:endParaRPr sz="1100"/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6275"/>
            <a:ext cx="6585700" cy="2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