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76" r:id="rId5"/>
    <p:sldId id="310" r:id="rId6"/>
    <p:sldId id="311" r:id="rId7"/>
    <p:sldId id="308" r:id="rId8"/>
    <p:sldId id="312" r:id="rId9"/>
    <p:sldId id="313" r:id="rId10"/>
    <p:sldId id="314" r:id="rId11"/>
    <p:sldId id="315" r:id="rId12"/>
    <p:sldId id="316" r:id="rId13"/>
    <p:sldId id="309" r:id="rId14"/>
    <p:sldId id="267" r:id="rId15"/>
  </p:sldIdLst>
  <p:sldSz cx="9144000" cy="5143500"/>
  <p:notesSz cx="6858000" cy="9144000"/>
  <p:embeddedFontLst>
    <p:embeddedFont>
      <p:font typeface="Montserrat" charset="0"/>
      <p:regular r:id="rId20"/>
      <p:bold r:id="rId21"/>
      <p:italic r:id="rId22"/>
      <p:boldItalic r:id="rId23"/>
    </p:embeddedFont>
    <p:embeddedFont>
      <p:font typeface="Archivo Medium" charset="0"/>
      <p:regular r:id="rId24"/>
      <p:bold r:id="rId25"/>
      <p:italic r:id="rId26"/>
      <p:boldItalic r:id="rId27"/>
    </p:embeddedFont>
    <p:embeddedFont>
      <p:font typeface="Montserrat Medium" charset="0"/>
      <p:regular r:id="rId28"/>
      <p:bold r:id="rId29"/>
      <p:italic r:id="rId30"/>
      <p:boldItalic r:id="rId31"/>
    </p:embeddedFont>
    <p:embeddedFont>
      <p:font typeface="Archivo SemiBold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bitcoin/bips/blob/master/bip-0114.mediawiki" TargetMode="External"/><Relationship Id="rId1" Type="http://schemas.openxmlformats.org/officeDocument/2006/relationships/hyperlink" Target="https://github.com/XuJiandong/docs-bank/blob/master/taproot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github.com/nervosnetwork/sparse-merkle-tree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bitcoin/bips/blob/master/bip-0340.mediawiki" TargetMode="External"/><Relationship Id="rId1" Type="http://schemas.openxmlformats.org/officeDocument/2006/relationships/hyperlink" Target="https://github.com/bitcoin/bips/blob/master/bip-0341.mediawiki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github.com/XuJiandong/taproot-playground/blob/d5f48c5d5797395ce3f2e209cca29b01695a3d48/py/ckb.py#L24-L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XuJiandong/docs-bank/blob/master/rc_lock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alk.nervos.org/t/rfc-regulation-compliance-extension/533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 &amp; 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RC(Regulation Compliance) Lock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Unlock by Administrator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77570" y="1471930"/>
            <a:ext cx="43757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rc_lock mask is enable (script args)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rc_identity in witness is not empty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verify identity in rc_identity on white list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use identity in rc_identity to unlock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 Overview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tooltip="" action="ppaction://hlinkfile"/>
              </a:rPr>
              <a:t>Taproot Lock Spec</a:t>
            </a:r>
            <a:r>
              <a:rPr lang="en-US"/>
              <a:t>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It follows BIP-0341, replacing </a:t>
            </a:r>
            <a:r>
              <a:rPr lang="en-US">
                <a:hlinkClick r:id="rId2" tooltip="" action="ppaction://hlinkfile"/>
              </a:rPr>
              <a:t>MAST</a:t>
            </a:r>
            <a:r>
              <a:rPr lang="en-US"/>
              <a:t>(Merkelized Abstract Syntax Tree) with our SMT.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Key point: Sparse Merkle Tree (SMT)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80820"/>
            <a:ext cx="3471545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Implementation in C and Rust: </a:t>
            </a:r>
            <a:r>
              <a:rPr lang="en-US">
                <a:hlinkClick r:id="rId1" tooltip="" action="ppaction://hlinkfile"/>
              </a:rPr>
              <a:t>SMT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1937385"/>
            <a:ext cx="3846830" cy="2665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Background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58495" y="1467485"/>
            <a:ext cx="6633210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tooltip="" action="ppaction://hlinkfile"/>
              </a:rPr>
              <a:t>BIP-0341</a:t>
            </a:r>
            <a:r>
              <a:rPr lang="en-US"/>
              <a:t>: Taproot: SegWit version 1 spending rules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2" tooltip="" action="ppaction://hlinkfile"/>
              </a:rPr>
              <a:t>BIP-0340</a:t>
            </a:r>
            <a:r>
              <a:rPr lang="en-US"/>
              <a:t>: Schnorr Signatures for secp256k1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Unlocked by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Key path spending (traditional way)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Script path spending (new)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Schnorr Signature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65480" y="1474470"/>
            <a:ext cx="335788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Provable Security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Non-malleablity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Linearity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>
                <a:hlinkClick r:id="rId1" tooltip="" action="ppaction://hlinkfile"/>
              </a:rPr>
              <a:t>python demo</a:t>
            </a:r>
            <a:endParaRPr lang="en-US"/>
          </a:p>
          <a:p>
            <a:pPr marL="285750" indent="-28575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995" y="2134235"/>
            <a:ext cx="4492625" cy="2802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 Overview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tooltip="" action="ppaction://hlinkfile"/>
              </a:rPr>
              <a:t>RC Lock Spec</a:t>
            </a:r>
            <a:r>
              <a:rPr lang="en-US"/>
              <a:t> It can be unlock by: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Owner of the cell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Administrators of the RC lock, typically regulators for a particular xUDT token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Compare to the taproot lock and compare them: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Key path spending (traditional way)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Script path spending (new)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384493"/>
            <a:ext cx="7203440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Identity: Common Interface to Signature Verification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21995" y="1645920"/>
          <a:ext cx="665035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55"/>
                <a:gridCol w="5334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flag: 1 byte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identity content: 20 bytes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16680" y="2263140"/>
            <a:ext cx="3455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blake160 hash of pubkey, preimage </a:t>
            </a:r>
            <a:endParaRPr lang="en-US"/>
          </a:p>
          <a:p>
            <a:r>
              <a:rPr lang="en-US"/>
              <a:t>(code_hash+ hash_type + ...)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21995" y="2342515"/>
            <a:ext cx="22910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flag</a:t>
            </a:r>
            <a:endParaRPr lang="en-US"/>
          </a:p>
          <a:p>
            <a:r>
              <a:rPr lang="en-US"/>
              <a:t>0x00: CKB (secp256k1)</a:t>
            </a:r>
            <a:endParaRPr lang="en-US"/>
          </a:p>
          <a:p>
            <a:r>
              <a:rPr lang="en-US"/>
              <a:t>0x01: Ethereum</a:t>
            </a:r>
            <a:endParaRPr lang="en-US"/>
          </a:p>
          <a:p>
            <a:r>
              <a:rPr lang="en-US"/>
              <a:t>0x02: Eos</a:t>
            </a:r>
            <a:endParaRPr lang="en-US"/>
          </a:p>
          <a:p>
            <a:r>
              <a:rPr lang="en-US"/>
              <a:t>0x03: Tron</a:t>
            </a:r>
            <a:endParaRPr lang="en-US"/>
          </a:p>
          <a:p>
            <a:r>
              <a:rPr lang="en-US"/>
              <a:t>0x04: Bitcoin</a:t>
            </a:r>
            <a:endParaRPr lang="en-US"/>
          </a:p>
          <a:p>
            <a:r>
              <a:rPr lang="en-US"/>
              <a:t>0x05: Dogecoin</a:t>
            </a:r>
            <a:endParaRPr lang="en-US"/>
          </a:p>
          <a:p>
            <a:r>
              <a:rPr lang="en-US"/>
              <a:t>0x06: Schnorr</a:t>
            </a:r>
            <a:endParaRPr lang="en-US"/>
          </a:p>
          <a:p>
            <a:r>
              <a:rPr lang="en-US"/>
              <a:t>...</a:t>
            </a:r>
            <a:endParaRPr lang="en-US"/>
          </a:p>
          <a:p>
            <a:r>
              <a:rPr lang="en-US"/>
              <a:t>0xFC: Owner lock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2-phase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Phase 1. Special logic in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Phase 2. Identity: signature verification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411345" y="2635250"/>
            <a:ext cx="28695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Special Logic in Lock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(RC)Regular Compliance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Anyone Can Pay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Time Lock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Supply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66590" y="4011295"/>
            <a:ext cx="3365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They can be all turned off, which enables only phase-2: signature verification</a:t>
            </a:r>
            <a:endParaRPr 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Script Args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795655" y="3427413"/>
          <a:ext cx="2118360" cy="42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"/>
                <a:gridCol w="264795"/>
                <a:gridCol w="264795"/>
                <a:gridCol w="264795"/>
                <a:gridCol w="264795"/>
                <a:gridCol w="264795"/>
                <a:gridCol w="264795"/>
                <a:gridCol w="264795"/>
              </a:tblGrid>
              <a:tr h="4241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988060" y="1864995"/>
          <a:ext cx="5692775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90"/>
                <a:gridCol w="4007485"/>
              </a:tblGrid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Identity: 21 bytes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 lock args: variable length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145790" y="3428683"/>
          <a:ext cx="1311910" cy="4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10"/>
              </a:tblGrid>
              <a:tr h="421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4580255" y="3467418"/>
          <a:ext cx="1210945" cy="3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</a:tblGrid>
              <a:tr h="344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ACP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5855970" y="3468053"/>
          <a:ext cx="151765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</a:tblGrid>
              <a:tr h="342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 Lock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7517130" y="3472815"/>
          <a:ext cx="1428115" cy="33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15"/>
              </a:tblGrid>
              <a:tr h="338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Supply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835025" y="2249805"/>
            <a:ext cx="1826895" cy="11493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80835" y="2249805"/>
            <a:ext cx="2205990" cy="11779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63295" y="4069715"/>
            <a:ext cx="1769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rc lock flag: 1 byte</a:t>
            </a:r>
            <a:endParaRPr lang="en-US"/>
          </a:p>
          <a:p>
            <a:r>
              <a:rPr lang="en-US"/>
              <a:t>masks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976245" y="4100830"/>
            <a:ext cx="2190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RC AdminList Cell's Type ID</a:t>
            </a:r>
            <a:endParaRPr lang="en-US" sz="1200"/>
          </a:p>
          <a:p>
            <a:r>
              <a:rPr lang="en-US" sz="1200"/>
              <a:t>Same as in </a:t>
            </a:r>
            <a:r>
              <a:rPr lang="en-US" sz="1200">
                <a:hlinkClick r:id="rId1" tooltip="" action="ppaction://hlinkfile"/>
              </a:rPr>
              <a:t>RCE(xUDT)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Witness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1" name="Table 0"/>
          <p:cNvGraphicFramePr/>
          <p:nvPr/>
        </p:nvGraphicFramePr>
        <p:xfrm>
          <a:off x="543560" y="1889125"/>
          <a:ext cx="6400800" cy="45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rc_identity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preimage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1773555" y="3274060"/>
          <a:ext cx="4165600" cy="31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identity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1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2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3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4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>
            <a:off x="1805305" y="2313940"/>
            <a:ext cx="878205" cy="96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17745" y="2342515"/>
            <a:ext cx="1106805" cy="913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180" y="3481705"/>
            <a:ext cx="2091690" cy="108648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847715" y="2747010"/>
            <a:ext cx="2818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RC AdminList Cell's Type ID</a:t>
            </a: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266305" y="3053715"/>
            <a:ext cx="15049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05305" y="4292600"/>
            <a:ext cx="416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note: In taproot, there is only one RCRule and one proof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Presentation</Application>
  <PresentationFormat/>
  <Paragraphs>139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苹方-简</vt:lpstr>
      <vt:lpstr>Montserrat</vt:lpstr>
      <vt:lpstr>Noto Sans SC Bold</vt:lpstr>
      <vt:lpstr>Montserrat Bold</vt:lpstr>
      <vt:lpstr>Arial Bold</vt:lpstr>
      <vt:lpstr>SimSun</vt:lpstr>
      <vt:lpstr>微软雅黑</vt:lpstr>
      <vt:lpstr>汉仪旗黑</vt:lpstr>
      <vt:lpstr>Arial Unicode MS</vt:lpstr>
      <vt:lpstr>汉仪书宋二KW</vt:lpstr>
      <vt:lpstr>Menlo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117</cp:revision>
  <dcterms:created xsi:type="dcterms:W3CDTF">2021-08-30T07:56:18Z</dcterms:created>
  <dcterms:modified xsi:type="dcterms:W3CDTF">2021-08-30T07:56:18Z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