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76" r:id="rId5"/>
    <p:sldId id="310" r:id="rId6"/>
    <p:sldId id="311" r:id="rId7"/>
    <p:sldId id="308" r:id="rId8"/>
    <p:sldId id="312" r:id="rId9"/>
    <p:sldId id="313" r:id="rId10"/>
    <p:sldId id="314" r:id="rId11"/>
    <p:sldId id="315" r:id="rId12"/>
    <p:sldId id="316" r:id="rId13"/>
    <p:sldId id="309" r:id="rId14"/>
    <p:sldId id="320" r:id="rId15"/>
    <p:sldId id="323" r:id="rId16"/>
    <p:sldId id="324" r:id="rId17"/>
    <p:sldId id="322" r:id="rId18"/>
    <p:sldId id="326" r:id="rId19"/>
    <p:sldId id="267" r:id="rId20"/>
  </p:sldIdLst>
  <p:sldSz cx="9144000" cy="5143500"/>
  <p:notesSz cx="6858000" cy="9144000"/>
  <p:embeddedFontLst>
    <p:embeddedFont>
      <p:font typeface="Montserrat" charset="0"/>
      <p:regular r:id="rId25"/>
      <p:bold r:id="rId26"/>
      <p:italic r:id="rId27"/>
      <p:boldItalic r:id="rId28"/>
    </p:embeddedFont>
    <p:embeddedFont>
      <p:font typeface="Archivo Medium" charset="0"/>
      <p:regular r:id="rId29"/>
      <p:bold r:id="rId30"/>
      <p:italic r:id="rId31"/>
      <p:boldItalic r:id="rId32"/>
    </p:embeddedFont>
    <p:embeddedFont>
      <p:font typeface="Montserrat Medium" charset="0"/>
      <p:regular r:id="rId33"/>
      <p:bold r:id="rId34"/>
      <p:italic r:id="rId35"/>
      <p:boldItalic r:id="rId36"/>
    </p:embeddedFont>
    <p:embeddedFont>
      <p:font typeface="Archivo SemiBold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5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5.fntdata"/><Relationship Id="rId38" Type="http://schemas.openxmlformats.org/officeDocument/2006/relationships/font" Target="fonts/font14.fntdata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0d73bad10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80d73bad10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监管合规</a:t>
            </a:r>
            <a:r>
              <a:rPr lang="en-US"/>
              <a:t>:</a:t>
            </a:r>
            <a:r>
              <a:rPr lang="en-US" altLang="zh-CN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Regulation Compliance</a:t>
            </a:r>
            <a:endParaRPr lang="en-US" altLang="zh-CN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d73bad10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d73bad10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1">
  <p:cSld name="TITLE_1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2700" y="-79425"/>
            <a:ext cx="9234900" cy="5223000"/>
          </a:xfrm>
          <a:prstGeom prst="rect">
            <a:avLst/>
          </a:prstGeom>
          <a:solidFill>
            <a:srgbClr val="EF190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190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/>
        </p:nvSpPr>
        <p:spPr>
          <a:xfrm>
            <a:off x="7930075" y="4792025"/>
            <a:ext cx="1055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B7B7B7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WE BUILD TRUST</a:t>
            </a:r>
            <a:endParaRPr sz="800">
              <a:solidFill>
                <a:srgbClr val="B7B7B7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bitcoin/bips/blob/master/bip-0114.mediawiki" TargetMode="External"/><Relationship Id="rId1" Type="http://schemas.openxmlformats.org/officeDocument/2006/relationships/hyperlink" Target="https://github.com/XuJiandong/docs-bank/blob/master/taproot.m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github.com/nervosnetwork/sparse-merkle-tree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bitcoin/bips/blob/master/bip-0340.mediawiki" TargetMode="External"/><Relationship Id="rId1" Type="http://schemas.openxmlformats.org/officeDocument/2006/relationships/hyperlink" Target="https://github.com/bitcoin/bips/blob/master/bip-0341.mediawik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XuJiandong/taproot-playground/blob/d5f48c5d5797395ce3f2e209cca29b01695a3d48/py/ckb.py#L24-L4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XuJiandong/docs-bank/blob/master/rc_lock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alk.nervos.org/t/rfc-regulation-compliance-extension/533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/>
        </p:nvSpPr>
        <p:spPr>
          <a:xfrm>
            <a:off x="1029970" y="1240155"/>
            <a:ext cx="6965315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Lock &amp; 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RC(Regulation Compliance) Lock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20" name="Google Shape;20;p6"/>
          <p:cNvSpPr txBox="1"/>
          <p:nvPr/>
        </p:nvSpPr>
        <p:spPr>
          <a:xfrm>
            <a:off x="3239770" y="2790190"/>
            <a:ext cx="434721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95818" y="290547"/>
            <a:ext cx="611450" cy="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/>
        </p:nvSpPr>
        <p:spPr>
          <a:xfrm>
            <a:off x="5178990" y="4270125"/>
            <a:ext cx="2408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rgbClr val="FFFFFF"/>
                </a:solidFill>
                <a:latin typeface="Noto Sans SC Bold" panose="020B0800000000000000" charset="-122"/>
                <a:ea typeface="Montserrat" panose="00000300000000000000"/>
                <a:cs typeface="Noto Sans SC Bold" panose="020B0800000000000000" charset="-122"/>
                <a:sym typeface="Montserrat" panose="00000300000000000000"/>
              </a:rPr>
              <a:t>9/1/2021</a:t>
            </a:r>
            <a:endParaRPr lang="en-US" altLang="zh-CN" sz="1200">
              <a:solidFill>
                <a:srgbClr val="FFFFFF"/>
              </a:solidFill>
              <a:latin typeface="Noto Sans SC Bold" panose="020B0800000000000000" charset="-122"/>
              <a:ea typeface="Montserrat" panose="00000300000000000000"/>
              <a:cs typeface="Noto Sans SC Bold" panose="020B0800000000000000" charset="-122"/>
              <a:sym typeface="Montserrat" panose="000003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Unlock by Administrator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77570" y="1471930"/>
            <a:ext cx="478155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RC args in script args is enable (script args)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rc_identity in witness is not empty (witness)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verify identity in rc_identity on white list/or not on black list (witness)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use identity in rc_identity to unlock: the signature in witness can be also used. (witness)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23790" y="2896870"/>
            <a:ext cx="3897630" cy="1814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owner's public key hash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owner's lock script hash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administrator's public key hash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administrator's lock script hash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anyone-can-pay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dynamic linking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exec</a:t>
            </a:r>
            <a:endParaRPr lang="en-US"/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755640" y="2466340"/>
            <a:ext cx="2675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Unlocking methods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877570" y="3746500"/>
            <a:ext cx="34499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Other method: Unlock by signature when the rc_identity in witness isn't present. It's trivial.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Lock Overview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81455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1" action="ppaction://hlinkfile"/>
              </a:rPr>
              <a:t>Taproot Lock Spec</a:t>
            </a:r>
            <a:r>
              <a:rPr lang="en-US"/>
              <a:t>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It follows BIP-0341, replacing </a:t>
            </a:r>
            <a:r>
              <a:rPr lang="en-US">
                <a:hlinkClick r:id="rId2" action="ppaction://hlinkfile"/>
              </a:rPr>
              <a:t>MAST</a:t>
            </a:r>
            <a:r>
              <a:rPr lang="en-US"/>
              <a:t>(Merkelized Abstract Syntax Tree) with CKB SMT.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384493"/>
            <a:ext cx="7203440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Unlock Method: 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Key Path Spending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0" y="1814195"/>
            <a:ext cx="601408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Identical to unlock method (by signature) widely used in Bitcoin and CKB: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Replacing secp256k1 by Schnorr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Lock: Script Args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721995" y="1645920"/>
          <a:ext cx="665035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355"/>
                <a:gridCol w="5334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flag: 1 byte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identity content: 20 bytes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343785" y="2418080"/>
            <a:ext cx="445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blake160 hash of taproot output key</a:t>
            </a: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778885" y="2027555"/>
            <a:ext cx="343535" cy="454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Lock: Witness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1" name="Table 0"/>
          <p:cNvGraphicFramePr/>
          <p:nvPr/>
        </p:nvGraphicFramePr>
        <p:xfrm>
          <a:off x="1193165" y="2596515"/>
          <a:ext cx="617918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930"/>
                <a:gridCol w="41992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signature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script_path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591820" y="3723005"/>
          <a:ext cx="80016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90"/>
                <a:gridCol w="1171575"/>
                <a:gridCol w="1170940"/>
                <a:gridCol w="1171575"/>
                <a:gridCol w="1170940"/>
                <a:gridCol w="1171575"/>
                <a:gridCol w="1170940"/>
              </a:tblGrid>
              <a:tr h="687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taproot_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output_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taproot_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internal_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smt_root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smt_proof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y_parity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exec_script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args2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591820" y="1595120"/>
          <a:ext cx="3948430" cy="30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220"/>
                <a:gridCol w="2061210"/>
              </a:tblGrid>
              <a:tr h="305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pubkey, 32 bytes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signature, 64 bytes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905375" y="2163445"/>
            <a:ext cx="3429635" cy="3067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US"/>
              <a:t>signature or script_path: choose one</a:t>
            </a:r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675505" y="2985135"/>
            <a:ext cx="168275" cy="699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048510" y="1921510"/>
            <a:ext cx="192405" cy="635000"/>
          </a:xfrm>
          <a:prstGeom prst="upArrow">
            <a:avLst/>
          </a:prstGeom>
          <a:gradFill>
            <a:gsLst>
              <a:gs pos="0">
                <a:srgbClr val="92D050"/>
              </a:gs>
              <a:gs pos="100000">
                <a:srgbClr val="52762D"/>
              </a:gs>
            </a:gsLst>
            <a:lin ang="5400000" scaled="0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392748"/>
            <a:ext cx="7203440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Unlock Method: 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Script Path Spending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995" y="1748155"/>
            <a:ext cx="3850640" cy="3067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ckb_tagged_hash(tag, x) = blake2b(tag || x)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99135" y="2297430"/>
            <a:ext cx="836295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def taproot_tweak_pubkey(</a:t>
            </a:r>
            <a:r>
              <a:rPr lang="en-US">
                <a:solidFill>
                  <a:srgbClr val="FF0000"/>
                </a:solidFill>
              </a:rPr>
              <a:t>pubkey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smt_root</a:t>
            </a:r>
            <a:r>
              <a:rPr lang="en-US"/>
              <a:t>):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  h = int_from_bytes(ckb_tagged_hash("TapTweak", </a:t>
            </a:r>
            <a:r>
              <a:rPr lang="en-US">
                <a:solidFill>
                  <a:srgbClr val="FF0000"/>
                </a:solidFill>
              </a:rPr>
              <a:t>pubkey </a:t>
            </a:r>
            <a:r>
              <a:rPr lang="en-US"/>
              <a:t>+ </a:t>
            </a:r>
            <a:r>
              <a:rPr lang="en-US">
                <a:solidFill>
                  <a:srgbClr val="FF0000"/>
                </a:solidFill>
              </a:rPr>
              <a:t>smt_root</a:t>
            </a:r>
            <a:r>
              <a:rPr lang="en-US"/>
              <a:t>))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  P = lift_x(</a:t>
            </a:r>
            <a:r>
              <a:rPr lang="en-US">
                <a:solidFill>
                  <a:srgbClr val="FF0000"/>
                </a:solidFill>
              </a:rPr>
              <a:t>pubkey</a:t>
            </a:r>
            <a:r>
              <a:rPr lang="en-US"/>
              <a:t>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  P2 = point_add(P, point_mul(G, h))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  return 0 if has_even_y(P2) else 1, bytes_from_int(x(P2))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(y_parity, taproot_output_key) = taproot_tweak_pubkey(taproot_internal_key, smt_root)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05705" y="1640205"/>
            <a:ext cx="3352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= s * G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P' = (s + h) *G = s*G + h*G = P+h*G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Script Path Spending Routine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59230"/>
            <a:ext cx="6861810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taproot_output_key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y_parity</a:t>
            </a:r>
            <a:r>
              <a:rPr lang="en-US"/>
              <a:t> should be equal to the return values of taproot_tweak_pubkey(</a:t>
            </a:r>
            <a:r>
              <a:rPr lang="en-US">
                <a:solidFill>
                  <a:srgbClr val="FF0000"/>
                </a:solidFill>
              </a:rPr>
              <a:t>taproot_internal_key</a:t>
            </a:r>
            <a:r>
              <a:rPr lang="en-US"/>
              <a:t>, </a:t>
            </a:r>
            <a:r>
              <a:rPr lang="en-US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smt_root</a:t>
            </a:r>
            <a:r>
              <a:rPr lang="en-US"/>
              <a:t>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smt_verify(blake160(</a:t>
            </a:r>
            <a:r>
              <a:rPr lang="en-US">
                <a:solidFill>
                  <a:srgbClr val="FF0000"/>
                </a:solidFill>
              </a:rPr>
              <a:t>exec_script</a:t>
            </a:r>
            <a:r>
              <a:rPr lang="en-US"/>
              <a:t>), VALUES, </a:t>
            </a:r>
            <a:r>
              <a:rPr lang="en-US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smt_root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smt_proof</a:t>
            </a:r>
            <a:r>
              <a:rPr lang="en-US"/>
              <a:t>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“ckb_exec_cell” </a:t>
            </a:r>
            <a:r>
              <a:rPr lang="en-US">
                <a:solidFill>
                  <a:srgbClr val="FF0000"/>
                </a:solidFill>
              </a:rPr>
              <a:t>exec_script </a:t>
            </a:r>
            <a:r>
              <a:rPr lang="en-US">
                <a:solidFill>
                  <a:schemeClr val="tx1"/>
                </a:solidFill>
              </a:rPr>
              <a:t>(code_hash, hash_type, args)</a:t>
            </a:r>
            <a:r>
              <a:rPr lang="en-US"/>
              <a:t>, with additional </a:t>
            </a:r>
            <a:r>
              <a:rPr lang="en-US">
                <a:solidFill>
                  <a:srgbClr val="FF0000"/>
                </a:solidFill>
              </a:rPr>
              <a:t>args2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429260" y="3462020"/>
          <a:ext cx="77603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/>
                <a:gridCol w="1136015"/>
                <a:gridCol w="1135380"/>
                <a:gridCol w="1136650"/>
                <a:gridCol w="1135380"/>
                <a:gridCol w="1423035"/>
                <a:gridCol w="848995"/>
              </a:tblGrid>
              <a:tr h="687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taproot_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output_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taproot_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internal_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smt_root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smt_proof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y_parity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exec_script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args2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1445815" y="1020875"/>
            <a:ext cx="62130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0">
                <a:solidFill>
                  <a:srgbClr val="FFFFFF"/>
                </a:solidFill>
                <a:latin typeface="Noto Sans SC Black" panose="020B0A00000000000000" charset="-122"/>
                <a:ea typeface="Noto Sans SC Black" panose="020B0A00000000000000" charset="-122"/>
                <a:cs typeface="Montserrat" panose="00000300000000000000"/>
                <a:sym typeface="Montserrat" panose="00000300000000000000"/>
              </a:rPr>
              <a:t>THANKS</a:t>
            </a:r>
            <a:endParaRPr sz="8000">
              <a:solidFill>
                <a:srgbClr val="FFFFFF"/>
              </a:solidFill>
              <a:latin typeface="Noto Sans SC Black" panose="020B0A00000000000000" charset="-122"/>
              <a:ea typeface="Noto Sans SC Black" panose="020B0A00000000000000" charset="-122"/>
              <a:cs typeface="Montserrat" panose="00000300000000000000"/>
              <a:sym typeface="Montserrat" panose="00000300000000000000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25475" y="4238275"/>
            <a:ext cx="1691700" cy="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Key Point: Sparse Merkle Tree (SMT)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49070"/>
            <a:ext cx="3471545" cy="2030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Implementation in C and Rust: </a:t>
            </a:r>
            <a:r>
              <a:rPr lang="en-US">
                <a:hlinkClick r:id="rId1" action="ppaction://hlinkfile"/>
              </a:rPr>
              <a:t>SMT</a:t>
            </a:r>
            <a:endParaRPr lang="en-US">
              <a:hlinkClick r:id="rId1" action="ppaction://hlinkfile"/>
            </a:endParaRPr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"/>
            </a:pPr>
            <a:r>
              <a:rPr lang="en-US"/>
              <a:t>K/V store with only 32-byte data(SMT Root) on chain.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"/>
            </a:pPr>
            <a:r>
              <a:rPr lang="en-US">
                <a:sym typeface="+mn-ea"/>
              </a:rPr>
              <a:t>It can verify a 32-byte key is on (or not on) SMT with proof.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90" y="1937385"/>
            <a:ext cx="3846830" cy="26657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21995" y="4039235"/>
            <a:ext cx="2773680" cy="5219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US"/>
              <a:t>SMT is the key library shared by </a:t>
            </a:r>
            <a:endParaRPr lang="en-US"/>
          </a:p>
          <a:p>
            <a:r>
              <a:rPr lang="en-US"/>
              <a:t>Taproot Lock and RC Lock.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Background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658495" y="1467485"/>
            <a:ext cx="6633210" cy="2030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1" action="ppaction://hlinkfile"/>
              </a:rPr>
              <a:t>BIP-0341</a:t>
            </a:r>
            <a:r>
              <a:rPr lang="en-US"/>
              <a:t>: Taproot: SegWit version 1 spending rules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2" action="ppaction://hlinkfile"/>
              </a:rPr>
              <a:t>BIP-0340</a:t>
            </a:r>
            <a:r>
              <a:rPr lang="en-US"/>
              <a:t>: Schnorr Signatures for secp256k1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Unlocked by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Key path spending (traditional way)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Script path spending (new)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Schnorr Signature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665480" y="1474470"/>
            <a:ext cx="335788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Provable Security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Non-malleablity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Linearity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>
                <a:hlinkClick r:id="rId1" action="ppaction://hlinkfile"/>
              </a:rPr>
              <a:t>python demo</a:t>
            </a:r>
            <a:endParaRPr lang="en-US"/>
          </a:p>
          <a:p>
            <a:pPr marL="285750" indent="-28575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399915" y="1905635"/>
            <a:ext cx="1330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= s * G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P' = (s + h) *G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 Overview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1" action="ppaction://hlinkfile"/>
              </a:rPr>
              <a:t>RC Lock Spec</a:t>
            </a:r>
            <a:r>
              <a:rPr lang="en-US"/>
              <a:t> It can be unlock by: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Owner of the cell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Administrators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Compare to the taproot lock: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Key path spending (traditional way)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Script path spending (new)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384493"/>
            <a:ext cx="7203440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Identity: Common Interface to Signature Verification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721995" y="1645920"/>
          <a:ext cx="665035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355"/>
                <a:gridCol w="5334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flag: 1 byte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identity content: 20 bytes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916680" y="2263140"/>
            <a:ext cx="3455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blake160 hash of pubkey, preimage </a:t>
            </a:r>
            <a:endParaRPr lang="en-US"/>
          </a:p>
          <a:p>
            <a:r>
              <a:rPr lang="en-US"/>
              <a:t>(code_hash+ hash_type + ...)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21995" y="2342515"/>
            <a:ext cx="25069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flag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0x00: CKB (secp256k1)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0x01: Ethereum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0x02: Eos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0x03: Tron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0x04: Bitcoin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0x05: Dogecoin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0x06: Schnorr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	...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0xFC: Owner lock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Two Phases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Phase 1. Special logic in lock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Phase 2. Identity: signature verification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21995" y="2703195"/>
            <a:ext cx="28695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Special Logic in Lock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>
                <a:sym typeface="+mn-ea"/>
              </a:rPr>
              <a:t>(RC)Regulation Compliance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Anyone Can Pay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Time Lock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Supply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655695" y="3057525"/>
            <a:ext cx="3365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They can be all turned off, which enables only phase-2: signature verification</a:t>
            </a:r>
            <a:endParaRPr 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Script Args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795655" y="3427413"/>
          <a:ext cx="2118360" cy="42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"/>
                <a:gridCol w="264795"/>
                <a:gridCol w="264795"/>
                <a:gridCol w="264795"/>
                <a:gridCol w="264795"/>
                <a:gridCol w="264795"/>
                <a:gridCol w="264795"/>
                <a:gridCol w="264795"/>
              </a:tblGrid>
              <a:tr h="4241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988060" y="1864995"/>
          <a:ext cx="5692775" cy="3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90"/>
                <a:gridCol w="4007485"/>
              </a:tblGrid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Identity: 21 bytes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rc lock args: variable length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145790" y="3428683"/>
          <a:ext cx="1311910" cy="4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10"/>
              </a:tblGrid>
              <a:tr h="421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RC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4580255" y="3467418"/>
          <a:ext cx="1210945" cy="34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45"/>
              </a:tblGrid>
              <a:tr h="344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ACP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5855970" y="3468053"/>
          <a:ext cx="151765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/>
              </a:tblGrid>
              <a:tr h="342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 Lock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7517130" y="3472815"/>
          <a:ext cx="1428115" cy="33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15"/>
              </a:tblGrid>
              <a:tr h="338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Supply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835025" y="2249805"/>
            <a:ext cx="1826895" cy="11493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80835" y="2249805"/>
            <a:ext cx="2205990" cy="11779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63295" y="4069715"/>
            <a:ext cx="1769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rc lock flag: 1 byte</a:t>
            </a:r>
            <a:endParaRPr lang="en-US"/>
          </a:p>
          <a:p>
            <a:r>
              <a:rPr lang="en-US"/>
              <a:t>masks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976245" y="4100830"/>
            <a:ext cx="2190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RC AdminList Cell's Type ID</a:t>
            </a:r>
            <a:endParaRPr lang="en-US" sz="1200"/>
          </a:p>
          <a:p>
            <a:r>
              <a:rPr lang="en-US" sz="1200"/>
              <a:t>Same as in </a:t>
            </a:r>
            <a:r>
              <a:rPr lang="en-US" sz="1200">
                <a:hlinkClick r:id="rId1" action="ppaction://hlinkfile"/>
              </a:rPr>
              <a:t>RCE(xUDT)</a:t>
            </a:r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Witness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1" name="Table 0"/>
          <p:cNvGraphicFramePr/>
          <p:nvPr/>
        </p:nvGraphicFramePr>
        <p:xfrm>
          <a:off x="543560" y="1889125"/>
          <a:ext cx="6400800" cy="45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rc_identity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preimage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1773555" y="3274060"/>
          <a:ext cx="4165600" cy="31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</a:tblGrid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identity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1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2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3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4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9180" y="3481705"/>
            <a:ext cx="2091690" cy="108648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939155" y="2436495"/>
            <a:ext cx="2818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RC AdminList Cell's Type ID</a:t>
            </a:r>
            <a:endParaRPr lang="en-US">
              <a:sym typeface="+mn-ea"/>
            </a:endParaRPr>
          </a:p>
          <a:p>
            <a:r>
              <a:rPr lang="en-US"/>
              <a:t>(RC Args in script args)</a:t>
            </a:r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266305" y="3053715"/>
            <a:ext cx="15049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05305" y="4292600"/>
            <a:ext cx="4162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note: there is at least one RCRule with white list</a:t>
            </a:r>
            <a:endParaRPr lang="en-US" sz="1200"/>
          </a:p>
        </p:txBody>
      </p:sp>
      <p:sp>
        <p:nvSpPr>
          <p:cNvPr id="3" name="Down Arrow 2"/>
          <p:cNvSpPr/>
          <p:nvPr/>
        </p:nvSpPr>
        <p:spPr>
          <a:xfrm>
            <a:off x="3305175" y="2392680"/>
            <a:ext cx="278130" cy="78486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3611</Words>
  <Application>WPS Spreadsheets</Application>
  <PresentationFormat/>
  <Paragraphs>251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SimSun</vt:lpstr>
      <vt:lpstr>Wingdings</vt:lpstr>
      <vt:lpstr>Arial</vt:lpstr>
      <vt:lpstr>Archivo Medium</vt:lpstr>
      <vt:lpstr>Thonburi</vt:lpstr>
      <vt:lpstr>Noto Sans SC Black</vt:lpstr>
      <vt:lpstr>Montserrat</vt:lpstr>
      <vt:lpstr>Noto Sans SC Bold</vt:lpstr>
      <vt:lpstr>Montserrat Bold</vt:lpstr>
      <vt:lpstr>Wingdings</vt:lpstr>
      <vt:lpstr>Arial Bold</vt:lpstr>
      <vt:lpstr>微软雅黑</vt:lpstr>
      <vt:lpstr>汉仪旗黑</vt:lpstr>
      <vt:lpstr>Arial Unicode MS</vt:lpstr>
      <vt:lpstr>SimSun</vt:lpstr>
      <vt:lpstr>汉仪书宋二KW</vt:lpstr>
      <vt:lpstr>苹方-简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xjd</cp:lastModifiedBy>
  <cp:revision>167</cp:revision>
  <dcterms:created xsi:type="dcterms:W3CDTF">2021-09-08T08:17:07Z</dcterms:created>
  <dcterms:modified xsi:type="dcterms:W3CDTF">2021-09-08T08:17:07Z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1033-3.3.1.5149</vt:lpwstr>
  </property>
</Properties>
</file>