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6" r:id="rId3"/>
    <p:sldId id="257" r:id="rId4"/>
    <p:sldId id="258" r:id="rId5"/>
    <p:sldId id="270" r:id="rId6"/>
    <p:sldId id="259" r:id="rId7"/>
    <p:sldId id="261" r:id="rId9"/>
    <p:sldId id="260" r:id="rId10"/>
    <p:sldId id="262" r:id="rId11"/>
    <p:sldId id="265" r:id="rId12"/>
    <p:sldId id="285" r:id="rId13"/>
    <p:sldId id="263" r:id="rId14"/>
    <p:sldId id="264" r:id="rId15"/>
    <p:sldId id="268" r:id="rId16"/>
    <p:sldId id="269" r:id="rId17"/>
    <p:sldId id="275" r:id="rId18"/>
    <p:sldId id="276" r:id="rId19"/>
    <p:sldId id="272" r:id="rId20"/>
    <p:sldId id="271" r:id="rId21"/>
    <p:sldId id="274" r:id="rId22"/>
    <p:sldId id="287" r:id="rId23"/>
    <p:sldId id="288" r:id="rId24"/>
    <p:sldId id="289" r:id="rId25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48a81be-d4ec-4195-9daf-7ba1ec49c4e5}">
          <p14:sldIdLst>
            <p14:sldId id="256"/>
            <p14:sldId id="257"/>
            <p14:sldId id="258"/>
            <p14:sldId id="270"/>
            <p14:sldId id="259"/>
            <p14:sldId id="261"/>
            <p14:sldId id="260"/>
            <p14:sldId id="262"/>
            <p14:sldId id="265"/>
            <p14:sldId id="285"/>
            <p14:sldId id="263"/>
            <p14:sldId id="264"/>
            <p14:sldId id="268"/>
            <p14:sldId id="269"/>
            <p14:sldId id="275"/>
            <p14:sldId id="276"/>
            <p14:sldId id="272"/>
            <p14:sldId id="271"/>
            <p14:sldId id="274"/>
            <p14:sldId id="287"/>
            <p14:sldId id="289"/>
            <p14:sldId id="28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1196975"/>
            <a:ext cx="10943167" cy="108267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2422525"/>
            <a:ext cx="10949517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78FD23A-2F78-4156-BB62-C393E2F1F45C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90204" pitchFamily="34" charset="0"/>
                <a:ea typeface="SimSun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78FD23A-2F78-4156-BB62-C393E2F1F45C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90204" pitchFamily="34" charset="0"/>
                <a:ea typeface="SimSun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90204" pitchFamily="34" charset="0"/>
          <a:ea typeface="SimSun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90204" pitchFamily="34" charset="0"/>
          <a:ea typeface="SimSun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90204" pitchFamily="34" charset="0"/>
          <a:ea typeface="SimSun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90204" pitchFamily="34" charset="0"/>
          <a:ea typeface="SimSun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90204" pitchFamily="34" charset="0"/>
          <a:ea typeface="SimSun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90204" pitchFamily="34" charset="0"/>
          <a:ea typeface="SimSun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90204" pitchFamily="34" charset="0"/>
          <a:ea typeface="SimSun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90204" pitchFamily="34" charset="0"/>
          <a:ea typeface="SimSun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hyperlink" Target="https://github.com/nervosnetwork/ckb-production-scripts/tree/master/tests/validate_signature_rsa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github.com/nervosnetwork/ckb-c-stdlib/blob/a15837b92c3d004b0fe28b69e6154874da5cf76c/ckb_dlfcn.h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hyperlink" Target="https://lcamtuf.coredump.cx/afl/" TargetMode="External"/><Relationship Id="rId1" Type="http://schemas.openxmlformats.org/officeDocument/2006/relationships/hyperlink" Target="https://llvm.org/docs/LibFuzzer.html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b="1"/>
              <a:t>Fuzz</a:t>
            </a:r>
            <a:r>
              <a:rPr lang="zh-CN" altLang="en-US" b="1"/>
              <a:t>的原理和实践</a:t>
            </a:r>
            <a:endParaRPr lang="zh-CN" altLang="en-US" b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pPr marL="457200" lvl="1" indent="0" algn="r">
              <a:buNone/>
            </a:pPr>
            <a:r>
              <a:rPr lang="zh-CN" altLang="en-US">
                <a:solidFill>
                  <a:schemeClr val="bg2"/>
                </a:solidFill>
              </a:rPr>
              <a:t>以及在智能合约中使用</a:t>
            </a:r>
            <a:r>
              <a:rPr lang="en-US" altLang="zh-CN">
                <a:solidFill>
                  <a:schemeClr val="bg2"/>
                </a:solidFill>
              </a:rPr>
              <a:t>Fuzz</a:t>
            </a:r>
            <a:endParaRPr lang="zh-CN" altLang="en-US"/>
          </a:p>
          <a:p>
            <a:pPr marL="457200" lvl="1" indent="0" algn="r">
              <a:buNone/>
            </a:pPr>
            <a:r>
              <a:rPr lang="zh-CN" altLang="en-US"/>
              <a:t>徐建栋，秘猿科技</a:t>
            </a:r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在智能合约上使用</a:t>
            </a:r>
            <a:r>
              <a:rPr lang="en-US" altLang="zh-CN"/>
              <a:t>Fuzz</a:t>
            </a:r>
            <a:endParaRPr lang="en-US" altLang="zh-C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sz="2800"/>
              <a:t>智能合约是一种特殊协议，旨在提供、验证及执行合约。</a:t>
            </a:r>
            <a:endParaRPr lang="en-US" sz="2800"/>
          </a:p>
          <a:p>
            <a:pPr marL="0" indent="0">
              <a:buNone/>
            </a:pPr>
            <a:r>
              <a:rPr lang="en-US" sz="1600"/>
              <a:t>智能合约包含了有关交易的所有信息，只有在满足要求后才会执行结果操作。智能合约和传统纸质合约的区别在于智能合约是由计算机生成的。因此，代码本身解释了参与方的相关义务。</a:t>
            </a:r>
            <a:endParaRPr lang="en-US" sz="1600"/>
          </a:p>
          <a:p>
            <a:endParaRPr lang="zh-CN" altLang="en-US" sz="1600"/>
          </a:p>
          <a:p>
            <a:r>
              <a:rPr lang="zh-CN" altLang="en-US" sz="2800"/>
              <a:t>是否满足使用</a:t>
            </a:r>
            <a:r>
              <a:rPr lang="en-US" altLang="zh-CN" sz="2800"/>
              <a:t>Fuzz</a:t>
            </a:r>
            <a:r>
              <a:rPr lang="zh-CN" altLang="en-US" sz="2800"/>
              <a:t>的条件</a:t>
            </a:r>
            <a:endParaRPr lang="zh-CN" altLang="en-US" sz="2800"/>
          </a:p>
          <a:p>
            <a:pPr>
              <a:buAutoNum type="arabicPeriod"/>
            </a:pPr>
            <a:r>
              <a:rPr lang="zh-CN" altLang="en-US" sz="1600">
                <a:sym typeface="+mn-ea"/>
              </a:rPr>
              <a:t>安全性 </a:t>
            </a:r>
            <a:endParaRPr lang="zh-CN" altLang="en-US" sz="1600"/>
          </a:p>
          <a:p>
            <a:pPr>
              <a:buAutoNum type="arabicPeriod"/>
            </a:pPr>
            <a:r>
              <a:rPr lang="zh-CN" altLang="en-US" sz="1600">
                <a:sym typeface="+mn-ea"/>
              </a:rPr>
              <a:t>程序正确性</a:t>
            </a:r>
            <a:endParaRPr lang="zh-CN" altLang="en-US" sz="1600"/>
          </a:p>
          <a:p>
            <a:pPr>
              <a:buAutoNum type="arabicPeriod"/>
            </a:pPr>
            <a:r>
              <a:rPr lang="zh-CN" altLang="en-US" sz="1600">
                <a:sym typeface="+mn-ea"/>
              </a:rPr>
              <a:t>模块涉及的较少</a:t>
            </a:r>
            <a:r>
              <a:rPr lang="en-US" altLang="zh-CN" sz="1600">
                <a:sym typeface="+mn-ea"/>
              </a:rPr>
              <a:t>: bare metal</a:t>
            </a:r>
            <a:r>
              <a:rPr lang="zh-CN" altLang="en-US" sz="1600">
                <a:sym typeface="+mn-ea"/>
              </a:rPr>
              <a:t>系统，合约可以看作一个直接运行在硬件上的嵌入式程序</a:t>
            </a:r>
            <a:endParaRPr lang="zh-CN" altLang="en-US" sz="1400"/>
          </a:p>
          <a:p>
            <a:pPr>
              <a:buAutoNum type="arabicPeriod"/>
            </a:pPr>
            <a:r>
              <a:rPr lang="zh-CN" altLang="en-US" sz="1600">
                <a:sym typeface="+mn-ea"/>
              </a:rPr>
              <a:t>对应的编程语言，是否支持较好的</a:t>
            </a:r>
            <a:r>
              <a:rPr lang="en-US" altLang="zh-CN" sz="1600">
                <a:sym typeface="+mn-ea"/>
              </a:rPr>
              <a:t>fuzz</a:t>
            </a:r>
            <a:r>
              <a:rPr lang="zh-CN" altLang="en-US" sz="1600">
                <a:sym typeface="+mn-ea"/>
              </a:rPr>
              <a:t>库</a:t>
            </a:r>
            <a:r>
              <a:rPr lang="en-US" altLang="zh-CN" sz="1600">
                <a:sym typeface="+mn-ea"/>
              </a:rPr>
              <a:t>:  </a:t>
            </a:r>
            <a:r>
              <a:rPr lang="zh-CN" altLang="en-US" sz="1400"/>
              <a:t>一般使用</a:t>
            </a:r>
            <a:r>
              <a:rPr lang="en-US" altLang="zh-CN" sz="1400"/>
              <a:t>Rust</a:t>
            </a:r>
            <a:r>
              <a:rPr lang="zh-CN" altLang="en-US" sz="1400"/>
              <a:t>或者</a:t>
            </a:r>
            <a:r>
              <a:rPr lang="en-US" altLang="zh-CN" sz="1400"/>
              <a:t>C</a:t>
            </a:r>
            <a:endParaRPr lang="zh-CN" altLang="en-US" sz="1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/>
              <a:t>实践：加载</a:t>
            </a:r>
            <a:r>
              <a:rPr lang="en-US" altLang="zh-CN">
                <a:sym typeface="+mn-ea"/>
              </a:rPr>
              <a:t>ELF</a:t>
            </a:r>
            <a:r>
              <a:rPr lang="zh-CN" altLang="en-US">
                <a:sym typeface="+mn-ea"/>
              </a:rPr>
              <a:t>格式</a:t>
            </a:r>
            <a:r>
              <a:rPr lang="zh-CN" altLang="en-US"/>
              <a:t>动态库的函数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使用</a:t>
            </a:r>
            <a:r>
              <a:rPr lang="en-US" altLang="zh-CN"/>
              <a:t>LLVM</a:t>
            </a:r>
            <a:r>
              <a:rPr lang="zh-CN" altLang="en-US"/>
              <a:t>的</a:t>
            </a:r>
            <a:r>
              <a:rPr lang="en-US" altLang="zh-CN"/>
              <a:t>libFuzzer</a:t>
            </a:r>
            <a:endParaRPr lang="en-US" altLang="zh-CN"/>
          </a:p>
          <a:p>
            <a:r>
              <a:rPr lang="zh-CN" altLang="en-US"/>
              <a:t>测试</a:t>
            </a:r>
            <a:r>
              <a:rPr lang="en-US" altLang="zh-CN">
                <a:hlinkClick r:id="rId1" action="ppaction://hlinkfile"/>
              </a:rPr>
              <a:t>CKB</a:t>
            </a:r>
            <a:r>
              <a:rPr lang="zh-CN" altLang="en-US">
                <a:sym typeface="+mn-ea"/>
                <a:hlinkClick r:id="rId1" action="ppaction://hlinkfile"/>
              </a:rPr>
              <a:t>加载</a:t>
            </a:r>
            <a:r>
              <a:rPr lang="en-US" altLang="zh-CN">
                <a:sym typeface="+mn-ea"/>
                <a:hlinkClick r:id="rId1" action="ppaction://hlinkfile"/>
              </a:rPr>
              <a:t>ELF</a:t>
            </a:r>
            <a:r>
              <a:rPr lang="zh-CN" altLang="en-US">
                <a:sym typeface="+mn-ea"/>
                <a:hlinkClick r:id="rId1" action="ppaction://hlinkfile"/>
              </a:rPr>
              <a:t>格式动态库的函数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940" y="2637790"/>
            <a:ext cx="9759315" cy="251587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需要测试的代码</a:t>
            </a:r>
            <a:endParaRPr lang="zh-CN" altLang="en-US"/>
          </a:p>
        </p:txBody>
      </p:sp>
      <p:sp>
        <p:nvSpPr>
          <p:cNvPr id="8" name="Content Placeholder 7"/>
          <p:cNvSpPr/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>
                <a:hlinkClick r:id="rId1" action="ppaction://hlinkfile"/>
              </a:rPr>
              <a:t>ckb_dlfcn.h</a:t>
            </a:r>
            <a:endParaRPr lang="zh-CN" altLang="en-US"/>
          </a:p>
          <a:p>
            <a:r>
              <a:rPr lang="zh-CN" altLang="en-US"/>
              <a:t>需要解析</a:t>
            </a:r>
            <a:r>
              <a:rPr lang="en-US" altLang="zh-CN"/>
              <a:t>ELF</a:t>
            </a:r>
            <a:r>
              <a:rPr lang="zh-CN" altLang="en-US"/>
              <a:t>格式，这些数据可能是第三方提供的</a:t>
            </a:r>
            <a:endParaRPr lang="zh-CN" altLang="en-US"/>
          </a:p>
          <a:p>
            <a:r>
              <a:rPr lang="zh-CN" altLang="en-US"/>
              <a:t>加载的代码会执行：很容易被攻击，成为漏洞</a:t>
            </a:r>
            <a:endParaRPr lang="zh-CN" altLang="en-US"/>
          </a:p>
          <a:p>
            <a:r>
              <a:rPr lang="zh-CN" altLang="en-US"/>
              <a:t>该代码的功能，类似于</a:t>
            </a:r>
            <a:r>
              <a:rPr lang="en-US" altLang="zh-CN"/>
              <a:t>linux</a:t>
            </a:r>
            <a:r>
              <a:rPr lang="zh-CN" altLang="en-US"/>
              <a:t>下的</a:t>
            </a:r>
            <a:r>
              <a:rPr lang="en-US" altLang="zh-CN"/>
              <a:t>dlopen</a:t>
            </a:r>
            <a:endParaRPr lang="en-US" altLang="zh-C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轻松起步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p>
            <a:pPr marL="514350" indent="-514350">
              <a:buAutoNum type="arabicPeriod"/>
            </a:pPr>
            <a:r>
              <a:rPr lang="en-US"/>
              <a:t>git clone --recursive https://github.com/nervosnetwork/ckb-production-scripts.git</a:t>
            </a:r>
            <a:endParaRPr lang="en-US"/>
          </a:p>
          <a:p>
            <a:pPr marL="514350" indent="-514350">
              <a:buAutoNum type="arabicPeriod"/>
            </a:pPr>
            <a:r>
              <a:rPr lang="en-US"/>
              <a:t>cd ckb-production-scripts/tests/validate_signature_rsa</a:t>
            </a:r>
            <a:endParaRPr lang="en-US"/>
          </a:p>
          <a:p>
            <a:pPr marL="514350" indent="-514350">
              <a:buAutoNum type="arabicPeriod"/>
            </a:pPr>
            <a:r>
              <a:rPr lang="en-US"/>
              <a:t>make</a:t>
            </a:r>
            <a:endParaRPr lang="en-US"/>
          </a:p>
          <a:p>
            <a:pPr marL="514350" indent="-514350">
              <a:buAutoNum type="arabicPeriod"/>
            </a:pPr>
            <a:r>
              <a:rPr lang="en-US"/>
              <a:t>mkdir corpus</a:t>
            </a:r>
            <a:endParaRPr lang="en-US"/>
          </a:p>
          <a:p>
            <a:pPr marL="514350" indent="-514350">
              <a:buAutoNum type="arabicPeriod"/>
            </a:pPr>
            <a:r>
              <a:rPr lang="en-US"/>
              <a:t>make start-fuzzer</a:t>
            </a:r>
            <a:endParaRPr lang="en-US"/>
          </a:p>
          <a:p>
            <a:pPr marL="0" indent="0">
              <a:buNone/>
            </a:pPr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需要关注的文件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sz="2400"/>
              <a:t>fuzz-0.log</a:t>
            </a:r>
            <a:r>
              <a:rPr lang="zh-CN" altLang="en-US" sz="2400"/>
              <a:t>，fuzz-</a:t>
            </a:r>
            <a:r>
              <a:rPr lang="en-US" altLang="zh-CN" sz="2400"/>
              <a:t>1</a:t>
            </a:r>
            <a:r>
              <a:rPr lang="zh-CN" altLang="en-US" sz="2400"/>
              <a:t>.log等</a:t>
            </a:r>
            <a:r>
              <a:rPr lang="en-US" altLang="zh-CN" sz="2400"/>
              <a:t>log</a:t>
            </a:r>
            <a:r>
              <a:rPr lang="zh-CN" altLang="en-US" sz="2400"/>
              <a:t>文件，其中描述了捕获的错误</a:t>
            </a:r>
            <a:endParaRPr lang="zh-CN" altLang="en-US" sz="2400"/>
          </a:p>
          <a:p>
            <a:r>
              <a:rPr lang="en-US" altLang="zh-CN" sz="2400"/>
              <a:t>corpus</a:t>
            </a:r>
            <a:r>
              <a:rPr lang="zh-CN" altLang="en-US" sz="2400"/>
              <a:t>目录下的文件，可以一直保存。即使</a:t>
            </a:r>
            <a:r>
              <a:rPr lang="en-US" altLang="zh-CN" sz="2400"/>
              <a:t>Fuzzer</a:t>
            </a:r>
            <a:r>
              <a:rPr lang="zh-CN" altLang="en-US" sz="2400"/>
              <a:t>停止，下一次开始跑，依靠这些数据，可以从在原先的基础上“继续”</a:t>
            </a:r>
            <a:r>
              <a:rPr lang="en-US" altLang="zh-CN" sz="2400"/>
              <a:t>fuzz</a:t>
            </a:r>
            <a:r>
              <a:rPr lang="zh-CN" altLang="en-US" sz="2400"/>
              <a:t>。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 sz="2400"/>
              <a:t>工作流程： 先解决掉“捕获的错误”，然后继续跑，直到</a:t>
            </a:r>
            <a:r>
              <a:rPr lang="en-US" altLang="zh-CN" sz="2400"/>
              <a:t>Fuzzer</a:t>
            </a:r>
            <a:r>
              <a:rPr lang="zh-CN" altLang="en-US" sz="2400"/>
              <a:t>跑了足够长的时间，也不报告错误。</a:t>
            </a:r>
            <a:endParaRPr lang="zh-CN" altLang="en-US" sz="2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一些重要的文件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dlopen_fuzzer.c</a:t>
            </a:r>
            <a:endParaRPr lang="en-US"/>
          </a:p>
          <a:p>
            <a:pPr marL="0" indent="0">
              <a:buNone/>
            </a:pPr>
            <a:r>
              <a:rPr lang="zh-CN" altLang="en-US"/>
              <a:t>是启动</a:t>
            </a:r>
            <a:r>
              <a:rPr lang="en-US" altLang="zh-CN"/>
              <a:t>fuzzer</a:t>
            </a:r>
            <a:r>
              <a:rPr lang="zh-CN" altLang="en-US"/>
              <a:t>的主程序。入口函数是</a:t>
            </a:r>
            <a:r>
              <a:rPr lang="en-US" altLang="zh-CN"/>
              <a:t>LLVMFuzzerTestOneInput, </a:t>
            </a:r>
            <a:r>
              <a:rPr lang="zh-CN" altLang="en-US"/>
              <a:t>而不是</a:t>
            </a:r>
            <a:r>
              <a:rPr lang="en-US" altLang="zh-CN"/>
              <a:t>main</a:t>
            </a:r>
            <a:r>
              <a:rPr lang="zh-CN" altLang="en-US"/>
              <a:t>：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r>
              <a:rPr lang="en-US" altLang="zh-CN"/>
              <a:t>dlopen_coverage.c, </a:t>
            </a:r>
            <a:r>
              <a:rPr lang="zh-CN" altLang="en-US"/>
              <a:t>用于把</a:t>
            </a:r>
            <a:r>
              <a:rPr lang="en-US" altLang="zh-CN"/>
              <a:t>corpus</a:t>
            </a:r>
            <a:r>
              <a:rPr lang="zh-CN" altLang="en-US"/>
              <a:t>下的数据全部跑一遍，统计出</a:t>
            </a:r>
            <a:r>
              <a:rPr lang="en-US" altLang="zh-CN"/>
              <a:t>code coverage</a:t>
            </a:r>
            <a:endParaRPr lang="en-US" altLang="zh-CN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 sz="1800"/>
              <a:t>细节参考</a:t>
            </a:r>
            <a:r>
              <a:rPr lang="en-US" altLang="zh-CN" sz="1800"/>
              <a:t>Makefile</a:t>
            </a:r>
            <a:r>
              <a:rPr lang="zh-CN" altLang="en-US" sz="1800"/>
              <a:t>文件</a:t>
            </a:r>
            <a:endParaRPr lang="en-US" altLang="zh-CN" sz="1800"/>
          </a:p>
          <a:p>
            <a:pPr marL="0" indent="0">
              <a:buNone/>
            </a:pPr>
            <a:endParaRPr lang="en-US" altLang="zh-CN" sz="1800"/>
          </a:p>
        </p:txBody>
      </p:sp>
      <p:sp>
        <p:nvSpPr>
          <p:cNvPr id="4" name="Text Box 3"/>
          <p:cNvSpPr txBox="1"/>
          <p:nvPr/>
        </p:nvSpPr>
        <p:spPr>
          <a:xfrm>
            <a:off x="802640" y="3244850"/>
            <a:ext cx="7061835" cy="36830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int LLVMFuzzerTestOneInput(uint8_t *data, size_t size)</a:t>
            </a:r>
            <a:endParaRPr 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一些重要的文件</a:t>
            </a:r>
            <a:r>
              <a:rPr lang="en-US" altLang="zh-CN">
                <a:sym typeface="+mn-ea"/>
              </a:rPr>
              <a:t>(2)</a:t>
            </a:r>
            <a:endParaRPr lang="en-US" altLang="zh-CN">
              <a:sym typeface="+mn-ea"/>
            </a:endParaRPr>
          </a:p>
        </p:txBody>
      </p:sp>
      <p:pic>
        <p:nvPicPr>
          <p:cNvPr id="4" name="Content Placeholder 3" descr="fuzz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70585" y="869315"/>
            <a:ext cx="6810375" cy="512000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Code Coverage</a:t>
            </a:r>
            <a:endParaRPr lang="en-US" altLang="zh-C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 </a:t>
            </a:r>
            <a:r>
              <a:rPr lang="zh-CN" altLang="en-US"/>
              <a:t>显示详细的代码覆盖情况（</a:t>
            </a:r>
            <a:r>
              <a:rPr lang="en-US"/>
              <a:t>make show</a:t>
            </a:r>
            <a:r>
              <a:rPr lang="zh-CN" altLang="en-US"/>
              <a:t>）</a:t>
            </a:r>
            <a:endParaRPr lang="en-US"/>
          </a:p>
          <a:p>
            <a:pPr marL="0" indent="0">
              <a:buNone/>
            </a:pPr>
            <a:r>
              <a:rPr lang="en-US" altLang="zh-CN"/>
              <a:t>  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r>
              <a:rPr lang="zh-CN" altLang="en-US"/>
              <a:t>查看报告</a:t>
            </a:r>
            <a:r>
              <a:rPr lang="en-US" altLang="zh-CN"/>
              <a:t>(make report)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0260" y="1784985"/>
            <a:ext cx="7040245" cy="192468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260" y="4604385"/>
            <a:ext cx="7117715" cy="168211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验证</a:t>
            </a:r>
            <a:r>
              <a:rPr lang="en-US" altLang="zh-CN"/>
              <a:t>Fuzzer</a:t>
            </a:r>
            <a:r>
              <a:rPr lang="zh-CN" altLang="en-US"/>
              <a:t>配置和运行是否正确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可以通过显示</a:t>
            </a:r>
            <a:r>
              <a:rPr lang="en-US" altLang="zh-CN"/>
              <a:t>code coverage</a:t>
            </a:r>
            <a:r>
              <a:rPr lang="zh-CN" altLang="en-US"/>
              <a:t>来验证：非常低的</a:t>
            </a:r>
            <a:r>
              <a:rPr lang="en-US" altLang="zh-CN"/>
              <a:t>code covrage</a:t>
            </a:r>
            <a:r>
              <a:rPr lang="zh-CN" altLang="en-US"/>
              <a:t>表明可能存在错误的配置。以下显示覆盖率只有</a:t>
            </a:r>
            <a:r>
              <a:rPr lang="en-US" altLang="zh-CN"/>
              <a:t>13%</a:t>
            </a:r>
            <a:r>
              <a:rPr lang="zh-CN" altLang="en-US"/>
              <a:t>，显然有问题。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6945" y="3126105"/>
            <a:ext cx="10039350" cy="15621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1625"/>
            <a:ext cx="10515600" cy="873125"/>
          </a:xfrm>
        </p:spPr>
        <p:txBody>
          <a:bodyPr/>
          <a:p>
            <a:r>
              <a:rPr lang="zh-CN" altLang="en-US"/>
              <a:t>添加合理的</a:t>
            </a:r>
            <a:r>
              <a:rPr lang="en-US" altLang="zh-CN"/>
              <a:t>corpus</a:t>
            </a:r>
            <a:r>
              <a:rPr lang="zh-CN" altLang="en-US"/>
              <a:t>数据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以上例子，从零开始，且最大的输入数据默认为</a:t>
            </a:r>
            <a:r>
              <a:rPr lang="en-US" altLang="zh-CN"/>
              <a:t>4096</a:t>
            </a:r>
            <a:r>
              <a:rPr lang="zh-CN" altLang="en-US"/>
              <a:t>，不可能覆盖全代码，导致极低的覆盖率。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指导</a:t>
            </a:r>
            <a:r>
              <a:rPr lang="en-US" altLang="zh-CN"/>
              <a:t>Fuzzer</a:t>
            </a:r>
            <a:r>
              <a:rPr lang="zh-CN" altLang="en-US"/>
              <a:t>更好的覆盖数据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将一些合法的</a:t>
            </a:r>
            <a:r>
              <a:rPr lang="en-US" altLang="zh-CN"/>
              <a:t>ELF</a:t>
            </a:r>
            <a:r>
              <a:rPr lang="zh-CN" altLang="en-US"/>
              <a:t>格式动态库数据，作为蓝本，放到</a:t>
            </a:r>
            <a:r>
              <a:rPr lang="en-US" altLang="zh-CN"/>
              <a:t>corpus</a:t>
            </a:r>
            <a:r>
              <a:rPr lang="zh-CN" altLang="en-US"/>
              <a:t>目录：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cp ../../build/always_success ../../build/simple_udt ../../build/validate_signature_rsa ./corpus/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9600" y="5603875"/>
            <a:ext cx="10998835" cy="609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Fuzz</a:t>
            </a:r>
            <a:r>
              <a:rPr lang="zh-CN" altLang="en-US"/>
              <a:t>（模糊测试）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0000"/>
          </a:bodyPr>
          <a:p>
            <a:pPr algn="l">
              <a:lnSpc>
                <a:spcPct val="120000"/>
              </a:lnSpc>
            </a:pPr>
            <a:r>
              <a:rPr lang="zh-CN" altLang="en-US"/>
              <a:t>自动化的测试技术，将非法的、异常的和随机的数据输入给程序</a:t>
            </a:r>
            <a:endParaRPr lang="zh-CN" altLang="en-US"/>
          </a:p>
          <a:p>
            <a:pPr>
              <a:lnSpc>
                <a:spcPct val="120000"/>
              </a:lnSpc>
            </a:pPr>
            <a:r>
              <a:rPr lang="en-US" altLang="zh-CN"/>
              <a:t>Fuzzer</a:t>
            </a:r>
            <a:r>
              <a:rPr lang="zh-CN" altLang="en-US"/>
              <a:t>监控程序，比如</a:t>
            </a:r>
            <a:r>
              <a:rPr lang="en-US" altLang="zh-CN"/>
              <a:t>crash</a:t>
            </a:r>
            <a:r>
              <a:rPr lang="zh-CN" altLang="en-US"/>
              <a:t>，</a:t>
            </a:r>
            <a:r>
              <a:rPr lang="en-US" altLang="zh-CN"/>
              <a:t>assert</a:t>
            </a:r>
            <a:r>
              <a:rPr lang="zh-CN" altLang="en-US"/>
              <a:t>，内存泄漏，读写越界等</a:t>
            </a:r>
            <a:endParaRPr lang="zh-CN" altLang="en-US"/>
          </a:p>
          <a:p>
            <a:pPr>
              <a:lnSpc>
                <a:spcPct val="120000"/>
              </a:lnSpc>
            </a:pPr>
            <a:r>
              <a:rPr lang="zh-CN" altLang="en-US"/>
              <a:t>适用场景：任何接受结构化输入的程序（比如</a:t>
            </a:r>
            <a:r>
              <a:rPr lang="en-US" altLang="zh-CN"/>
              <a:t>json</a:t>
            </a:r>
            <a:r>
              <a:rPr lang="zh-CN" altLang="en-US"/>
              <a:t>格式，可执行文件格式等）。精心设计的</a:t>
            </a:r>
            <a:r>
              <a:rPr lang="en-US" altLang="zh-CN"/>
              <a:t>Fuzzer</a:t>
            </a:r>
            <a:r>
              <a:rPr lang="zh-CN" altLang="en-US"/>
              <a:t>，</a:t>
            </a:r>
            <a:r>
              <a:rPr lang="zh-CN" altLang="en-US">
                <a:sym typeface="+mn-ea"/>
              </a:rPr>
              <a:t>几乎</a:t>
            </a:r>
            <a:r>
              <a:rPr lang="zh-CN" altLang="en-US"/>
              <a:t>可以应用于所有程序</a:t>
            </a:r>
            <a:endParaRPr lang="zh-CN" altLang="en-US"/>
          </a:p>
          <a:p>
            <a:pPr>
              <a:lnSpc>
                <a:spcPct val="120000"/>
              </a:lnSpc>
            </a:pPr>
            <a:r>
              <a:rPr lang="zh-CN" altLang="en-US"/>
              <a:t>安全领域的重要工具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400"/>
              <a:t>涉及一些不同的叫法，有</a:t>
            </a:r>
            <a:r>
              <a:rPr lang="en-US" altLang="zh-CN" sz="2400"/>
              <a:t>fuzzer, fuzzing, fuzz testing, fuzzy xxx</a:t>
            </a:r>
            <a:r>
              <a:rPr lang="zh-CN" altLang="en-US" sz="2400"/>
              <a:t>，基本上是一个意思</a:t>
            </a:r>
            <a:endParaRPr lang="zh-CN" altLang="en-US" sz="2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不必一味追求</a:t>
            </a:r>
            <a:r>
              <a:rPr lang="en-US" altLang="zh-CN"/>
              <a:t>100%</a:t>
            </a:r>
            <a:r>
              <a:rPr lang="zh-CN" altLang="en-US"/>
              <a:t>覆盖率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514350" indent="-514350">
              <a:buAutoNum type="arabicPeriod"/>
            </a:pPr>
            <a:r>
              <a:rPr lang="zh-CN" altLang="en-US"/>
              <a:t>一些防御性的代码，确实无法覆盖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en-US" altLang="zh-CN"/>
              <a:t>2. </a:t>
            </a:r>
            <a:r>
              <a:rPr lang="zh-CN" altLang="en-US"/>
              <a:t>过度的判断，导致已经被前面的检查“截胡”</a:t>
            </a:r>
            <a:endParaRPr lang="zh-CN" altLang="en-US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zh-CN" altLang="en-US"/>
              <a:t>但每一处未覆盖的代码，必须有一个合适的理由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5800" y="1737995"/>
            <a:ext cx="6602095" cy="103505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Refenreces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https://github.com/google/fuzzing/blob/master/tutorial/libFuzzerTutorial.md</a:t>
            </a:r>
            <a:endParaRPr lang="en-US"/>
          </a:p>
          <a:p>
            <a:r>
              <a:rPr lang="en-US"/>
              <a:t>https://llvm.org/docs/LibFuzzer.html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Q&amp;A</a:t>
            </a:r>
            <a:endParaRPr lang="en-US"/>
          </a:p>
        </p:txBody>
      </p:sp>
      <p:sp>
        <p:nvSpPr>
          <p:cNvPr id="3" name="Content Placeholder 2"/>
          <p:cNvSpPr/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如何判断是否需要用</a:t>
            </a:r>
            <a:r>
              <a:rPr lang="en-US" altLang="zh-CN"/>
              <a:t>Fuzz</a:t>
            </a:r>
            <a:endParaRPr lang="en-US" altLang="zh-C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安全性</a:t>
            </a:r>
            <a:endParaRPr lang="zh-CN" altLang="en-US"/>
          </a:p>
          <a:p>
            <a:r>
              <a:rPr lang="zh-CN" altLang="en-US"/>
              <a:t>程序正确性</a:t>
            </a:r>
            <a:endParaRPr lang="zh-CN" altLang="en-US"/>
          </a:p>
          <a:p>
            <a:r>
              <a:rPr lang="zh-CN" altLang="en-US"/>
              <a:t>模块涉及的较少</a:t>
            </a:r>
            <a:endParaRPr lang="zh-CN" altLang="en-US"/>
          </a:p>
          <a:p>
            <a:r>
              <a:rPr lang="zh-CN" altLang="en-US"/>
              <a:t>对应的编程语言，是否支持较好的</a:t>
            </a:r>
            <a:r>
              <a:rPr lang="en-US" altLang="zh-CN"/>
              <a:t>fuzz</a:t>
            </a:r>
            <a:r>
              <a:rPr lang="zh-CN" altLang="en-US"/>
              <a:t>库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Fuzz</a:t>
            </a:r>
            <a:r>
              <a:rPr lang="zh-CN" altLang="en-US"/>
              <a:t>的优势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不需要了解代码的逻辑，也可进行比较全面的测试</a:t>
            </a:r>
            <a:endParaRPr lang="zh-CN" altLang="en-US"/>
          </a:p>
          <a:p>
            <a:r>
              <a:rPr lang="zh-CN" altLang="en-US"/>
              <a:t>投入产出比高</a:t>
            </a:r>
            <a:endParaRPr lang="zh-CN" altLang="en-US"/>
          </a:p>
          <a:p>
            <a:r>
              <a:rPr lang="zh-CN" altLang="en-US"/>
              <a:t>黑客寻找漏洞时，会优先考虑</a:t>
            </a:r>
            <a:r>
              <a:rPr lang="en-US" altLang="zh-CN"/>
              <a:t>Fuzz</a:t>
            </a:r>
            <a:r>
              <a:rPr lang="zh-CN" altLang="en-US"/>
              <a:t>的方式：这样预判了对手的操作</a:t>
            </a:r>
            <a:endParaRPr lang="zh-CN" altLang="en-US"/>
          </a:p>
          <a:p>
            <a:r>
              <a:rPr lang="zh-CN" altLang="en-US"/>
              <a:t>大大提高代码的覆盖率</a:t>
            </a:r>
            <a:r>
              <a:rPr lang="en-US" altLang="zh-CN"/>
              <a:t>(code coverage)</a:t>
            </a:r>
            <a:endParaRPr lang="en-US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/>
              <a:t>适合</a:t>
            </a:r>
            <a:r>
              <a:rPr lang="en-US"/>
              <a:t>C/C++/Rust</a:t>
            </a:r>
            <a:r>
              <a:rPr lang="zh-CN" altLang="en-US"/>
              <a:t>语言的</a:t>
            </a:r>
            <a:r>
              <a:rPr lang="en-US" altLang="zh-CN"/>
              <a:t>Fuzz</a:t>
            </a:r>
            <a:r>
              <a:rPr lang="zh-CN" altLang="en-US"/>
              <a:t>库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  <a:p>
            <a:r>
              <a:rPr lang="en-US">
                <a:hlinkClick r:id="rId1" action="ppaction://hlinkfile"/>
              </a:rPr>
              <a:t>LLVM libFuzzer</a:t>
            </a:r>
            <a:endParaRPr lang="en-US">
              <a:hlinkClick r:id="rId1" action="ppaction://hlinkfile"/>
            </a:endParaRPr>
          </a:p>
          <a:p>
            <a:pPr marL="0" indent="0">
              <a:buNone/>
            </a:pPr>
            <a:r>
              <a:rPr lang="zh-CN" altLang="en-US"/>
              <a:t>和</a:t>
            </a:r>
            <a:r>
              <a:rPr lang="en-US" altLang="zh-CN"/>
              <a:t>LLVM/Clang</a:t>
            </a:r>
            <a:r>
              <a:rPr lang="zh-CN" altLang="en-US"/>
              <a:t>深度整合，简单方便高效</a:t>
            </a:r>
            <a:endParaRPr lang="zh-CN" altLang="en-US"/>
          </a:p>
          <a:p>
            <a:pPr marL="0" indent="0">
              <a:buNone/>
            </a:pPr>
            <a:endParaRPr lang="en-US"/>
          </a:p>
          <a:p>
            <a:r>
              <a:rPr lang="en-US">
                <a:hlinkClick r:id="rId2" action="ppaction://hlinkfile"/>
              </a:rPr>
              <a:t>American fuzzy lop</a:t>
            </a:r>
            <a:endParaRPr lang="en-US">
              <a:hlinkClick r:id="rId2" action="ppaction://hlinkfile"/>
            </a:endParaRPr>
          </a:p>
          <a:p>
            <a:pPr marL="0" indent="0">
              <a:buNone/>
            </a:pPr>
            <a:r>
              <a:rPr lang="zh-CN" altLang="en-US"/>
              <a:t>非常著名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术语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p>
            <a:r>
              <a:rPr lang="en-US"/>
              <a:t>corpus: </a:t>
            </a:r>
            <a:r>
              <a:rPr lang="zh-CN" altLang="en-US"/>
              <a:t>提供给程序的数据</a:t>
            </a:r>
            <a:endParaRPr lang="en-US"/>
          </a:p>
          <a:p>
            <a:r>
              <a:rPr lang="en-US"/>
              <a:t>code coverage</a:t>
            </a:r>
            <a:endParaRPr lang="en-US"/>
          </a:p>
          <a:p>
            <a:r>
              <a:rPr lang="en-US"/>
              <a:t>fuzzing entrypoint/fuzz target:  </a:t>
            </a:r>
            <a:r>
              <a:rPr lang="zh-CN" altLang="en-US"/>
              <a:t>测试的目标和入口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总体结构</a:t>
            </a:r>
            <a:endParaRPr lang="zh-CN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78460" y="1560195"/>
            <a:ext cx="9417050" cy="529780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技术细节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0000"/>
          </a:bodyPr>
          <a:p>
            <a:pPr>
              <a:lnSpc>
                <a:spcPct val="130000"/>
              </a:lnSpc>
            </a:pPr>
            <a:r>
              <a:rPr lang="en-US"/>
              <a:t>Fuzzer</a:t>
            </a:r>
            <a:r>
              <a:rPr lang="zh-CN" altLang="en-US"/>
              <a:t>会根据</a:t>
            </a:r>
            <a:r>
              <a:rPr lang="en-US" altLang="zh-CN"/>
              <a:t>code coverage</a:t>
            </a:r>
            <a:r>
              <a:rPr lang="zh-CN" altLang="en-US"/>
              <a:t>的结果，调整</a:t>
            </a:r>
            <a:r>
              <a:rPr lang="en-US" altLang="zh-CN"/>
              <a:t>corpus</a:t>
            </a:r>
            <a:r>
              <a:rPr lang="zh-CN" altLang="en-US"/>
              <a:t>数据，以达到</a:t>
            </a:r>
            <a:r>
              <a:rPr lang="en-US" altLang="zh-CN"/>
              <a:t>code covergae</a:t>
            </a:r>
            <a:r>
              <a:rPr lang="zh-CN" altLang="en-US"/>
              <a:t>最大化</a:t>
            </a:r>
            <a:endParaRPr lang="zh-CN" altLang="en-US"/>
          </a:p>
          <a:p>
            <a:pPr>
              <a:lnSpc>
                <a:spcPct val="130000"/>
              </a:lnSpc>
            </a:pPr>
            <a:r>
              <a:rPr lang="en-US" altLang="zh-CN"/>
              <a:t>Fuzzer</a:t>
            </a:r>
            <a:r>
              <a:rPr lang="zh-CN" altLang="en-US"/>
              <a:t>会监控一些指令和函数，比如比较指令，</a:t>
            </a:r>
            <a:r>
              <a:rPr lang="en-US" altLang="zh-CN"/>
              <a:t>switch/case</a:t>
            </a:r>
            <a:r>
              <a:rPr lang="zh-CN" altLang="en-US"/>
              <a:t>指令，</a:t>
            </a:r>
            <a:r>
              <a:rPr lang="en-US" altLang="zh-CN"/>
              <a:t>memcmp/strcmp</a:t>
            </a:r>
            <a:r>
              <a:rPr lang="zh-CN" altLang="en-US"/>
              <a:t>等函数，智能地修改数据</a:t>
            </a:r>
            <a:endParaRPr lang="zh-CN" altLang="en-US"/>
          </a:p>
          <a:p>
            <a:pPr>
              <a:lnSpc>
                <a:spcPct val="130000"/>
              </a:lnSpc>
            </a:pPr>
            <a:r>
              <a:rPr lang="zh-CN" altLang="en-US"/>
              <a:t>支持多线程</a:t>
            </a:r>
            <a:r>
              <a:rPr lang="en-US" altLang="zh-CN"/>
              <a:t>/</a:t>
            </a:r>
            <a:r>
              <a:rPr lang="zh-CN" altLang="en-US"/>
              <a:t>多进程</a:t>
            </a:r>
            <a:endParaRPr lang="zh-CN" altLang="en-US"/>
          </a:p>
          <a:p>
            <a:pPr>
              <a:lnSpc>
                <a:spcPct val="130000"/>
              </a:lnSpc>
            </a:pPr>
            <a:r>
              <a:rPr lang="zh-CN" altLang="en-US"/>
              <a:t>不能有随机性，不能受全局状态的影响，否则会大大降低效率</a:t>
            </a:r>
            <a:endParaRPr lang="zh-CN" altLang="en-US"/>
          </a:p>
          <a:p>
            <a:pPr>
              <a:lnSpc>
                <a:spcPct val="130000"/>
              </a:lnSpc>
            </a:pPr>
            <a:r>
              <a:rPr lang="zh-CN" altLang="en-US"/>
              <a:t>配合</a:t>
            </a:r>
            <a:r>
              <a:rPr lang="en-US" altLang="zh-CN"/>
              <a:t>S</a:t>
            </a:r>
            <a:r>
              <a:rPr lang="zh-CN" altLang="en-US"/>
              <a:t>anitize，监控程序运行情况：AddressSanitizer和UndefinedBehaviorSanitizer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p>
            <a:r>
              <a:rPr lang="zh-CN" altLang="en-US"/>
              <a:t>技术细节</a:t>
            </a:r>
            <a:r>
              <a:rPr lang="en-US" altLang="zh-CN"/>
              <a:t>(2)</a:t>
            </a:r>
            <a:endParaRPr lang="en-US" altLang="zh-C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  <a:p>
            <a:r>
              <a:rPr lang="zh-CN" altLang="en-US"/>
              <a:t>智能地改变数据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9600" y="2453640"/>
            <a:ext cx="10310495" cy="21717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Blue Waves">
  <a:themeElements>
    <a:clrScheme name="Blu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Blu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90204" pitchFamily="34" charset="0"/>
            <a:ea typeface="SimSun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90204" pitchFamily="34" charset="0"/>
            <a:ea typeface="SimSun" pitchFamily="2" charset="-122"/>
          </a:defRPr>
        </a:defPPr>
      </a:lstStyle>
    </a:lnDef>
  </a:objectDefaults>
  <a:extraClrSchemeLst>
    <a:extraClrScheme>
      <a:clrScheme name="Blu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2194</Words>
  <Application>WPS Writer</Application>
  <PresentationFormat>Widescreen</PresentationFormat>
  <Paragraphs>159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2" baseType="lpstr">
      <vt:lpstr>Arial</vt:lpstr>
      <vt:lpstr>SimSun</vt:lpstr>
      <vt:lpstr>Wingdings</vt:lpstr>
      <vt:lpstr>汉仪书宋二KW</vt:lpstr>
      <vt:lpstr>微软雅黑</vt:lpstr>
      <vt:lpstr>汉仪旗黑</vt:lpstr>
      <vt:lpstr>Arial Unicode MS</vt:lpstr>
      <vt:lpstr>Calibri</vt:lpstr>
      <vt:lpstr>Helvetica Neue</vt:lpstr>
      <vt:lpstr>Blue Waves</vt:lpstr>
      <vt:lpstr>Fuzz的原理和实践</vt:lpstr>
      <vt:lpstr>Fuzz（模糊测试）</vt:lpstr>
      <vt:lpstr>如何判断是否需要用Fuzz</vt:lpstr>
      <vt:lpstr>Fuzz的优势</vt:lpstr>
      <vt:lpstr>适合C/C++/Rust语言的Fuzz库</vt:lpstr>
      <vt:lpstr>术语</vt:lpstr>
      <vt:lpstr>总体结构</vt:lpstr>
      <vt:lpstr>技术细节</vt:lpstr>
      <vt:lpstr>技术细节(2)</vt:lpstr>
      <vt:lpstr>在智能合约上使用Fuzz</vt:lpstr>
      <vt:lpstr>实践：加载ELF格式动态库的函数</vt:lpstr>
      <vt:lpstr>需要测试的代码</vt:lpstr>
      <vt:lpstr>轻松起步</vt:lpstr>
      <vt:lpstr>需要关注的文件</vt:lpstr>
      <vt:lpstr>一些重要的文件</vt:lpstr>
      <vt:lpstr>一些重要的文件(2)</vt:lpstr>
      <vt:lpstr>Code Coverage</vt:lpstr>
      <vt:lpstr>验证Fuzzer配置和运行是否正确</vt:lpstr>
      <vt:lpstr>添加合理的corpus数据</vt:lpstr>
      <vt:lpstr>不必一味追求100%覆盖率</vt:lpstr>
      <vt:lpstr>Refenreces</vt:lpstr>
      <vt:lpstr>Q&amp;A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xjd</dc:creator>
  <cp:lastModifiedBy>xjd</cp:lastModifiedBy>
  <cp:revision>102</cp:revision>
  <dcterms:created xsi:type="dcterms:W3CDTF">2021-06-26T06:58:30Z</dcterms:created>
  <dcterms:modified xsi:type="dcterms:W3CDTF">2021-06-26T06:58:30Z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1033-3.3.1.5149</vt:lpwstr>
  </property>
</Properties>
</file>