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e2cb882e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e2cb882e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e2cb882e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2e2cb882e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e2cb882e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e2cb882e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e2cb882e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2e2cb882e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e2cb882e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2e2cb882e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2e2cb88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2e2cb88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We spoke to dozens of current and former congressional staff, whom we thank for their time. They are overworked, under resourced, and desperate to get a handle on their various and ever-changing issue areas. This website is built specifically around their needs.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2e2cb882e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2e2cb882e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e2cb882e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e2cb882e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e2cb882e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2e2cb882e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e2cb882e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2e2cb882e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e2cb882e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e2cb882e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e2cb882e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e2cb882e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e2cb882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e2cb882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llmap.govtrack.us/home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llmap.govtrack.us/home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mMyLUe3UzuoeEYkgTnYz3qTk_DH7YmnJ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BillMap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https://billmap.govtrack.us/</a:t>
            </a:r>
            <a:r>
              <a:rPr lang="en"/>
              <a:t>)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450550" y="4509675"/>
            <a:ext cx="4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Schuman | Daniel@DemandProgress.org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013" y="439775"/>
            <a:ext cx="1211975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050" y="152400"/>
            <a:ext cx="514066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3100" y="2195950"/>
            <a:ext cx="1763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Cosponsors of this bill and nearly identical legislation </a:t>
            </a:r>
            <a:endParaRPr b="1" sz="1800"/>
          </a:p>
        </p:txBody>
      </p:sp>
      <p:cxnSp>
        <p:nvCxnSpPr>
          <p:cNvPr id="142" name="Google Shape;142;p22"/>
          <p:cNvCxnSpPr>
            <a:stCxn id="141" idx="3"/>
          </p:cNvCxnSpPr>
          <p:nvPr/>
        </p:nvCxnSpPr>
        <p:spPr>
          <a:xfrm flipH="1" rot="10800000">
            <a:off x="1786500" y="2182000"/>
            <a:ext cx="453300" cy="79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2"/>
          <p:cNvSpPr txBox="1"/>
          <p:nvPr/>
        </p:nvSpPr>
        <p:spPr>
          <a:xfrm>
            <a:off x="7262100" y="2043550"/>
            <a:ext cx="17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Are they on a committee of jurisdiction?</a:t>
            </a:r>
            <a:endParaRPr b="1" sz="1800"/>
          </a:p>
        </p:txBody>
      </p:sp>
      <p:cxnSp>
        <p:nvCxnSpPr>
          <p:cNvPr id="144" name="Google Shape;144;p22"/>
          <p:cNvCxnSpPr>
            <a:stCxn id="143" idx="1"/>
          </p:cNvCxnSpPr>
          <p:nvPr/>
        </p:nvCxnSpPr>
        <p:spPr>
          <a:xfrm rot="10800000">
            <a:off x="5443800" y="1939750"/>
            <a:ext cx="1818300" cy="61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2"/>
          <p:cNvSpPr txBox="1"/>
          <p:nvPr/>
        </p:nvSpPr>
        <p:spPr>
          <a:xfrm>
            <a:off x="7338300" y="367150"/>
            <a:ext cx="17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Search filter</a:t>
            </a:r>
            <a:endParaRPr b="1" sz="1800"/>
          </a:p>
        </p:txBody>
      </p:sp>
      <p:cxnSp>
        <p:nvCxnSpPr>
          <p:cNvPr id="146" name="Google Shape;146;p22"/>
          <p:cNvCxnSpPr>
            <a:stCxn id="145" idx="1"/>
          </p:cNvCxnSpPr>
          <p:nvPr/>
        </p:nvCxnSpPr>
        <p:spPr>
          <a:xfrm flipH="1">
            <a:off x="6794400" y="598000"/>
            <a:ext cx="543900" cy="63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99300" y="4177150"/>
            <a:ext cx="17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CSV download</a:t>
            </a:r>
            <a:endParaRPr b="1" sz="1800"/>
          </a:p>
        </p:txBody>
      </p:sp>
      <p:cxnSp>
        <p:nvCxnSpPr>
          <p:cNvPr id="148" name="Google Shape;148;p22"/>
          <p:cNvCxnSpPr>
            <a:stCxn id="147" idx="3"/>
          </p:cNvCxnSpPr>
          <p:nvPr/>
        </p:nvCxnSpPr>
        <p:spPr>
          <a:xfrm>
            <a:off x="1862700" y="4546600"/>
            <a:ext cx="429000" cy="12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 txBox="1"/>
          <p:nvPr/>
        </p:nvSpPr>
        <p:spPr>
          <a:xfrm>
            <a:off x="99300" y="62350"/>
            <a:ext cx="1763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See cosponsors over multiple Congresses (to ID old co-sponsors)</a:t>
            </a:r>
            <a:endParaRPr b="1" sz="1800"/>
          </a:p>
        </p:txBody>
      </p:sp>
      <p:cxnSp>
        <p:nvCxnSpPr>
          <p:cNvPr id="150" name="Google Shape;150;p22"/>
          <p:cNvCxnSpPr>
            <a:stCxn id="149" idx="3"/>
          </p:cNvCxnSpPr>
          <p:nvPr/>
        </p:nvCxnSpPr>
        <p:spPr>
          <a:xfrm flipH="1" rot="10800000">
            <a:off x="1862700" y="865900"/>
            <a:ext cx="1052400" cy="12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75" y="152400"/>
            <a:ext cx="772041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0" y="379025"/>
            <a:ext cx="150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Sort by bill number by typing it into the search</a:t>
            </a:r>
            <a:endParaRPr b="1" sz="1800"/>
          </a:p>
        </p:txBody>
      </p:sp>
      <p:cxnSp>
        <p:nvCxnSpPr>
          <p:cNvPr id="158" name="Google Shape;158;p23"/>
          <p:cNvCxnSpPr>
            <a:stCxn id="157" idx="3"/>
          </p:cNvCxnSpPr>
          <p:nvPr/>
        </p:nvCxnSpPr>
        <p:spPr>
          <a:xfrm flipH="1" rot="10800000">
            <a:off x="1505700" y="1119875"/>
            <a:ext cx="5504100" cy="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0" y="2429400"/>
            <a:ext cx="150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See sponsoring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patterns</a:t>
            </a:r>
            <a:endParaRPr b="1" sz="1800"/>
          </a:p>
        </p:txBody>
      </p:sp>
      <p:cxnSp>
        <p:nvCxnSpPr>
          <p:cNvPr id="160" name="Google Shape;160;p23"/>
          <p:cNvCxnSpPr>
            <a:stCxn id="159" idx="3"/>
          </p:cNvCxnSpPr>
          <p:nvPr/>
        </p:nvCxnSpPr>
        <p:spPr>
          <a:xfrm>
            <a:off x="1505700" y="2937300"/>
            <a:ext cx="1670100" cy="95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26537"/>
            <a:ext cx="8839199" cy="29105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4"/>
          <p:cNvSpPr txBox="1"/>
          <p:nvPr/>
        </p:nvSpPr>
        <p:spPr>
          <a:xfrm>
            <a:off x="152400" y="3112650"/>
            <a:ext cx="8839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Range of docs</a:t>
            </a:r>
            <a:r>
              <a:rPr lang="en" sz="1800"/>
              <a:t>: CRS Reports, SAPs, Press Statements, CBO Scores, Relevant Committee Documents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Integrates siloed or outside data connected to current or antecedent legislation</a:t>
            </a:r>
            <a:r>
              <a:rPr lang="en" sz="1800"/>
              <a:t>: CRS Reports, Statements of Administration Policy, Press Statements</a:t>
            </a:r>
            <a:endParaRPr sz="1800"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800" u="sng"/>
              <a:t>What’s next?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Finish building the website (Sept. 2021) + ensure regular data ingestion. 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Integrating some elements into GovTrack.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Writing up what we’ve learned. Share the ideas we were unable to incorporate into the website.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Curious? The code is open source and online.</a:t>
            </a:r>
            <a:endParaRPr sz="2800"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BillMap</a:t>
            </a:r>
            <a:endParaRPr/>
          </a:p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https://billmap.govtrack.us/</a:t>
            </a:r>
            <a:r>
              <a:rPr lang="en"/>
              <a:t>) 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2450550" y="4509675"/>
            <a:ext cx="4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Schuman | Daniel@DemandProgress.org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013" y="439775"/>
            <a:ext cx="1211975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800" u="sng"/>
              <a:t>Problem statement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800"/>
              <a:t>How might technology assist time-constrained policy staffers by surfacing the critical information they need for legislative decision making?</a:t>
            </a:r>
            <a:endParaRPr sz="28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800" u="sng"/>
              <a:t>Key Findings</a:t>
            </a:r>
            <a:r>
              <a:rPr lang="en" sz="2800"/>
              <a:t> 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800"/>
              <a:buAutoNum type="arabicPeriod"/>
            </a:pPr>
            <a:r>
              <a:rPr b="1" lang="en" sz="2800"/>
              <a:t>Staff need to identify at a glance</a:t>
            </a:r>
            <a:r>
              <a:rPr lang="en" sz="2800"/>
              <a:t> legislation that contains particular legislative ideas </a:t>
            </a:r>
            <a:r>
              <a:rPr lang="en" sz="2800"/>
              <a:t>(or “memes”) and to easily access contextual information about those ideas.</a:t>
            </a:r>
            <a:br>
              <a:rPr lang="en" sz="2800"/>
            </a:b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" sz="2800"/>
              <a:t>This information largely exists</a:t>
            </a:r>
            <a:r>
              <a:rPr lang="en" sz="2800"/>
              <a:t> but more can be done to aggregate the information, process it, and present it in a way that supports staff work flows.</a:t>
            </a:r>
            <a:endParaRPr sz="28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BillMapDemo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75" y="152400"/>
            <a:ext cx="608514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75050" y="658100"/>
            <a:ext cx="213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Bill summary</a:t>
            </a:r>
            <a:endParaRPr b="1" sz="1800"/>
          </a:p>
        </p:txBody>
      </p:sp>
      <p:sp>
        <p:nvSpPr>
          <p:cNvPr id="83" name="Google Shape;83;p17"/>
          <p:cNvSpPr txBox="1"/>
          <p:nvPr/>
        </p:nvSpPr>
        <p:spPr>
          <a:xfrm>
            <a:off x="334825" y="1486600"/>
            <a:ext cx="187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Related bills from the same Congress</a:t>
            </a:r>
            <a:endParaRPr b="1"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75050" y="3020300"/>
            <a:ext cx="213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Companion or antecedent bills over multiple Congresses</a:t>
            </a:r>
            <a:endParaRPr b="1" sz="1800"/>
          </a:p>
        </p:txBody>
      </p:sp>
      <p:cxnSp>
        <p:nvCxnSpPr>
          <p:cNvPr id="85" name="Google Shape;85;p17"/>
          <p:cNvCxnSpPr>
            <a:stCxn id="82" idx="3"/>
          </p:cNvCxnSpPr>
          <p:nvPr/>
        </p:nvCxnSpPr>
        <p:spPr>
          <a:xfrm>
            <a:off x="2205350" y="888950"/>
            <a:ext cx="744600" cy="8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>
            <a:stCxn id="83" idx="3"/>
          </p:cNvCxnSpPr>
          <p:nvPr/>
        </p:nvCxnSpPr>
        <p:spPr>
          <a:xfrm>
            <a:off x="2205325" y="1994500"/>
            <a:ext cx="848400" cy="25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>
            <a:stCxn id="84" idx="3"/>
          </p:cNvCxnSpPr>
          <p:nvPr/>
        </p:nvCxnSpPr>
        <p:spPr>
          <a:xfrm flipH="1" rot="10800000">
            <a:off x="2205350" y="2909600"/>
            <a:ext cx="761700" cy="7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 txBox="1"/>
          <p:nvPr/>
        </p:nvSpPr>
        <p:spPr>
          <a:xfrm>
            <a:off x="75050" y="4529400"/>
            <a:ext cx="213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Bill text</a:t>
            </a:r>
            <a:endParaRPr b="1" sz="1800"/>
          </a:p>
        </p:txBody>
      </p:sp>
      <p:cxnSp>
        <p:nvCxnSpPr>
          <p:cNvPr id="89" name="Google Shape;89;p17"/>
          <p:cNvCxnSpPr>
            <a:stCxn id="88" idx="3"/>
          </p:cNvCxnSpPr>
          <p:nvPr/>
        </p:nvCxnSpPr>
        <p:spPr>
          <a:xfrm flipH="1" rot="10800000">
            <a:off x="2205350" y="4524750"/>
            <a:ext cx="2519700" cy="23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810" y="152400"/>
            <a:ext cx="627679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5050" y="658100"/>
            <a:ext cx="213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Committees of jurisdiction</a:t>
            </a:r>
            <a:endParaRPr b="1" sz="1800"/>
          </a:p>
        </p:txBody>
      </p:sp>
      <p:sp>
        <p:nvSpPr>
          <p:cNvPr id="97" name="Google Shape;97;p18"/>
          <p:cNvSpPr txBox="1"/>
          <p:nvPr/>
        </p:nvSpPr>
        <p:spPr>
          <a:xfrm>
            <a:off x="334825" y="1486600"/>
            <a:ext cx="187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Highlighted</a:t>
            </a:r>
            <a:r>
              <a:rPr b="1" lang="en" sz="1800"/>
              <a:t> co-sponsors w/ current cmte assignment + leadership indicator</a:t>
            </a:r>
            <a:endParaRPr b="1" sz="1800"/>
          </a:p>
        </p:txBody>
      </p:sp>
      <p:sp>
        <p:nvSpPr>
          <p:cNvPr id="98" name="Google Shape;98;p18"/>
          <p:cNvSpPr txBox="1"/>
          <p:nvPr/>
        </p:nvSpPr>
        <p:spPr>
          <a:xfrm>
            <a:off x="75050" y="3706100"/>
            <a:ext cx="213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Download the data as CSV</a:t>
            </a:r>
            <a:endParaRPr b="1" sz="1800"/>
          </a:p>
        </p:txBody>
      </p:sp>
      <p:cxnSp>
        <p:nvCxnSpPr>
          <p:cNvPr id="99" name="Google Shape;99;p18"/>
          <p:cNvCxnSpPr>
            <a:stCxn id="96" idx="3"/>
          </p:cNvCxnSpPr>
          <p:nvPr/>
        </p:nvCxnSpPr>
        <p:spPr>
          <a:xfrm flipH="1" rot="10800000">
            <a:off x="2205350" y="969950"/>
            <a:ext cx="1437300" cy="5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7" idx="3"/>
          </p:cNvCxnSpPr>
          <p:nvPr/>
        </p:nvCxnSpPr>
        <p:spPr>
          <a:xfrm flipH="1" rot="10800000">
            <a:off x="2205325" y="2251450"/>
            <a:ext cx="1402500" cy="15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98" idx="3"/>
          </p:cNvCxnSpPr>
          <p:nvPr/>
        </p:nvCxnSpPr>
        <p:spPr>
          <a:xfrm flipH="1" rot="10800000">
            <a:off x="2205350" y="3844550"/>
            <a:ext cx="1506600" cy="23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7123725" y="3757975"/>
            <a:ext cx="172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Committee leadership?</a:t>
            </a:r>
            <a:endParaRPr b="1" sz="1800"/>
          </a:p>
        </p:txBody>
      </p:sp>
      <p:cxnSp>
        <p:nvCxnSpPr>
          <p:cNvPr id="103" name="Google Shape;103;p18"/>
          <p:cNvCxnSpPr>
            <a:stCxn id="102" idx="0"/>
          </p:cNvCxnSpPr>
          <p:nvPr/>
        </p:nvCxnSpPr>
        <p:spPr>
          <a:xfrm rot="10800000">
            <a:off x="7446375" y="2752075"/>
            <a:ext cx="540900" cy="100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850" y="152400"/>
            <a:ext cx="5631078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>
            <a:stCxn id="111" idx="1"/>
          </p:cNvCxnSpPr>
          <p:nvPr/>
        </p:nvCxnSpPr>
        <p:spPr>
          <a:xfrm rot="10800000">
            <a:off x="5460975" y="1852925"/>
            <a:ext cx="1783800" cy="28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9"/>
          <p:cNvSpPr txBox="1"/>
          <p:nvPr/>
        </p:nvSpPr>
        <p:spPr>
          <a:xfrm>
            <a:off x="8249225" y="1593275"/>
            <a:ext cx="73290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7244775" y="1212275"/>
            <a:ext cx="1899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How the bill is related: identical, related, title match, similar sections (n)</a:t>
            </a:r>
            <a:endParaRPr b="1" sz="1800"/>
          </a:p>
        </p:txBody>
      </p:sp>
      <p:sp>
        <p:nvSpPr>
          <p:cNvPr id="113" name="Google Shape;113;p19"/>
          <p:cNvSpPr txBox="1"/>
          <p:nvPr/>
        </p:nvSpPr>
        <p:spPr>
          <a:xfrm>
            <a:off x="7244775" y="3345875"/>
            <a:ext cx="189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Link to section- by- section comparisons between two bills</a:t>
            </a:r>
            <a:endParaRPr b="1" sz="1800"/>
          </a:p>
        </p:txBody>
      </p:sp>
      <p:cxnSp>
        <p:nvCxnSpPr>
          <p:cNvPr id="114" name="Google Shape;114;p19"/>
          <p:cNvCxnSpPr>
            <a:stCxn id="113" idx="1"/>
          </p:cNvCxnSpPr>
          <p:nvPr/>
        </p:nvCxnSpPr>
        <p:spPr>
          <a:xfrm rot="10800000">
            <a:off x="6309675" y="3498425"/>
            <a:ext cx="935100" cy="63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 txBox="1"/>
          <p:nvPr/>
        </p:nvSpPr>
        <p:spPr>
          <a:xfrm>
            <a:off x="-76200" y="69275"/>
            <a:ext cx="1692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Tabs for related bills for the same congress, all congresses, &amp; identifying bills with similar sections</a:t>
            </a:r>
            <a:endParaRPr b="1" sz="1800"/>
          </a:p>
        </p:txBody>
      </p:sp>
      <p:cxnSp>
        <p:nvCxnSpPr>
          <p:cNvPr id="116" name="Google Shape;116;p19"/>
          <p:cNvCxnSpPr>
            <a:stCxn id="115" idx="3"/>
          </p:cNvCxnSpPr>
          <p:nvPr/>
        </p:nvCxnSpPr>
        <p:spPr>
          <a:xfrm flipH="1" rot="10800000">
            <a:off x="1616100" y="1006025"/>
            <a:ext cx="307200" cy="40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" name="Google Shape;117;p19"/>
          <p:cNvSpPr txBox="1"/>
          <p:nvPr/>
        </p:nvSpPr>
        <p:spPr>
          <a:xfrm>
            <a:off x="7320975" y="221675"/>
            <a:ext cx="18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Filtered search</a:t>
            </a:r>
            <a:endParaRPr b="1" sz="1800"/>
          </a:p>
        </p:txBody>
      </p:sp>
      <p:cxnSp>
        <p:nvCxnSpPr>
          <p:cNvPr id="118" name="Google Shape;118;p19"/>
          <p:cNvCxnSpPr>
            <a:stCxn id="117" idx="1"/>
          </p:cNvCxnSpPr>
          <p:nvPr/>
        </p:nvCxnSpPr>
        <p:spPr>
          <a:xfrm flipH="1">
            <a:off x="6638775" y="452525"/>
            <a:ext cx="682200" cy="79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-5550" y="4130825"/>
            <a:ext cx="139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Download as csv</a:t>
            </a:r>
            <a:endParaRPr b="1" sz="1800"/>
          </a:p>
        </p:txBody>
      </p:sp>
      <p:cxnSp>
        <p:nvCxnSpPr>
          <p:cNvPr id="120" name="Google Shape;120;p19"/>
          <p:cNvCxnSpPr>
            <a:stCxn id="119" idx="3"/>
          </p:cNvCxnSpPr>
          <p:nvPr/>
        </p:nvCxnSpPr>
        <p:spPr>
          <a:xfrm flipH="1" rot="10800000">
            <a:off x="1393050" y="4418975"/>
            <a:ext cx="380400" cy="8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23100" y="1281550"/>
            <a:ext cx="187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 identifies related bills going back to the 111th Congress — and tells you how we know they’re related</a:t>
            </a:r>
            <a:endParaRPr b="1" sz="18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52400"/>
            <a:ext cx="6869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00" y="221675"/>
            <a:ext cx="7156597" cy="49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3100" y="1281550"/>
            <a:ext cx="1870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 identifies related sections in bills going back to the 111th</a:t>
            </a:r>
            <a:endParaRPr b="1" sz="1800"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