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03" r:id="rId1"/>
    <p:sldMasterId id="2147483752" r:id="rId2"/>
  </p:sldMasterIdLst>
  <p:notesMasterIdLst>
    <p:notesMasterId r:id="rId26"/>
  </p:notesMasterIdLst>
  <p:sldIdLst>
    <p:sldId id="305" r:id="rId3"/>
    <p:sldId id="319" r:id="rId4"/>
    <p:sldId id="308" r:id="rId5"/>
    <p:sldId id="318" r:id="rId6"/>
    <p:sldId id="257" r:id="rId7"/>
    <p:sldId id="264" r:id="rId8"/>
    <p:sldId id="321" r:id="rId9"/>
    <p:sldId id="322" r:id="rId10"/>
    <p:sldId id="267" r:id="rId11"/>
    <p:sldId id="277" r:id="rId12"/>
    <p:sldId id="281" r:id="rId13"/>
    <p:sldId id="323" r:id="rId14"/>
    <p:sldId id="280" r:id="rId15"/>
    <p:sldId id="276" r:id="rId16"/>
    <p:sldId id="275" r:id="rId17"/>
    <p:sldId id="278" r:id="rId18"/>
    <p:sldId id="324" r:id="rId19"/>
    <p:sldId id="325" r:id="rId20"/>
    <p:sldId id="309" r:id="rId21"/>
    <p:sldId id="269" r:id="rId22"/>
    <p:sldId id="326" r:id="rId23"/>
    <p:sldId id="306" r:id="rId24"/>
    <p:sldId id="259" r:id="rId25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27"/>
      <p:bold r:id="rId28"/>
      <p:italic r:id="rId29"/>
      <p:boldItalic r:id="rId30"/>
    </p:embeddedFont>
    <p:embeddedFont>
      <p:font typeface="Stencil" panose="040409050D0802020404" pitchFamily="82" charset="0"/>
      <p:regular r:id="rId31"/>
    </p:embeddedFont>
    <p:embeddedFont>
      <p:font typeface="Cambria Math" panose="02040503050406030204" pitchFamily="18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5000"/>
      </a:lnSpc>
      <a:spcBef>
        <a:spcPct val="0"/>
      </a:spcBef>
      <a:spcAft>
        <a:spcPct val="0"/>
      </a:spcAft>
      <a:defRPr sz="2800" kern="1200">
        <a:solidFill>
          <a:srgbClr val="A427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A427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67041B-97F7-4A1D-833F-495CF963DA0F}">
          <p14:sldIdLst>
            <p14:sldId id="305"/>
            <p14:sldId id="319"/>
            <p14:sldId id="308"/>
            <p14:sldId id="318"/>
            <p14:sldId id="257"/>
            <p14:sldId id="264"/>
            <p14:sldId id="321"/>
            <p14:sldId id="322"/>
            <p14:sldId id="267"/>
            <p14:sldId id="277"/>
            <p14:sldId id="281"/>
            <p14:sldId id="323"/>
            <p14:sldId id="280"/>
            <p14:sldId id="276"/>
            <p14:sldId id="275"/>
            <p14:sldId id="278"/>
            <p14:sldId id="324"/>
            <p14:sldId id="325"/>
            <p14:sldId id="309"/>
            <p14:sldId id="269"/>
            <p14:sldId id="326"/>
            <p14:sldId id="306"/>
            <p14:sldId id="259"/>
          </p14:sldIdLst>
        </p14:section>
        <p14:section name="Appendices" id="{6D677DD4-2822-4CF4-81C7-1BFA7889B8F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AF0"/>
    <a:srgbClr val="BA2ABE"/>
    <a:srgbClr val="99FF99"/>
    <a:srgbClr val="993B8E"/>
    <a:srgbClr val="FFFFFF"/>
    <a:srgbClr val="FC7E30"/>
    <a:srgbClr val="E1FFE1"/>
    <a:srgbClr val="FF9900"/>
    <a:srgbClr val="5283D2"/>
    <a:srgbClr val="2D5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273" autoAdjust="0"/>
  </p:normalViewPr>
  <p:slideViewPr>
    <p:cSldViewPr snapToGrid="0">
      <p:cViewPr varScale="1">
        <p:scale>
          <a:sx n="111" d="100"/>
          <a:sy n="111" d="100"/>
        </p:scale>
        <p:origin x="1458" y="78"/>
      </p:cViewPr>
      <p:guideLst/>
    </p:cSldViewPr>
  </p:slideViewPr>
  <p:outlineViewPr>
    <p:cViewPr>
      <p:scale>
        <a:sx n="33" d="100"/>
        <a:sy n="33" d="100"/>
      </p:scale>
      <p:origin x="0" y="-2844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7F2E7-C04B-48A4-9D65-C65A5A54DD60}" type="datetimeFigureOut">
              <a:rPr lang="en-US" smtClean="0"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2C983-55F4-496E-9E40-1BEDD85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1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3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5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37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1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63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9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6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7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2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48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0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2C983-55F4-496E-9E40-1BEDD8584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9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84" name="Rectangle 12"/>
          <p:cNvSpPr>
            <a:spLocks noChangeArrowheads="1"/>
          </p:cNvSpPr>
          <p:nvPr userDrawn="1"/>
        </p:nvSpPr>
        <p:spPr bwMode="white">
          <a:xfrm rot="10800000">
            <a:off x="0" y="4581525"/>
            <a:ext cx="9144000" cy="2276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7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75877" name="Text Box 5"/>
          <p:cNvSpPr txBox="1">
            <a:spLocks noChangeArrowheads="1"/>
          </p:cNvSpPr>
          <p:nvPr userDrawn="1"/>
        </p:nvSpPr>
        <p:spPr bwMode="white">
          <a:xfrm>
            <a:off x="0" y="6553200"/>
            <a:ext cx="865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432CAEB-9A62-4DC0-9384-49C790CA627B}" type="slidenum">
              <a:rPr lang="ar-SA" sz="1400">
                <a:solidFill>
                  <a:srgbClr val="4D4D4D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>
              <a:solidFill>
                <a:srgbClr val="4D4D4D"/>
              </a:solidFill>
            </a:endParaRPr>
          </a:p>
        </p:txBody>
      </p:sp>
      <p:sp>
        <p:nvSpPr>
          <p:cNvPr id="975883" name="Rectangle 11"/>
          <p:cNvSpPr>
            <a:spLocks noChangeArrowheads="1"/>
          </p:cNvSpPr>
          <p:nvPr userDrawn="1"/>
        </p:nvSpPr>
        <p:spPr bwMode="white">
          <a:xfrm>
            <a:off x="0" y="0"/>
            <a:ext cx="9144000" cy="2133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white">
          <a:xfrm rot="10800000">
            <a:off x="-5" y="6629400"/>
            <a:ext cx="440267" cy="228600"/>
          </a:xfrm>
          <a:prstGeom prst="rect">
            <a:avLst/>
          </a:prstGeom>
          <a:gradFill flip="none" rotWithShape="1">
            <a:gsLst>
              <a:gs pos="0">
                <a:srgbClr val="C0C0C0"/>
              </a:gs>
              <a:gs pos="100000">
                <a:srgbClr val="C8C8C8"/>
              </a:gs>
            </a:gsLst>
            <a:lin ang="5400000" scaled="1"/>
            <a:tileRect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10867"/>
            <a:ext cx="9144000" cy="347133"/>
          </a:xfrm>
        </p:spPr>
        <p:txBody>
          <a:bodyPr/>
          <a:lstStyle>
            <a:lvl1pPr marL="0" indent="0">
              <a:buNone/>
              <a:tabLst>
                <a:tab pos="8915400" algn="r"/>
              </a:tabLst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Place	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03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84" name="Rectangle 12"/>
          <p:cNvSpPr>
            <a:spLocks noChangeArrowheads="1"/>
          </p:cNvSpPr>
          <p:nvPr userDrawn="1"/>
        </p:nvSpPr>
        <p:spPr bwMode="white">
          <a:xfrm rot="10800000">
            <a:off x="0" y="1676400"/>
            <a:ext cx="9144000" cy="5181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96837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7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75877" name="Text Box 5"/>
          <p:cNvSpPr txBox="1">
            <a:spLocks noChangeArrowheads="1"/>
          </p:cNvSpPr>
          <p:nvPr userDrawn="1"/>
        </p:nvSpPr>
        <p:spPr bwMode="white">
          <a:xfrm>
            <a:off x="4" y="6553200"/>
            <a:ext cx="865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432CAEB-9A62-4DC0-9384-49C790CA627B}" type="slidenum">
              <a:rPr lang="x-none" sz="1400">
                <a:solidFill>
                  <a:srgbClr val="4D4D4D"/>
                </a:solidFill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 dirty="0">
              <a:solidFill>
                <a:srgbClr val="4D4D4D"/>
              </a:solidFill>
            </a:endParaRPr>
          </a:p>
        </p:txBody>
      </p:sp>
      <p:sp>
        <p:nvSpPr>
          <p:cNvPr id="975883" name="Rectangle 11"/>
          <p:cNvSpPr>
            <a:spLocks noChangeArrowheads="1"/>
          </p:cNvSpPr>
          <p:nvPr userDrawn="1"/>
        </p:nvSpPr>
        <p:spPr bwMode="white">
          <a:xfrm>
            <a:off x="0" y="0"/>
            <a:ext cx="9144000" cy="14478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white">
          <a:xfrm rot="10800000">
            <a:off x="0" y="6553200"/>
            <a:ext cx="440267" cy="304800"/>
          </a:xfrm>
          <a:prstGeom prst="rect">
            <a:avLst/>
          </a:prstGeom>
          <a:gradFill flip="none" rotWithShape="1">
            <a:gsLst>
              <a:gs pos="0">
                <a:srgbClr val="C0C0C0"/>
              </a:gs>
              <a:gs pos="100000">
                <a:srgbClr val="C8C8C8"/>
              </a:gs>
            </a:gsLst>
            <a:lin ang="5400000" scaled="1"/>
            <a:tileRect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10867"/>
            <a:ext cx="9144000" cy="347133"/>
          </a:xfrm>
        </p:spPr>
        <p:txBody>
          <a:bodyPr/>
          <a:lstStyle>
            <a:lvl1pPr marL="0" indent="0">
              <a:buNone/>
              <a:tabLst>
                <a:tab pos="8915400" algn="r"/>
              </a:tabLst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Place	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119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824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545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114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9859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1223369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088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84" name="Rectangle 12"/>
          <p:cNvSpPr>
            <a:spLocks noChangeArrowheads="1"/>
          </p:cNvSpPr>
          <p:nvPr userDrawn="1"/>
        </p:nvSpPr>
        <p:spPr bwMode="white">
          <a:xfrm rot="10800000">
            <a:off x="0" y="1676400"/>
            <a:ext cx="9144000" cy="5181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96837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7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75877" name="Text Box 5"/>
          <p:cNvSpPr txBox="1">
            <a:spLocks noChangeArrowheads="1"/>
          </p:cNvSpPr>
          <p:nvPr userDrawn="1"/>
        </p:nvSpPr>
        <p:spPr bwMode="white">
          <a:xfrm>
            <a:off x="4" y="6553200"/>
            <a:ext cx="865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432CAEB-9A62-4DC0-9384-49C790CA627B}" type="slidenum">
              <a:rPr lang="ar-SA" sz="1400">
                <a:solidFill>
                  <a:srgbClr val="4D4D4D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 dirty="0">
              <a:solidFill>
                <a:srgbClr val="4D4D4D"/>
              </a:solidFill>
            </a:endParaRPr>
          </a:p>
        </p:txBody>
      </p:sp>
      <p:sp>
        <p:nvSpPr>
          <p:cNvPr id="975883" name="Rectangle 11"/>
          <p:cNvSpPr>
            <a:spLocks noChangeArrowheads="1"/>
          </p:cNvSpPr>
          <p:nvPr userDrawn="1"/>
        </p:nvSpPr>
        <p:spPr bwMode="white">
          <a:xfrm>
            <a:off x="0" y="0"/>
            <a:ext cx="9144000" cy="14478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white">
          <a:xfrm rot="10800000">
            <a:off x="0" y="6553200"/>
            <a:ext cx="440267" cy="304800"/>
          </a:xfrm>
          <a:prstGeom prst="rect">
            <a:avLst/>
          </a:prstGeom>
          <a:gradFill flip="none" rotWithShape="1">
            <a:gsLst>
              <a:gs pos="0">
                <a:srgbClr val="C0C0C0"/>
              </a:gs>
              <a:gs pos="100000">
                <a:srgbClr val="C8C8C8"/>
              </a:gs>
            </a:gsLst>
            <a:lin ang="5400000" scaled="1"/>
            <a:tileRect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10867"/>
            <a:ext cx="9144000" cy="347133"/>
          </a:xfrm>
        </p:spPr>
        <p:txBody>
          <a:bodyPr/>
          <a:lstStyle>
            <a:lvl1pPr marL="0" indent="0">
              <a:buNone/>
              <a:tabLst>
                <a:tab pos="8915400" algn="r"/>
              </a:tabLst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Place	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09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84" name="Rectangle 12"/>
          <p:cNvSpPr>
            <a:spLocks noChangeArrowheads="1"/>
          </p:cNvSpPr>
          <p:nvPr userDrawn="1"/>
        </p:nvSpPr>
        <p:spPr bwMode="white">
          <a:xfrm rot="10800000">
            <a:off x="0" y="4581525"/>
            <a:ext cx="9144000" cy="22764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7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75877" name="Text Box 5"/>
          <p:cNvSpPr txBox="1">
            <a:spLocks noChangeArrowheads="1"/>
          </p:cNvSpPr>
          <p:nvPr userDrawn="1"/>
        </p:nvSpPr>
        <p:spPr bwMode="white">
          <a:xfrm>
            <a:off x="0" y="6553200"/>
            <a:ext cx="8651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432CAEB-9A62-4DC0-9384-49C790CA627B}" type="slidenum">
              <a:rPr lang="x-none" sz="1400">
                <a:solidFill>
                  <a:srgbClr val="4D4D4D"/>
                </a:solidFill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>
              <a:solidFill>
                <a:srgbClr val="4D4D4D"/>
              </a:solidFill>
            </a:endParaRPr>
          </a:p>
        </p:txBody>
      </p:sp>
      <p:sp>
        <p:nvSpPr>
          <p:cNvPr id="975883" name="Rectangle 11"/>
          <p:cNvSpPr>
            <a:spLocks noChangeArrowheads="1"/>
          </p:cNvSpPr>
          <p:nvPr userDrawn="1"/>
        </p:nvSpPr>
        <p:spPr bwMode="white">
          <a:xfrm>
            <a:off x="0" y="0"/>
            <a:ext cx="9144000" cy="2133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white">
          <a:xfrm rot="10800000">
            <a:off x="-5" y="6629400"/>
            <a:ext cx="440267" cy="228600"/>
          </a:xfrm>
          <a:prstGeom prst="rect">
            <a:avLst/>
          </a:prstGeom>
          <a:gradFill flip="none" rotWithShape="1">
            <a:gsLst>
              <a:gs pos="0">
                <a:srgbClr val="C0C0C0"/>
              </a:gs>
              <a:gs pos="100000">
                <a:srgbClr val="C8C8C8"/>
              </a:gs>
            </a:gsLst>
            <a:lin ang="5400000" scaled="1"/>
            <a:tileRect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10867"/>
            <a:ext cx="9144000" cy="347133"/>
          </a:xfrm>
        </p:spPr>
        <p:txBody>
          <a:bodyPr/>
          <a:lstStyle>
            <a:lvl1pPr marL="0" indent="0">
              <a:buNone/>
              <a:tabLst>
                <a:tab pos="8915400" algn="r"/>
              </a:tabLst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Place	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508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-2" y="0"/>
            <a:ext cx="9150351" cy="762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-2" y="0"/>
            <a:ext cx="9144001" cy="762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751683" name="Rectangle 67"/>
          <p:cNvSpPr>
            <a:spLocks noChangeArrowheads="1"/>
          </p:cNvSpPr>
          <p:nvPr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1671" name="Text Box 55"/>
          <p:cNvSpPr txBox="1">
            <a:spLocks noChangeArrowheads="1"/>
          </p:cNvSpPr>
          <p:nvPr/>
        </p:nvSpPr>
        <p:spPr bwMode="white">
          <a:xfrm>
            <a:off x="0" y="6610350"/>
            <a:ext cx="8651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C99DAC5-EEB5-4372-8AA8-DAA2EC021FBD}" type="slidenum">
              <a:rPr lang="ar-SA" sz="1200">
                <a:solidFill>
                  <a:srgbClr val="4D4D4D"/>
                </a:solidFill>
                <a:cs typeface="Arial" charset="0"/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>
              <a:solidFill>
                <a:srgbClr val="4D4D4D"/>
              </a:solidFill>
            </a:endParaRPr>
          </a:p>
        </p:txBody>
      </p:sp>
      <p:sp>
        <p:nvSpPr>
          <p:cNvPr id="751684" name="Rectangle 68"/>
          <p:cNvSpPr>
            <a:spLocks noChangeArrowheads="1"/>
          </p:cNvSpPr>
          <p:nvPr/>
        </p:nvSpPr>
        <p:spPr bwMode="white">
          <a:xfrm rot="10800000">
            <a:off x="0" y="756969"/>
            <a:ext cx="9144000" cy="3667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EAEAEA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square"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-2" y="0"/>
            <a:ext cx="9150351" cy="7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-22" y="20053"/>
            <a:ext cx="91440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06" r:id="rId3"/>
    <p:sldLayoutId id="2147483707" r:id="rId4"/>
    <p:sldLayoutId id="2147483709" r:id="rId5"/>
    <p:sldLayoutId id="2147483710" r:id="rId6"/>
    <p:sldLayoutId id="2147483712" r:id="rId7"/>
    <p:sldLayoutId id="2147483713" r:id="rId8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A427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-2" y="0"/>
            <a:ext cx="9150351" cy="762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-2" y="0"/>
            <a:ext cx="9144001" cy="762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51683" name="Rectangle 67"/>
          <p:cNvSpPr>
            <a:spLocks noChangeArrowheads="1"/>
          </p:cNvSpPr>
          <p:nvPr/>
        </p:nvSpPr>
        <p:spPr bwMode="white">
          <a:xfrm>
            <a:off x="0" y="6497638"/>
            <a:ext cx="9144000" cy="36671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rgbClr val="2D5DAD"/>
              </a:solidFill>
            </a:endParaRP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1671" name="Text Box 55"/>
          <p:cNvSpPr txBox="1">
            <a:spLocks noChangeArrowheads="1"/>
          </p:cNvSpPr>
          <p:nvPr/>
        </p:nvSpPr>
        <p:spPr bwMode="white">
          <a:xfrm>
            <a:off x="0" y="6610350"/>
            <a:ext cx="8651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lnSpc>
                <a:spcPct val="100000"/>
              </a:lnSpc>
              <a:spcBef>
                <a:spcPct val="5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C99DAC5-EEB5-4372-8AA8-DAA2EC021FBD}" type="slidenum">
              <a:rPr lang="x-none" sz="1200">
                <a:solidFill>
                  <a:srgbClr val="4D4D4D"/>
                </a:solidFill>
              </a:rPr>
              <a:pPr algn="l" defTabSz="457200">
                <a:lnSpc>
                  <a:spcPct val="100000"/>
                </a:lnSpc>
                <a:spcBef>
                  <a:spcPct val="50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>
              <a:solidFill>
                <a:srgbClr val="4D4D4D"/>
              </a:solidFill>
            </a:endParaRPr>
          </a:p>
        </p:txBody>
      </p:sp>
      <p:sp>
        <p:nvSpPr>
          <p:cNvPr id="751684" name="Rectangle 68"/>
          <p:cNvSpPr>
            <a:spLocks noChangeArrowheads="1"/>
          </p:cNvSpPr>
          <p:nvPr/>
        </p:nvSpPr>
        <p:spPr bwMode="white">
          <a:xfrm rot="10800000">
            <a:off x="0" y="756969"/>
            <a:ext cx="9144000" cy="3667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EAEAEA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square" lIns="90000" tIns="46800" rIns="90000" bIns="46800" anchor="ctr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rgbClr val="2D5DA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-2" y="0"/>
            <a:ext cx="9150351" cy="7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-22" y="20053"/>
            <a:ext cx="91440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32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A427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A427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310.png"/><Relationship Id="rId21" Type="http://schemas.openxmlformats.org/officeDocument/2006/relationships/image" Target="../media/image75.png"/><Relationship Id="rId7" Type="http://schemas.openxmlformats.org/officeDocument/2006/relationships/image" Target="../media/image50.png"/><Relationship Id="rId12" Type="http://schemas.openxmlformats.org/officeDocument/2006/relationships/image" Target="../media/image58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24" Type="http://schemas.openxmlformats.org/officeDocument/2006/relationships/image" Target="../media/image60.png"/><Relationship Id="rId5" Type="http://schemas.openxmlformats.org/officeDocument/2006/relationships/image" Target="../media/image36.png"/><Relationship Id="rId23" Type="http://schemas.openxmlformats.org/officeDocument/2006/relationships/image" Target="../media/image77.png"/><Relationship Id="rId15" Type="http://schemas.openxmlformats.org/officeDocument/2006/relationships/image" Target="../media/image62.png"/><Relationship Id="rId19" Type="http://schemas.openxmlformats.org/officeDocument/2006/relationships/image" Target="../media/image73.png"/><Relationship Id="rId22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36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.png"/><Relationship Id="rId17" Type="http://schemas.openxmlformats.org/officeDocument/2006/relationships/image" Target="../media/image36.png"/><Relationship Id="rId25" Type="http://schemas.openxmlformats.org/officeDocument/2006/relationships/image" Target="../media/image45.png"/><Relationship Id="rId2" Type="http://schemas.openxmlformats.org/officeDocument/2006/relationships/image" Target="../media/image12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24" Type="http://schemas.openxmlformats.org/officeDocument/2006/relationships/image" Target="../media/image20.png"/><Relationship Id="rId23" Type="http://schemas.openxmlformats.org/officeDocument/2006/relationships/image" Target="../media/image84.png"/><Relationship Id="rId27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image" Target="../media/image36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png"/><Relationship Id="rId29" Type="http://schemas.openxmlformats.org/officeDocument/2006/relationships/image" Target="../media/image66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24" Type="http://schemas.openxmlformats.org/officeDocument/2006/relationships/image" Target="../media/image46.png"/><Relationship Id="rId32" Type="http://schemas.openxmlformats.org/officeDocument/2006/relationships/image" Target="../media/image86.png"/><Relationship Id="rId23" Type="http://schemas.openxmlformats.org/officeDocument/2006/relationships/image" Target="../media/image45.png"/><Relationship Id="rId30" Type="http://schemas.openxmlformats.org/officeDocument/2006/relationships/image" Target="../media/image67.png"/><Relationship Id="rId27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12" Type="http://schemas.openxmlformats.org/officeDocument/2006/relationships/image" Target="../media/image8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71.png"/><Relationship Id="rId5" Type="http://schemas.openxmlformats.org/officeDocument/2006/relationships/image" Target="../media/image43.png"/><Relationship Id="rId10" Type="http://schemas.openxmlformats.org/officeDocument/2006/relationships/image" Target="../media/image49.png"/><Relationship Id="rId4" Type="http://schemas.openxmlformats.org/officeDocument/2006/relationships/image" Target="../media/image66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5" Type="http://schemas.openxmlformats.org/officeDocument/2006/relationships/image" Target="../media/image12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21.jpe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microsoft.com/office/2007/relationships/hdphoto" Target="../media/hdphoto4.wdp"/><Relationship Id="rId10" Type="http://schemas.microsoft.com/office/2007/relationships/hdphoto" Target="../media/hdphoto5.wdp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7992"/>
            <a:ext cx="7772400" cy="1470025"/>
          </a:xfrm>
        </p:spPr>
        <p:txBody>
          <a:bodyPr/>
          <a:lstStyle/>
          <a:p>
            <a:r>
              <a:rPr lang="en-US" sz="3600" b="1" dirty="0" err="1">
                <a:solidFill>
                  <a:srgbClr val="0070C0"/>
                </a:solidFill>
              </a:rPr>
              <a:t>Zerocash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400" b="1" i="1" dirty="0">
                <a:solidFill>
                  <a:srgbClr val="0070C0"/>
                </a:solidFill>
              </a:rPr>
              <a:t>Decentralized Anonymous Payments from Bitcoin</a:t>
            </a:r>
            <a:br>
              <a:rPr lang="en-US" sz="2400" b="1" i="1" dirty="0">
                <a:solidFill>
                  <a:srgbClr val="0070C0"/>
                </a:solidFill>
              </a:rPr>
            </a:br>
            <a:endParaRPr lang="en-US" sz="36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58618"/>
            <a:ext cx="6400800" cy="1752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Eli Ben-</a:t>
            </a:r>
            <a:r>
              <a:rPr lang="en-US" sz="2400" dirty="0" err="1">
                <a:solidFill>
                  <a:schemeClr val="tx1"/>
                </a:solidFill>
              </a:rPr>
              <a:t>Sasson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Technion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Alessandro </a:t>
            </a:r>
            <a:r>
              <a:rPr lang="en-US" sz="2400" dirty="0" err="1">
                <a:solidFill>
                  <a:schemeClr val="tx1"/>
                </a:solidFill>
              </a:rPr>
              <a:t>Chiesa</a:t>
            </a:r>
            <a:r>
              <a:rPr lang="en-US" sz="2400" dirty="0">
                <a:solidFill>
                  <a:schemeClr val="tx1"/>
                </a:solidFill>
              </a:rPr>
              <a:t> (MIT)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Christina </a:t>
            </a:r>
            <a:r>
              <a:rPr lang="en-US" sz="2400" dirty="0">
                <a:solidFill>
                  <a:schemeClr val="tx1"/>
                </a:solidFill>
              </a:rPr>
              <a:t>Garman (JHU)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Matthew Green (JHU)</a:t>
            </a:r>
          </a:p>
          <a:p>
            <a:r>
              <a:rPr lang="en-US" sz="2400" dirty="0">
                <a:solidFill>
                  <a:schemeClr val="tx1"/>
                </a:solidFill>
              </a:rPr>
              <a:t>Ian </a:t>
            </a:r>
            <a:r>
              <a:rPr lang="en-US" sz="2400" dirty="0" err="1">
                <a:solidFill>
                  <a:schemeClr val="tx1"/>
                </a:solidFill>
              </a:rPr>
              <a:t>Miers</a:t>
            </a:r>
            <a:r>
              <a:rPr lang="en-US" sz="2400" dirty="0">
                <a:solidFill>
                  <a:schemeClr val="tx1"/>
                </a:solidFill>
              </a:rPr>
              <a:t> (JHU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Eran Tromer (Tel Aviv University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Madars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Virza</a:t>
            </a:r>
            <a:r>
              <a:rPr lang="en-US" sz="2400" dirty="0">
                <a:solidFill>
                  <a:schemeClr val="tx1"/>
                </a:solidFill>
              </a:rPr>
              <a:t> (MIT)</a:t>
            </a:r>
          </a:p>
          <a:p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IEEE Symposium on Security and Privacy 2014	20 May 2014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685800" y="5634986"/>
            <a:ext cx="7772400" cy="41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A427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A42700"/>
                </a:solidFill>
                <a:latin typeface="Arial" charset="0"/>
              </a:defRPr>
            </a:lvl9pPr>
          </a:lstStyle>
          <a:p>
            <a:r>
              <a:rPr lang="en-US" sz="2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zerocash-project.org</a:t>
            </a:r>
            <a:endParaRPr lang="en-US" sz="2800" b="1" i="1" kern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046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 bwMode="auto">
          <a:xfrm>
            <a:off x="2160433" y="1830603"/>
            <a:ext cx="4611842" cy="4611842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99"/>
              </a:solidFill>
              <a:effectLst/>
              <a:latin typeface="Arial" charset="0"/>
            </a:endParaRPr>
          </a:p>
        </p:txBody>
      </p:sp>
      <p:sp>
        <p:nvSpPr>
          <p:cNvPr id="32" name="Folded Corner 31"/>
          <p:cNvSpPr/>
          <p:nvPr/>
        </p:nvSpPr>
        <p:spPr bwMode="auto">
          <a:xfrm>
            <a:off x="5406779" y="3754597"/>
            <a:ext cx="679732" cy="445062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3382471" y="4855221"/>
            <a:ext cx="1043872" cy="445062"/>
          </a:xfrm>
          <a:prstGeom prst="foldedCorner">
            <a:avLst>
              <a:gd name="adj" fmla="val 2212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olded Corner 35"/>
          <p:cNvSpPr/>
          <p:nvPr/>
        </p:nvSpPr>
        <p:spPr bwMode="auto">
          <a:xfrm>
            <a:off x="5463422" y="3811241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olded Corner 20"/>
          <p:cNvSpPr/>
          <p:nvPr/>
        </p:nvSpPr>
        <p:spPr bwMode="auto">
          <a:xfrm>
            <a:off x="3495759" y="4911865"/>
            <a:ext cx="865848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58250" algn="r"/>
              </a:tabLst>
            </a:pPr>
            <a:r>
              <a:rPr lang="en-US" dirty="0" smtClean="0"/>
              <a:t>Basic anonymous e-cash	</a:t>
            </a:r>
            <a:r>
              <a:rPr lang="en-US" sz="2000" dirty="0" smtClean="0"/>
              <a:t>[Sander Ta-</a:t>
            </a:r>
            <a:r>
              <a:rPr lang="en-US" sz="2000" dirty="0" err="1" smtClean="0"/>
              <a:t>Shma</a:t>
            </a:r>
            <a:r>
              <a:rPr lang="en-US" sz="2000" dirty="0" smtClean="0"/>
              <a:t> 1999]</a:t>
            </a:r>
            <a:endParaRPr lang="en-US" sz="2800" i="1" dirty="0"/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2889427" y="3761448"/>
            <a:ext cx="1982624" cy="420640"/>
          </a:xfrm>
          <a:prstGeom prst="snip1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commit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936288" y="4182088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60983" y="4862072"/>
                <a:ext cx="1907895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sn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(serial number)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83" y="4862072"/>
                <a:ext cx="1907895" cy="720197"/>
              </a:xfrm>
              <a:prstGeom prst="rect">
                <a:avLst/>
              </a:prstGeom>
              <a:blipFill rotWithShape="0">
                <a:blip r:embed="rId3"/>
                <a:stretch>
                  <a:fillRect l="-2556" r="-3514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0379" y="3761448"/>
                <a:ext cx="1734769" cy="981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</a:rPr>
                        <m:t>commitment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</a:rPr>
                        <m:t>randomness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79" y="3761448"/>
                <a:ext cx="1734769" cy="981807"/>
              </a:xfrm>
              <a:prstGeom prst="rect">
                <a:avLst/>
              </a:prstGeom>
              <a:blipFill rotWithShape="0">
                <a:blip r:embed="rId6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 bwMode="auto">
          <a:xfrm flipH="1">
            <a:off x="4880602" y="3983863"/>
            <a:ext cx="710994" cy="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Folded Corner 32"/>
          <p:cNvSpPr/>
          <p:nvPr/>
        </p:nvSpPr>
        <p:spPr bwMode="auto">
          <a:xfrm>
            <a:off x="3495759" y="2535036"/>
            <a:ext cx="865848" cy="367730"/>
          </a:xfrm>
          <a:prstGeom prst="foldedCorner">
            <a:avLst>
              <a:gd name="adj" fmla="val 2987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3936288" y="3114675"/>
            <a:ext cx="0" cy="64938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cm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(coin commitment)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blipFill rotWithShape="0">
                <a:blip r:embed="rId5"/>
                <a:stretch>
                  <a:fillRect l="-2128" r="-3191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orizontal Scroll 54"/>
              <p:cNvSpPr/>
              <p:nvPr/>
            </p:nvSpPr>
            <p:spPr bwMode="auto">
              <a:xfrm>
                <a:off x="2045400" y="691552"/>
                <a:ext cx="4924195" cy="574491"/>
              </a:xfrm>
              <a:prstGeom prst="horizontalScroll">
                <a:avLst>
                  <a:gd name="adj" fmla="val 1747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hereby spend 1 BTC to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</a:t>
                </a:r>
                <a:r>
                  <a:rPr lang="he-IL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</a:rPr>
                      <m:t>cm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Horizontal Scrol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5400" y="691552"/>
                <a:ext cx="4924195" cy="574491"/>
              </a:xfrm>
              <a:prstGeom prst="horizontalScroll">
                <a:avLst>
                  <a:gd name="adj" fmla="val 17474"/>
                </a:avLst>
              </a:prstGeom>
              <a:blipFill rotWithShape="0">
                <a:blip r:embed="rId7"/>
                <a:stretch>
                  <a:fillRect b="-1030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51450" y="5432806"/>
            <a:ext cx="22835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D3A577"/>
                </a:solidFill>
              </a:rPr>
              <a:t>In private wallet</a:t>
            </a:r>
            <a:endParaRPr lang="en-US" sz="2000" dirty="0">
              <a:solidFill>
                <a:srgbClr val="D3A577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5121">
            <a:off x="651714" y="5849738"/>
            <a:ext cx="200550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739BDB"/>
                </a:solidFill>
              </a:rPr>
              <a:t>In public ledger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530" y="785705"/>
            <a:ext cx="1444627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Minting: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Horizontal Scroll 41"/>
              <p:cNvSpPr/>
              <p:nvPr/>
            </p:nvSpPr>
            <p:spPr bwMode="auto">
              <a:xfrm>
                <a:off x="8281258" y="2082475"/>
                <a:ext cx="597923" cy="357881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</a:rPr>
                          <m:t>cm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Horizontal Scrol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1258" y="2082475"/>
                <a:ext cx="597923" cy="357881"/>
              </a:xfrm>
              <a:prstGeom prst="foldedCorner">
                <a:avLst/>
              </a:prstGeom>
              <a:blipFill rotWithShape="0">
                <a:blip r:embed="rId18"/>
                <a:stretch>
                  <a:fillRect r="-2970" b="-166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Horizontal Scroll 42"/>
              <p:cNvSpPr/>
              <p:nvPr/>
            </p:nvSpPr>
            <p:spPr bwMode="auto">
              <a:xfrm>
                <a:off x="8281258" y="2526801"/>
                <a:ext cx="597923" cy="357881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</a:rPr>
                          <m:t>cm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Horizontal Scrol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1258" y="2526801"/>
                <a:ext cx="597923" cy="357881"/>
              </a:xfrm>
              <a:prstGeom prst="foldedCorner">
                <a:avLst/>
              </a:prstGeom>
              <a:blipFill rotWithShape="0">
                <a:blip r:embed="rId19"/>
                <a:stretch>
                  <a:fillRect r="-297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Horizontal Scroll 43"/>
              <p:cNvSpPr/>
              <p:nvPr/>
            </p:nvSpPr>
            <p:spPr bwMode="auto">
              <a:xfrm>
                <a:off x="8281258" y="1638149"/>
                <a:ext cx="597923" cy="357881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</a:rPr>
                          <m:t>cm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Horizontal Scrol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1258" y="1638149"/>
                <a:ext cx="597923" cy="357881"/>
              </a:xfrm>
              <a:prstGeom prst="foldedCorner">
                <a:avLst/>
              </a:prstGeom>
              <a:blipFill rotWithShape="0">
                <a:blip r:embed="rId20"/>
                <a:stretch>
                  <a:fillRect r="-2970" b="-166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Horizontal Scroll 44"/>
              <p:cNvSpPr/>
              <p:nvPr/>
            </p:nvSpPr>
            <p:spPr bwMode="auto">
              <a:xfrm>
                <a:off x="8281258" y="2971127"/>
                <a:ext cx="597923" cy="357881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</a:rPr>
                          <m:t>cm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Horizontal Scrol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1258" y="2971127"/>
                <a:ext cx="597923" cy="357881"/>
              </a:xfrm>
              <a:prstGeom prst="foldedCorner">
                <a:avLst/>
              </a:prstGeom>
              <a:blipFill rotWithShape="0">
                <a:blip r:embed="rId21"/>
                <a:stretch>
                  <a:fillRect r="-297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orizontal Scroll 45"/>
              <p:cNvSpPr/>
              <p:nvPr/>
            </p:nvSpPr>
            <p:spPr bwMode="auto">
              <a:xfrm>
                <a:off x="8281258" y="1193823"/>
                <a:ext cx="597923" cy="357881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</a:rPr>
                          <m:t>cm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orizontal Scrol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1258" y="1193823"/>
                <a:ext cx="597923" cy="357881"/>
              </a:xfrm>
              <a:prstGeom prst="foldedCorner">
                <a:avLst/>
              </a:prstGeom>
              <a:blipFill rotWithShape="0">
                <a:blip r:embed="rId12"/>
                <a:stretch>
                  <a:fillRect r="-297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orizontal Scroll 46"/>
              <p:cNvSpPr/>
              <p:nvPr/>
            </p:nvSpPr>
            <p:spPr bwMode="auto">
              <a:xfrm>
                <a:off x="8281258" y="3415453"/>
                <a:ext cx="597923" cy="357881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</a:rPr>
                          <m:t>cm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orizontal Scrol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1258" y="3415453"/>
                <a:ext cx="597923" cy="357881"/>
              </a:xfrm>
              <a:prstGeom prst="foldedCorner">
                <a:avLst/>
              </a:prstGeom>
              <a:blipFill rotWithShape="0">
                <a:blip r:embed="rId22"/>
                <a:stretch>
                  <a:fillRect r="-297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orizontal Scroll 47"/>
              <p:cNvSpPr/>
              <p:nvPr/>
            </p:nvSpPr>
            <p:spPr bwMode="auto">
              <a:xfrm>
                <a:off x="8281258" y="3859779"/>
                <a:ext cx="597923" cy="357881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</a:rPr>
                          <m:t>cm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orizontal Scrol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1258" y="3859779"/>
                <a:ext cx="597923" cy="357881"/>
              </a:xfrm>
              <a:prstGeom prst="foldedCorner">
                <a:avLst/>
              </a:prstGeom>
              <a:blipFill rotWithShape="0">
                <a:blip r:embed="rId23"/>
                <a:stretch>
                  <a:fillRect r="-297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Horizontal Scroll 48"/>
              <p:cNvSpPr/>
              <p:nvPr/>
            </p:nvSpPr>
            <p:spPr bwMode="auto">
              <a:xfrm>
                <a:off x="8281258" y="4304103"/>
                <a:ext cx="597923" cy="357881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</a:rPr>
                          <m:t>cm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Horizontal Scrol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1258" y="4304103"/>
                <a:ext cx="597923" cy="357881"/>
              </a:xfrm>
              <a:prstGeom prst="foldedCorner">
                <a:avLst/>
              </a:prstGeom>
              <a:blipFill rotWithShape="0">
                <a:blip r:embed="rId15"/>
                <a:stretch>
                  <a:fillRect r="-297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52530" y="1350701"/>
            <a:ext cx="1805302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Spending: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Horizontal Scroll 68"/>
              <p:cNvSpPr/>
              <p:nvPr/>
            </p:nvSpPr>
            <p:spPr bwMode="auto">
              <a:xfrm>
                <a:off x="2109180" y="1134353"/>
                <a:ext cx="4924195" cy="927311"/>
              </a:xfrm>
              <a:prstGeom prst="horizontalScroll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I’m using up a coin with (unique)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</a:rPr>
                      <m:t>sn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here are its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</a:rPr>
                      <m:t>cm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Horizontal Scrol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9180" y="1134353"/>
                <a:ext cx="4924195" cy="927311"/>
              </a:xfrm>
              <a:prstGeom prst="horizontalScroll">
                <a:avLst/>
              </a:prstGeom>
              <a:blipFill rotWithShape="0">
                <a:blip r:embed="rId24"/>
                <a:stretch>
                  <a:fillRect r="-741" b="-389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 bwMode="auto">
          <a:xfrm>
            <a:off x="2138743" y="1363013"/>
            <a:ext cx="4665137" cy="349656"/>
          </a:xfrm>
          <a:prstGeom prst="line">
            <a:avLst/>
          </a:prstGeom>
          <a:solidFill>
            <a:srgbClr val="FFFFFF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Horizontal Scroll 69"/>
              <p:cNvSpPr/>
              <p:nvPr/>
            </p:nvSpPr>
            <p:spPr bwMode="auto">
              <a:xfrm>
                <a:off x="1834231" y="1087578"/>
                <a:ext cx="5284870" cy="1314562"/>
              </a:xfrm>
              <a:prstGeom prst="horizontalScroll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I’m using up a coin with (unique)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</a:rPr>
                      <m:t>sn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  <a:b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know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</a:rPr>
                      <m:t>cm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tree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B050"/>
                        </a:solidFill>
                      </a:rPr>
                      <m:t>root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match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2400" smtClean="0">
                        <a:solidFill>
                          <a:srgbClr val="00B050"/>
                        </a:solidFill>
                      </a:rPr>
                      <m:t>n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Horizontal Scrol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4231" y="1087578"/>
                <a:ext cx="5284870" cy="1314562"/>
              </a:xfrm>
              <a:prstGeom prst="horizontalScroll">
                <a:avLst/>
              </a:prstGeom>
              <a:blipFill rotWithShape="0">
                <a:blip r:embed="rId25"/>
                <a:stretch>
                  <a:fillRect l="-690" r="-2186" b="-45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480715" y="1199989"/>
            <a:ext cx="1800543" cy="3452387"/>
            <a:chOff x="6480715" y="1199989"/>
            <a:chExt cx="1800543" cy="3452387"/>
          </a:xfrm>
        </p:grpSpPr>
        <p:cxnSp>
          <p:nvCxnSpPr>
            <p:cNvPr id="101" name="Straight Arrow Connector 100"/>
            <p:cNvCxnSpPr/>
            <p:nvPr/>
          </p:nvCxnSpPr>
          <p:spPr bwMode="auto">
            <a:xfrm flipH="1" flipV="1">
              <a:off x="6864367" y="2924520"/>
              <a:ext cx="211684" cy="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78" name="Snip Same Side Corner Rectangle 77"/>
            <p:cNvSpPr/>
            <p:nvPr/>
          </p:nvSpPr>
          <p:spPr bwMode="auto">
            <a:xfrm rot="16200000">
              <a:off x="7631024" y="1472335"/>
              <a:ext cx="796040" cy="2513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DDDDD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CRH</a:t>
              </a:r>
            </a:p>
          </p:txBody>
        </p:sp>
        <p:sp>
          <p:nvSpPr>
            <p:cNvPr id="80" name="Snip Same Side Corner Rectangle 79"/>
            <p:cNvSpPr/>
            <p:nvPr/>
          </p:nvSpPr>
          <p:spPr bwMode="auto">
            <a:xfrm rot="16200000">
              <a:off x="7631024" y="2379654"/>
              <a:ext cx="796040" cy="2513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DDDDD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CRH</a:t>
              </a:r>
            </a:p>
          </p:txBody>
        </p:sp>
        <p:sp>
          <p:nvSpPr>
            <p:cNvPr id="81" name="Snip Same Side Corner Rectangle 80"/>
            <p:cNvSpPr/>
            <p:nvPr/>
          </p:nvSpPr>
          <p:spPr bwMode="auto">
            <a:xfrm rot="16200000">
              <a:off x="7195801" y="1910495"/>
              <a:ext cx="796040" cy="2513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DDDDD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CRH</a:t>
              </a:r>
            </a:p>
          </p:txBody>
        </p:sp>
        <p:sp>
          <p:nvSpPr>
            <p:cNvPr id="82" name="Snip Same Side Corner Rectangle 81"/>
            <p:cNvSpPr/>
            <p:nvPr/>
          </p:nvSpPr>
          <p:spPr bwMode="auto">
            <a:xfrm rot="16200000">
              <a:off x="7631024" y="3251133"/>
              <a:ext cx="796040" cy="2513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DDDDD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CRH</a:t>
              </a:r>
            </a:p>
          </p:txBody>
        </p:sp>
        <p:sp>
          <p:nvSpPr>
            <p:cNvPr id="83" name="Snip Same Side Corner Rectangle 82"/>
            <p:cNvSpPr/>
            <p:nvPr/>
          </p:nvSpPr>
          <p:spPr bwMode="auto">
            <a:xfrm rot="16200000">
              <a:off x="7633971" y="4128682"/>
              <a:ext cx="796040" cy="2513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DDDDD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CRH</a:t>
              </a:r>
            </a:p>
          </p:txBody>
        </p:sp>
        <p:sp>
          <p:nvSpPr>
            <p:cNvPr id="84" name="Snip Same Side Corner Rectangle 83"/>
            <p:cNvSpPr/>
            <p:nvPr/>
          </p:nvSpPr>
          <p:spPr bwMode="auto">
            <a:xfrm rot="16200000">
              <a:off x="7195801" y="3689293"/>
              <a:ext cx="796040" cy="2513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DDDDD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CRH</a:t>
              </a:r>
            </a:p>
          </p:txBody>
        </p:sp>
        <p:sp>
          <p:nvSpPr>
            <p:cNvPr id="85" name="Snip Same Side Corner Rectangle 84"/>
            <p:cNvSpPr/>
            <p:nvPr/>
          </p:nvSpPr>
          <p:spPr bwMode="auto">
            <a:xfrm rot="16200000">
              <a:off x="6810654" y="2788560"/>
              <a:ext cx="796040" cy="251348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DDDDD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CRH</a:t>
              </a:r>
            </a:p>
          </p:txBody>
        </p:sp>
        <p:cxnSp>
          <p:nvCxnSpPr>
            <p:cNvPr id="86" name="Straight Arrow Connector 85"/>
            <p:cNvCxnSpPr>
              <a:stCxn id="63" idx="1"/>
            </p:cNvCxnSpPr>
            <p:nvPr/>
          </p:nvCxnSpPr>
          <p:spPr bwMode="auto">
            <a:xfrm flipH="1" flipV="1">
              <a:off x="8154718" y="1372763"/>
              <a:ext cx="126540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7" name="Straight Arrow Connector 86"/>
            <p:cNvCxnSpPr>
              <a:stCxn id="80" idx="3"/>
            </p:cNvCxnSpPr>
            <p:nvPr/>
          </p:nvCxnSpPr>
          <p:spPr bwMode="auto">
            <a:xfrm flipH="1" flipV="1">
              <a:off x="7719495" y="2313427"/>
              <a:ext cx="183875" cy="19190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H="1">
              <a:off x="7719495" y="3399725"/>
              <a:ext cx="183876" cy="1577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 bwMode="auto">
            <a:xfrm flipH="1" flipV="1">
              <a:off x="7719495" y="4115143"/>
              <a:ext cx="183875" cy="19190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 flipH="1" flipV="1">
              <a:off x="8154718" y="1809287"/>
              <a:ext cx="126540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 flipH="1" flipV="1">
              <a:off x="8154718" y="2259813"/>
              <a:ext cx="126540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4" name="Straight Arrow Connector 93"/>
            <p:cNvCxnSpPr/>
            <p:nvPr/>
          </p:nvCxnSpPr>
          <p:spPr bwMode="auto">
            <a:xfrm flipH="1" flipV="1">
              <a:off x="8154718" y="2696337"/>
              <a:ext cx="126540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5" name="Straight Arrow Connector 94"/>
            <p:cNvCxnSpPr/>
            <p:nvPr/>
          </p:nvCxnSpPr>
          <p:spPr bwMode="auto">
            <a:xfrm flipH="1" flipV="1">
              <a:off x="8154718" y="3153340"/>
              <a:ext cx="126540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H="1" flipV="1">
              <a:off x="8154718" y="3589864"/>
              <a:ext cx="126540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H="1" flipV="1">
              <a:off x="8154718" y="4040390"/>
              <a:ext cx="126540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H="1" flipV="1">
              <a:off x="8154718" y="4476914"/>
              <a:ext cx="126540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9" name="Straight Arrow Connector 98"/>
            <p:cNvCxnSpPr>
              <a:stCxn id="81" idx="3"/>
            </p:cNvCxnSpPr>
            <p:nvPr/>
          </p:nvCxnSpPr>
          <p:spPr bwMode="auto">
            <a:xfrm flipH="1">
              <a:off x="7341297" y="2036169"/>
              <a:ext cx="126850" cy="63239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100" name="Straight Arrow Connector 99"/>
            <p:cNvCxnSpPr>
              <a:stCxn id="84" idx="3"/>
            </p:cNvCxnSpPr>
            <p:nvPr/>
          </p:nvCxnSpPr>
          <p:spPr bwMode="auto">
            <a:xfrm flipH="1" flipV="1">
              <a:off x="7341297" y="3150067"/>
              <a:ext cx="126850" cy="664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480715" y="2629281"/>
                  <a:ext cx="646331" cy="3277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</a:rPr>
                          <m:t>root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715" y="2629281"/>
                  <a:ext cx="646331" cy="32778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 bwMode="auto">
            <a:xfrm flipH="1">
              <a:off x="7719495" y="1638402"/>
              <a:ext cx="183876" cy="1577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  <p:sp>
        <p:nvSpPr>
          <p:cNvPr id="67" name="TextBox 66"/>
          <p:cNvSpPr txBox="1"/>
          <p:nvPr/>
        </p:nvSpPr>
        <p:spPr>
          <a:xfrm rot="5121">
            <a:off x="655189" y="6268760"/>
            <a:ext cx="26628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Proved to be known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1" name="Folded Corner 70"/>
          <p:cNvSpPr/>
          <p:nvPr/>
        </p:nvSpPr>
        <p:spPr bwMode="auto">
          <a:xfrm>
            <a:off x="43573" y="5855747"/>
            <a:ext cx="574535" cy="338982"/>
          </a:xfrm>
          <a:prstGeom prst="foldedCorner">
            <a:avLst>
              <a:gd name="adj" fmla="val 2212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Folded Corner 72"/>
          <p:cNvSpPr/>
          <p:nvPr/>
        </p:nvSpPr>
        <p:spPr bwMode="auto">
          <a:xfrm>
            <a:off x="55699" y="6274810"/>
            <a:ext cx="574535" cy="341607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olded Corner 73"/>
          <p:cNvSpPr/>
          <p:nvPr/>
        </p:nvSpPr>
        <p:spPr bwMode="auto">
          <a:xfrm>
            <a:off x="43574" y="5443891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52245" y="5109288"/>
            <a:ext cx="1018227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Legend: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35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55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/>
      <p:bldP spid="69" grpId="0" animBg="1"/>
      <p:bldP spid="70" grpId="0" animBg="1"/>
      <p:bldP spid="67" grpId="0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 bwMode="auto">
          <a:xfrm>
            <a:off x="2160433" y="1830603"/>
            <a:ext cx="4611842" cy="4611842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99"/>
              </a:solidFill>
              <a:effectLst/>
              <a:latin typeface="Arial" charset="0"/>
            </a:endParaRPr>
          </a:p>
        </p:txBody>
      </p:sp>
      <p:sp>
        <p:nvSpPr>
          <p:cNvPr id="32" name="Folded Corner 31"/>
          <p:cNvSpPr/>
          <p:nvPr/>
        </p:nvSpPr>
        <p:spPr bwMode="auto">
          <a:xfrm>
            <a:off x="5406779" y="3754597"/>
            <a:ext cx="679732" cy="445062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3382471" y="4855221"/>
            <a:ext cx="1043872" cy="445062"/>
          </a:xfrm>
          <a:prstGeom prst="foldedCorner">
            <a:avLst>
              <a:gd name="adj" fmla="val 2212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olded Corner 35"/>
          <p:cNvSpPr/>
          <p:nvPr/>
        </p:nvSpPr>
        <p:spPr bwMode="auto">
          <a:xfrm>
            <a:off x="5463422" y="3811241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olded Corner 20"/>
          <p:cNvSpPr/>
          <p:nvPr/>
        </p:nvSpPr>
        <p:spPr bwMode="auto">
          <a:xfrm>
            <a:off x="3495759" y="4911865"/>
            <a:ext cx="865848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58250" algn="r"/>
              </a:tabLst>
            </a:pPr>
            <a:r>
              <a:rPr lang="en-US" dirty="0" smtClean="0"/>
              <a:t>Basic </a:t>
            </a:r>
            <a:r>
              <a:rPr lang="en-US" dirty="0"/>
              <a:t>anonymous </a:t>
            </a:r>
            <a:r>
              <a:rPr lang="en-US" dirty="0" smtClean="0"/>
              <a:t>e-cash – requisite proofs</a:t>
            </a:r>
            <a:endParaRPr lang="en-US" i="1" dirty="0"/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2889427" y="3761448"/>
            <a:ext cx="1982624" cy="420640"/>
          </a:xfrm>
          <a:prstGeom prst="snip1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commit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936288" y="4182088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60983" y="4862072"/>
                <a:ext cx="1907895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sn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(serial number)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83" y="4862072"/>
                <a:ext cx="1907895" cy="720197"/>
              </a:xfrm>
              <a:prstGeom prst="rect">
                <a:avLst/>
              </a:prstGeom>
              <a:blipFill rotWithShape="0">
                <a:blip r:embed="rId3"/>
                <a:stretch>
                  <a:fillRect l="-2556" r="-3514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0379" y="3761448"/>
                <a:ext cx="1734769" cy="981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</a:rPr>
                        <m:t>commitment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0000"/>
                          </a:solidFill>
                        </a:rPr>
                        <m:t>randomness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79" y="3761448"/>
                <a:ext cx="1734769" cy="981807"/>
              </a:xfrm>
              <a:prstGeom prst="rect">
                <a:avLst/>
              </a:prstGeom>
              <a:blipFill rotWithShape="0">
                <a:blip r:embed="rId4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 bwMode="auto">
          <a:xfrm flipH="1">
            <a:off x="4880602" y="3983863"/>
            <a:ext cx="710994" cy="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Folded Corner 32"/>
          <p:cNvSpPr/>
          <p:nvPr/>
        </p:nvSpPr>
        <p:spPr bwMode="auto">
          <a:xfrm>
            <a:off x="3495759" y="2535036"/>
            <a:ext cx="865848" cy="367730"/>
          </a:xfrm>
          <a:prstGeom prst="foldedCorner">
            <a:avLst>
              <a:gd name="adj" fmla="val 2987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3936288" y="3114675"/>
            <a:ext cx="0" cy="64938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cm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(coin commitment)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blipFill rotWithShape="0">
                <a:blip r:embed="rId5"/>
                <a:stretch>
                  <a:fillRect l="-2128" r="-3191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52530" y="1350701"/>
            <a:ext cx="1805302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Spending: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Horizontal Scroll 69"/>
              <p:cNvSpPr/>
              <p:nvPr/>
            </p:nvSpPr>
            <p:spPr bwMode="auto">
              <a:xfrm>
                <a:off x="2200892" y="844967"/>
                <a:ext cx="4924195" cy="1314562"/>
              </a:xfrm>
              <a:prstGeom prst="horizontalScroll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I’m using up a coin with (unique)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</a:rPr>
                      <m:t>sn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know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</a:rPr>
                      <m:t>cm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tree,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match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sz="2400" smtClean="0">
                        <a:solidFill>
                          <a:srgbClr val="00B050"/>
                        </a:solidFill>
                      </a:rPr>
                      <m:t>n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Horizontal Scrol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0892" y="844967"/>
                <a:ext cx="4924195" cy="1314562"/>
              </a:xfrm>
              <a:prstGeom prst="horizontalScroll">
                <a:avLst/>
              </a:prstGeom>
              <a:blipFill rotWithShape="0">
                <a:blip r:embed="rId6"/>
                <a:stretch>
                  <a:fillRect r="-988" b="-92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52530" y="2884135"/>
            <a:ext cx="1503938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uccinct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530" y="5121921"/>
            <a:ext cx="2313454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dirty="0" err="1" smtClean="0">
                <a:solidFill>
                  <a:srgbClr val="00B050"/>
                </a:solidFill>
              </a:rPr>
              <a:t>zkSNARK</a:t>
            </a:r>
            <a:endParaRPr lang="en-US" sz="3600" b="1" dirty="0" smtClean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530" y="2439273"/>
            <a:ext cx="2706190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z</a:t>
            </a:r>
            <a:r>
              <a:rPr lang="en-US" dirty="0" smtClean="0">
                <a:solidFill>
                  <a:srgbClr val="00B050"/>
                </a:solidFill>
              </a:rPr>
              <a:t>ero </a:t>
            </a:r>
            <a:r>
              <a:rPr lang="en-US" b="1" dirty="0" smtClean="0">
                <a:solidFill>
                  <a:srgbClr val="00B050"/>
                </a:solidFill>
              </a:rPr>
              <a:t>k</a:t>
            </a:r>
            <a:r>
              <a:rPr lang="en-US" dirty="0" smtClean="0">
                <a:solidFill>
                  <a:srgbClr val="00B050"/>
                </a:solidFill>
              </a:rPr>
              <a:t>nowledge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530" y="3328997"/>
            <a:ext cx="2444900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B050"/>
                </a:solidFill>
              </a:rPr>
              <a:t>n</a:t>
            </a:r>
            <a:r>
              <a:rPr lang="en-US" dirty="0" err="1" smtClean="0">
                <a:solidFill>
                  <a:srgbClr val="00B050"/>
                </a:solidFill>
              </a:rPr>
              <a:t>oninteractive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530" y="3773859"/>
            <a:ext cx="1725152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ar</a:t>
            </a:r>
            <a:r>
              <a:rPr lang="en-US" dirty="0" smtClean="0">
                <a:solidFill>
                  <a:srgbClr val="00B050"/>
                </a:solidFill>
              </a:rPr>
              <a:t>gument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30" y="4218719"/>
            <a:ext cx="2326278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of </a:t>
            </a:r>
            <a:r>
              <a:rPr lang="en-US" b="1" dirty="0" smtClean="0">
                <a:solidFill>
                  <a:srgbClr val="00B050"/>
                </a:solidFill>
              </a:rPr>
              <a:t>k</a:t>
            </a:r>
            <a:r>
              <a:rPr lang="en-US" dirty="0" smtClean="0">
                <a:solidFill>
                  <a:srgbClr val="00B050"/>
                </a:solidFill>
              </a:rPr>
              <a:t>nowledge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530" y="1997809"/>
            <a:ext cx="1745991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Requires: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094" y="3786145"/>
            <a:ext cx="1005403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2095631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2" grpId="0" animBg="1"/>
      <p:bldP spid="31" grpId="0" animBg="1"/>
      <p:bldP spid="36" grpId="0" animBg="1"/>
      <p:bldP spid="21" grpId="0" animBg="1"/>
      <p:bldP spid="8" grpId="0" animBg="1"/>
      <p:bldP spid="15" grpId="0"/>
      <p:bldP spid="22" grpId="0"/>
      <p:bldP spid="33" grpId="0" animBg="1"/>
      <p:bldP spid="51" grpId="0"/>
      <p:bldP spid="68" grpId="0"/>
      <p:bldP spid="70" grpId="0" animBg="1"/>
      <p:bldP spid="67" grpId="0"/>
      <p:bldP spid="71" grpId="0"/>
      <p:bldP spid="72" grpId="0"/>
      <p:bldP spid="74" grpId="0"/>
      <p:bldP spid="75" grpId="0"/>
      <p:bldP spid="76" grpId="0"/>
      <p:bldP spid="77" grpId="0"/>
      <p:bldP spid="79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134062" y="5450622"/>
            <a:ext cx="3932914" cy="1142994"/>
          </a:xfrm>
          <a:prstGeom prst="rect">
            <a:avLst/>
          </a:prstGeom>
          <a:solidFill>
            <a:srgbClr val="CCFFCC"/>
          </a:solidFill>
          <a:ln w="28575">
            <a:solidFill>
              <a:sysClr val="windowText" lastClr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</a:rPr>
              <a:t>Underlying </a:t>
            </a:r>
            <a:r>
              <a:rPr lang="en-US" sz="2400" kern="0" dirty="0" err="1" smtClean="0">
                <a:solidFill>
                  <a:prstClr val="black"/>
                </a:solidFill>
                <a:latin typeface="Palatino Linotype"/>
              </a:rPr>
              <a:t>zk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</a:rPr>
              <a:t>SNARK used in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</a:rPr>
              <a:t>Zerocash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encil" panose="040409050D0802020404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58250" algn="r"/>
              </a:tabLst>
            </a:pPr>
            <a:r>
              <a:rPr lang="en-US" dirty="0" err="1" smtClean="0"/>
              <a:t>zkSNARK</a:t>
            </a:r>
            <a:r>
              <a:rPr lang="en-US" dirty="0" smtClean="0"/>
              <a:t> constructions for any </a:t>
            </a:r>
            <a:r>
              <a:rPr lang="en-US" i="1" dirty="0" smtClean="0"/>
              <a:t>NP statement</a:t>
            </a:r>
            <a:endParaRPr lang="en-US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52530" y="2884135"/>
            <a:ext cx="1503938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uccinct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530" y="5121921"/>
            <a:ext cx="2313454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dirty="0" err="1" smtClean="0">
                <a:solidFill>
                  <a:srgbClr val="00B050"/>
                </a:solidFill>
              </a:rPr>
              <a:t>zkSNARK</a:t>
            </a:r>
            <a:endParaRPr lang="en-US" sz="3600" b="1" dirty="0" smtClean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530" y="2439273"/>
            <a:ext cx="2706190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z</a:t>
            </a:r>
            <a:r>
              <a:rPr lang="en-US" dirty="0" smtClean="0">
                <a:solidFill>
                  <a:srgbClr val="00B050"/>
                </a:solidFill>
              </a:rPr>
              <a:t>ero </a:t>
            </a:r>
            <a:r>
              <a:rPr lang="en-US" b="1" dirty="0" smtClean="0">
                <a:solidFill>
                  <a:srgbClr val="00B050"/>
                </a:solidFill>
              </a:rPr>
              <a:t>k</a:t>
            </a:r>
            <a:r>
              <a:rPr lang="en-US" dirty="0" smtClean="0">
                <a:solidFill>
                  <a:srgbClr val="00B050"/>
                </a:solidFill>
              </a:rPr>
              <a:t>nowledge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530" y="3328997"/>
            <a:ext cx="2444900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B050"/>
                </a:solidFill>
              </a:rPr>
              <a:t>n</a:t>
            </a:r>
            <a:r>
              <a:rPr lang="en-US" dirty="0" err="1" smtClean="0">
                <a:solidFill>
                  <a:srgbClr val="00B050"/>
                </a:solidFill>
              </a:rPr>
              <a:t>oninteractive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530" y="3773859"/>
            <a:ext cx="1725152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ar</a:t>
            </a:r>
            <a:r>
              <a:rPr lang="en-US" dirty="0" smtClean="0">
                <a:solidFill>
                  <a:srgbClr val="00B050"/>
                </a:solidFill>
              </a:rPr>
              <a:t>gument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30" y="4218719"/>
            <a:ext cx="2326278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of </a:t>
            </a:r>
            <a:r>
              <a:rPr lang="en-US" b="1" dirty="0" smtClean="0">
                <a:solidFill>
                  <a:srgbClr val="00B050"/>
                </a:solidFill>
              </a:rPr>
              <a:t>k</a:t>
            </a:r>
            <a:r>
              <a:rPr lang="en-US" dirty="0" smtClean="0">
                <a:solidFill>
                  <a:srgbClr val="00B050"/>
                </a:solidFill>
              </a:rPr>
              <a:t>nowledge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02591" y="800099"/>
            <a:ext cx="6241387" cy="45101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None/>
              <a:tabLst>
                <a:tab pos="6283325" algn="r"/>
                <a:tab pos="8686800" algn="r"/>
              </a:tabLst>
            </a:pPr>
            <a:r>
              <a:rPr lang="en-US" sz="2800" kern="0" dirty="0" smtClean="0"/>
              <a:t>Without trusted setup:</a:t>
            </a:r>
          </a:p>
          <a:p>
            <a:pPr marL="285750" lvl="1">
              <a:lnSpc>
                <a:spcPct val="100000"/>
              </a:lnSpc>
              <a:tabLst>
                <a:tab pos="6283325" algn="r"/>
                <a:tab pos="8686800" algn="r"/>
              </a:tabLst>
            </a:pPr>
            <a:r>
              <a:rPr lang="en-US" kern="0" dirty="0" smtClean="0"/>
              <a:t>Theory	</a:t>
            </a:r>
            <a:r>
              <a:rPr lang="en-US" sz="1800" dirty="0" smtClean="0"/>
              <a:t>[BFLS </a:t>
            </a:r>
            <a:r>
              <a:rPr lang="en-US" sz="1800" dirty="0"/>
              <a:t>91]  [</a:t>
            </a:r>
            <a:r>
              <a:rPr lang="en-US" sz="1800" dirty="0" err="1"/>
              <a:t>Kilian</a:t>
            </a:r>
            <a:r>
              <a:rPr lang="en-US" sz="1800" dirty="0"/>
              <a:t> </a:t>
            </a:r>
            <a:r>
              <a:rPr lang="en-US" sz="1800" dirty="0" smtClean="0"/>
              <a:t>92]  [</a:t>
            </a:r>
            <a:r>
              <a:rPr lang="en-US" sz="1800" dirty="0" err="1"/>
              <a:t>Micali</a:t>
            </a:r>
            <a:r>
              <a:rPr lang="en-US" sz="1800" dirty="0"/>
              <a:t> 94]  […PCP…]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he-IL" sz="1800" dirty="0"/>
              <a:t>]</a:t>
            </a:r>
            <a:r>
              <a:rPr lang="it-IT" sz="1800" dirty="0"/>
              <a:t>Ben-Sasson</a:t>
            </a:r>
            <a:r>
              <a:rPr lang="he-IL" sz="1800" dirty="0"/>
              <a:t> </a:t>
            </a:r>
            <a:r>
              <a:rPr lang="it-IT" sz="1800" dirty="0"/>
              <a:t>Chiesa</a:t>
            </a:r>
            <a:r>
              <a:rPr lang="he-IL" sz="1800" dirty="0"/>
              <a:t> </a:t>
            </a:r>
            <a:r>
              <a:rPr lang="it-IT" sz="1800" dirty="0"/>
              <a:t>Genkin</a:t>
            </a:r>
            <a:r>
              <a:rPr lang="he-IL" sz="1800" dirty="0"/>
              <a:t> </a:t>
            </a:r>
            <a:r>
              <a:rPr lang="it-IT" sz="1800" dirty="0"/>
              <a:t>Tromer</a:t>
            </a:r>
            <a:r>
              <a:rPr lang="en-US" sz="1800" dirty="0"/>
              <a:t> 13]</a:t>
            </a:r>
            <a:br>
              <a:rPr lang="en-US" sz="1800" dirty="0"/>
            </a:br>
            <a:endParaRPr lang="en-US" sz="1800" dirty="0" smtClean="0"/>
          </a:p>
          <a:p>
            <a:pPr marL="285750" lvl="1">
              <a:lnSpc>
                <a:spcPct val="100000"/>
              </a:lnSpc>
              <a:tabLst>
                <a:tab pos="6283325" algn="r"/>
                <a:tab pos="8686800" algn="r"/>
              </a:tabLst>
            </a:pPr>
            <a:endParaRPr lang="en-US" sz="1800" kern="0" dirty="0" smtClean="0"/>
          </a:p>
          <a:p>
            <a:pPr marL="285750" indent="-285750">
              <a:lnSpc>
                <a:spcPct val="100000"/>
              </a:lnSpc>
              <a:buNone/>
              <a:tabLst>
                <a:tab pos="6283325" algn="r"/>
                <a:tab pos="8686800" algn="r"/>
              </a:tabLst>
            </a:pPr>
            <a:r>
              <a:rPr lang="en-US" sz="2800" kern="0" dirty="0" smtClean="0"/>
              <a:t>With trusted setup:</a:t>
            </a:r>
          </a:p>
          <a:p>
            <a:pPr marL="285750" lvl="1">
              <a:lnSpc>
                <a:spcPct val="100000"/>
              </a:lnSpc>
              <a:tabLst>
                <a:tab pos="6283325" algn="r"/>
                <a:tab pos="8686800" algn="r"/>
              </a:tabLst>
            </a:pPr>
            <a:r>
              <a:rPr lang="en-US" kern="0" dirty="0" smtClean="0"/>
              <a:t>Theory	</a:t>
            </a:r>
            <a:r>
              <a:rPr lang="en-US" sz="1800" kern="0" dirty="0" smtClean="0"/>
              <a:t>[</a:t>
            </a:r>
            <a:r>
              <a:rPr lang="en-US" sz="1800" kern="0" dirty="0" err="1" smtClean="0"/>
              <a:t>Groth</a:t>
            </a:r>
            <a:r>
              <a:rPr lang="en-US" sz="1800" kern="0" dirty="0" smtClean="0"/>
              <a:t> 10]  [</a:t>
            </a:r>
            <a:r>
              <a:rPr lang="en-US" sz="1800" kern="0" dirty="0" err="1" smtClean="0"/>
              <a:t>Lipmaa</a:t>
            </a:r>
            <a:r>
              <a:rPr lang="en-US" sz="1800" kern="0" dirty="0" smtClean="0"/>
              <a:t> 12]</a:t>
            </a:r>
            <a:br>
              <a:rPr lang="en-US" sz="1800" kern="0" dirty="0" smtClean="0"/>
            </a:br>
            <a:r>
              <a:rPr lang="en-US" sz="1800" kern="0" dirty="0" smtClean="0"/>
              <a:t>	[</a:t>
            </a:r>
            <a:r>
              <a:rPr lang="en-US" sz="1800" kern="0" dirty="0" err="1" smtClean="0"/>
              <a:t>Gennaro</a:t>
            </a:r>
            <a:r>
              <a:rPr lang="en-US" sz="1800" kern="0" dirty="0" smtClean="0"/>
              <a:t> Gentry </a:t>
            </a:r>
            <a:r>
              <a:rPr lang="en-US" sz="1800" kern="0" dirty="0" err="1" smtClean="0"/>
              <a:t>Parno</a:t>
            </a:r>
            <a:r>
              <a:rPr lang="en-US" sz="1800" kern="0" dirty="0" smtClean="0"/>
              <a:t> </a:t>
            </a:r>
            <a:r>
              <a:rPr lang="en-US" sz="1800" kern="0" dirty="0" err="1" smtClean="0"/>
              <a:t>Raykova</a:t>
            </a:r>
            <a:r>
              <a:rPr lang="en-US" sz="1800" kern="0" dirty="0"/>
              <a:t> </a:t>
            </a:r>
            <a:r>
              <a:rPr lang="en-US" sz="1800" kern="0" dirty="0" smtClean="0"/>
              <a:t>13]</a:t>
            </a:r>
            <a:br>
              <a:rPr lang="en-US" sz="1800" kern="0" dirty="0" smtClean="0"/>
            </a:br>
            <a:r>
              <a:rPr lang="en-US" sz="1800" kern="0" dirty="0" smtClean="0"/>
              <a:t>	[</a:t>
            </a:r>
            <a:r>
              <a:rPr lang="en-US" sz="1800" kern="0" dirty="0" err="1" smtClean="0"/>
              <a:t>Bitansky</a:t>
            </a:r>
            <a:r>
              <a:rPr lang="en-US" sz="1800" kern="0" dirty="0" smtClean="0"/>
              <a:t> </a:t>
            </a:r>
            <a:r>
              <a:rPr lang="en-US" sz="1800" kern="0" dirty="0" err="1" smtClean="0"/>
              <a:t>Chiesa</a:t>
            </a:r>
            <a:r>
              <a:rPr lang="en-US" sz="1800" kern="0" dirty="0" smtClean="0"/>
              <a:t> </a:t>
            </a:r>
            <a:r>
              <a:rPr lang="en-US" sz="1800" kern="0" dirty="0" err="1" smtClean="0"/>
              <a:t>Ishai</a:t>
            </a:r>
            <a:r>
              <a:rPr lang="en-US" sz="1800" kern="0" dirty="0" smtClean="0"/>
              <a:t> </a:t>
            </a:r>
            <a:r>
              <a:rPr lang="en-US" sz="1800" kern="0" dirty="0" err="1" smtClean="0"/>
              <a:t>Ostrovsky</a:t>
            </a:r>
            <a:r>
              <a:rPr lang="en-US" sz="1800" kern="0" dirty="0" smtClean="0"/>
              <a:t> </a:t>
            </a:r>
            <a:r>
              <a:rPr lang="en-US" sz="1800" kern="0" dirty="0" err="1" smtClean="0"/>
              <a:t>Paneth</a:t>
            </a:r>
            <a:r>
              <a:rPr lang="en-US" sz="1800" kern="0" dirty="0" smtClean="0"/>
              <a:t> 13]</a:t>
            </a:r>
            <a:endParaRPr lang="en-US" sz="1700" kern="0" dirty="0" smtClean="0"/>
          </a:p>
          <a:p>
            <a:pPr marL="285750" lvl="1">
              <a:lnSpc>
                <a:spcPct val="100000"/>
              </a:lnSpc>
              <a:tabLst>
                <a:tab pos="6283325" algn="r"/>
                <a:tab pos="8686800" algn="r"/>
              </a:tabLst>
            </a:pPr>
            <a:r>
              <a:rPr lang="en-US" kern="0" dirty="0" smtClean="0"/>
              <a:t>Implementations</a:t>
            </a:r>
            <a:br>
              <a:rPr lang="en-US" kern="0" dirty="0" smtClean="0"/>
            </a:br>
            <a:r>
              <a:rPr lang="en-US" kern="0" dirty="0" smtClean="0"/>
              <a:t>	</a:t>
            </a:r>
            <a:r>
              <a:rPr lang="en-US" sz="1800" kern="0" dirty="0" smtClean="0"/>
              <a:t>[</a:t>
            </a:r>
            <a:r>
              <a:rPr lang="en-US" sz="1800" kern="0" dirty="0" err="1" smtClean="0"/>
              <a:t>Parno</a:t>
            </a:r>
            <a:r>
              <a:rPr lang="en-US" sz="1800" kern="0" dirty="0" smtClean="0"/>
              <a:t> Gentry Howell </a:t>
            </a:r>
            <a:r>
              <a:rPr lang="en-US" sz="1800" kern="0" dirty="0" err="1" smtClean="0"/>
              <a:t>Raykova</a:t>
            </a:r>
            <a:r>
              <a:rPr lang="en-US" sz="1800" kern="0" dirty="0" smtClean="0"/>
              <a:t> 13]</a:t>
            </a:r>
            <a:br>
              <a:rPr lang="en-US" sz="1800" kern="0" dirty="0" smtClean="0"/>
            </a:br>
            <a:r>
              <a:rPr lang="en-US" sz="1800" kern="0" dirty="0" smtClean="0"/>
              <a:t>	[Ben-</a:t>
            </a:r>
            <a:r>
              <a:rPr lang="en-US" sz="1800" kern="0" dirty="0" err="1" smtClean="0"/>
              <a:t>Sasson</a:t>
            </a:r>
            <a:r>
              <a:rPr lang="en-US" sz="1800" kern="0" dirty="0" smtClean="0"/>
              <a:t> </a:t>
            </a:r>
            <a:r>
              <a:rPr lang="en-US" sz="1800" kern="0" dirty="0" err="1" smtClean="0"/>
              <a:t>Chiesa</a:t>
            </a:r>
            <a:r>
              <a:rPr lang="en-US" sz="1800" kern="0" dirty="0" smtClean="0"/>
              <a:t> </a:t>
            </a:r>
            <a:r>
              <a:rPr lang="en-US" sz="1800" kern="0" dirty="0" err="1" smtClean="0"/>
              <a:t>Genkin</a:t>
            </a:r>
            <a:r>
              <a:rPr lang="en-US" sz="1800" kern="0" dirty="0" smtClean="0"/>
              <a:t> Tromer </a:t>
            </a:r>
            <a:r>
              <a:rPr lang="en-US" sz="1800" kern="0" dirty="0" err="1" smtClean="0"/>
              <a:t>Virza</a:t>
            </a:r>
            <a:r>
              <a:rPr lang="en-US" sz="1800" kern="0" dirty="0" smtClean="0"/>
              <a:t> 13]</a:t>
            </a:r>
            <a:br>
              <a:rPr lang="en-US" sz="1800" kern="0" dirty="0" smtClean="0"/>
            </a:br>
            <a:r>
              <a:rPr lang="en-US" sz="1800" kern="0" dirty="0" smtClean="0"/>
              <a:t>	[Ben-</a:t>
            </a:r>
            <a:r>
              <a:rPr lang="en-US" sz="1800" kern="0" dirty="0" err="1" smtClean="0"/>
              <a:t>Sasson</a:t>
            </a:r>
            <a:r>
              <a:rPr lang="en-US" sz="1800" kern="0" dirty="0" smtClean="0"/>
              <a:t> </a:t>
            </a:r>
            <a:r>
              <a:rPr lang="en-US" sz="1800" kern="0" dirty="0" err="1" smtClean="0"/>
              <a:t>Chiesa</a:t>
            </a:r>
            <a:r>
              <a:rPr lang="en-US" sz="1800" kern="0" dirty="0" smtClean="0"/>
              <a:t> Tromer </a:t>
            </a:r>
            <a:r>
              <a:rPr lang="en-US" sz="1800" kern="0" dirty="0" err="1" smtClean="0"/>
              <a:t>Virza</a:t>
            </a:r>
            <a:r>
              <a:rPr lang="en-US" sz="1800" kern="0" dirty="0" smtClean="0"/>
              <a:t> 14]</a:t>
            </a:r>
            <a:endParaRPr lang="en-US" sz="2000" kern="0" dirty="0" smtClean="0"/>
          </a:p>
        </p:txBody>
      </p:sp>
      <p:sp>
        <p:nvSpPr>
          <p:cNvPr id="3" name="Left Brace 2"/>
          <p:cNvSpPr/>
          <p:nvPr/>
        </p:nvSpPr>
        <p:spPr bwMode="auto">
          <a:xfrm>
            <a:off x="2575420" y="738231"/>
            <a:ext cx="411061" cy="5914239"/>
          </a:xfrm>
          <a:prstGeom prst="leftBrace">
            <a:avLst>
              <a:gd name="adj1" fmla="val 55272"/>
              <a:gd name="adj2" fmla="val 78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solidFill>
                  <a:schemeClr val="tx1"/>
                </a:solidFill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5917" y="5403536"/>
            <a:ext cx="1962397" cy="467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rgbClr val="C00000"/>
                </a:solidFill>
                <a:latin typeface="Stencil" panose="040409050D0802020404" pitchFamily="82" charset="0"/>
              </a:rPr>
              <a:t>SCIPR Lab</a:t>
            </a:r>
          </a:p>
        </p:txBody>
      </p:sp>
    </p:spTree>
    <p:extLst>
      <p:ext uri="{BB962C8B-B14F-4D97-AF65-F5344CB8AC3E}">
        <p14:creationId xmlns:p14="http://schemas.microsoft.com/office/powerpoint/2010/main" val="200819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 bwMode="auto">
          <a:xfrm>
            <a:off x="2160433" y="1830603"/>
            <a:ext cx="4611842" cy="4611842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99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1266826" y="1432295"/>
            <a:ext cx="5334000" cy="5334000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99"/>
              </a:solidFill>
              <a:effectLst/>
              <a:latin typeface="Arial" charset="0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3382471" y="4855221"/>
            <a:ext cx="1043872" cy="445062"/>
          </a:xfrm>
          <a:prstGeom prst="foldedCorner">
            <a:avLst>
              <a:gd name="adj" fmla="val 2212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lded Corner 20"/>
          <p:cNvSpPr/>
          <p:nvPr/>
        </p:nvSpPr>
        <p:spPr bwMode="auto">
          <a:xfrm>
            <a:off x="3495759" y="4911865"/>
            <a:ext cx="865848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858250" algn="r"/>
              </a:tabLst>
            </a:pPr>
            <a:r>
              <a:rPr lang="en-US" dirty="0" err="1" smtClean="0">
                <a:solidFill>
                  <a:srgbClr val="00B050"/>
                </a:solidFill>
              </a:rPr>
              <a:t>zkSNARK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with great power comes great functionality</a:t>
            </a:r>
            <a:endParaRPr lang="en-US" i="1" dirty="0"/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2889427" y="3761448"/>
            <a:ext cx="1982624" cy="420640"/>
          </a:xfrm>
          <a:prstGeom prst="snip1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commit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936288" y="4182088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60983" y="4862072"/>
                <a:ext cx="1907895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sn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(serial number)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83" y="4862072"/>
                <a:ext cx="1907895" cy="720197"/>
              </a:xfrm>
              <a:prstGeom prst="rect">
                <a:avLst/>
              </a:prstGeom>
              <a:blipFill rotWithShape="0">
                <a:blip r:embed="rId3"/>
                <a:stretch>
                  <a:fillRect l="-2556" r="-3514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olded Corner 32"/>
          <p:cNvSpPr/>
          <p:nvPr/>
        </p:nvSpPr>
        <p:spPr bwMode="auto">
          <a:xfrm>
            <a:off x="3495759" y="2535036"/>
            <a:ext cx="865848" cy="367730"/>
          </a:xfrm>
          <a:prstGeom prst="foldedCorner">
            <a:avLst>
              <a:gd name="adj" fmla="val 2987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3936288" y="3114675"/>
            <a:ext cx="0" cy="64938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cm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(coin commitment)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blipFill rotWithShape="0">
                <a:blip r:embed="rId4"/>
                <a:stretch>
                  <a:fillRect l="-2128" r="-3191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olded Corner 41"/>
          <p:cNvSpPr/>
          <p:nvPr/>
        </p:nvSpPr>
        <p:spPr bwMode="auto">
          <a:xfrm>
            <a:off x="5406779" y="3754597"/>
            <a:ext cx="679732" cy="445062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olded Corner 42"/>
          <p:cNvSpPr/>
          <p:nvPr/>
        </p:nvSpPr>
        <p:spPr bwMode="auto">
          <a:xfrm>
            <a:off x="5463422" y="3811241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75929" y="3770973"/>
                <a:ext cx="852221" cy="458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29" y="3770973"/>
                <a:ext cx="852221" cy="4586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 bwMode="auto">
          <a:xfrm flipH="1">
            <a:off x="4880602" y="3983863"/>
            <a:ext cx="710994" cy="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9297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 bwMode="auto">
          <a:xfrm>
            <a:off x="1266826" y="1432295"/>
            <a:ext cx="5334000" cy="5334000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99"/>
              </a:solidFill>
              <a:effectLst/>
              <a:latin typeface="Arial" charset="0"/>
            </a:endParaRPr>
          </a:p>
        </p:txBody>
      </p:sp>
      <p:sp>
        <p:nvSpPr>
          <p:cNvPr id="34" name="Folded Corner 33"/>
          <p:cNvSpPr/>
          <p:nvPr/>
        </p:nvSpPr>
        <p:spPr bwMode="auto">
          <a:xfrm>
            <a:off x="3495759" y="2535036"/>
            <a:ext cx="865848" cy="367730"/>
          </a:xfrm>
          <a:prstGeom prst="foldedCorner">
            <a:avLst>
              <a:gd name="adj" fmla="val 2987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3382471" y="6016596"/>
            <a:ext cx="1043872" cy="445062"/>
          </a:xfrm>
          <a:prstGeom prst="foldedCorner">
            <a:avLst>
              <a:gd name="adj" fmla="val 2212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orizontal Scroll 18"/>
              <p:cNvSpPr/>
              <p:nvPr/>
            </p:nvSpPr>
            <p:spPr bwMode="auto">
              <a:xfrm>
                <a:off x="1719019" y="488798"/>
                <a:ext cx="5665529" cy="933120"/>
              </a:xfrm>
              <a:prstGeom prst="horizontalScroll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hereby spend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BTC to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</a:t>
                </a:r>
                <a:r>
                  <a:rPr lang="he-IL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</a:rPr>
                      <m:t>cm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here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prove consistency.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Horizontal Scrol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9019" y="488798"/>
                <a:ext cx="5665529" cy="933120"/>
              </a:xfrm>
              <a:prstGeom prst="horizontalScroll">
                <a:avLst/>
              </a:prstGeom>
              <a:blipFill rotWithShape="0">
                <a:blip r:embed="rId2"/>
                <a:stretch>
                  <a:fillRect b="-322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lded Corner 20"/>
          <p:cNvSpPr/>
          <p:nvPr/>
        </p:nvSpPr>
        <p:spPr bwMode="auto">
          <a:xfrm>
            <a:off x="3495759" y="6073240"/>
            <a:ext cx="865848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variable denomination</a:t>
            </a:r>
            <a:endParaRPr lang="en-US" i="1" dirty="0"/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719019" y="3761448"/>
            <a:ext cx="3153032" cy="420640"/>
          </a:xfrm>
          <a:prstGeom prst="snip1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commit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936288" y="5343463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60983" y="6023447"/>
                <a:ext cx="1907895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sn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(serial number)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83" y="6023447"/>
                <a:ext cx="1907895" cy="720197"/>
              </a:xfrm>
              <a:prstGeom prst="rect">
                <a:avLst/>
              </a:prstGeom>
              <a:blipFill rotWithShape="0">
                <a:blip r:embed="rId23"/>
                <a:stretch>
                  <a:fillRect l="-2556" r="-3514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 bwMode="auto">
          <a:xfrm flipV="1">
            <a:off x="3936288" y="3114675"/>
            <a:ext cx="0" cy="64938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cm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(coin commitment)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blipFill rotWithShape="0">
                <a:blip r:embed="rId17"/>
                <a:stretch>
                  <a:fillRect l="-2128" r="-3191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0" y="795494"/>
            <a:ext cx="1444627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Minting: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1360490"/>
            <a:ext cx="1805302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Spending: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orizontal Scroll 51"/>
              <p:cNvSpPr/>
              <p:nvPr/>
            </p:nvSpPr>
            <p:spPr bwMode="auto">
              <a:xfrm>
                <a:off x="1865179" y="1149085"/>
                <a:ext cx="6628054" cy="1076626"/>
              </a:xfrm>
              <a:prstGeom prst="horizontalScroll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I’m using up a coin with value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(unique)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</a:rPr>
                      <m:t>sn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  <a:b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are consistent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rgbClr val="00B050"/>
                        </a:solidFill>
                        <a:cs typeface="Times New Roman" panose="02020603050405020304" pitchFamily="18" charset="0"/>
                      </a:rPr>
                      <m:t>cm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Horizontal Scrol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5179" y="1149085"/>
                <a:ext cx="6628054" cy="1076626"/>
              </a:xfrm>
              <a:prstGeom prst="horizontalScroll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olded Corner 56"/>
          <p:cNvSpPr/>
          <p:nvPr/>
        </p:nvSpPr>
        <p:spPr bwMode="auto">
          <a:xfrm>
            <a:off x="1865179" y="4834246"/>
            <a:ext cx="902764" cy="445062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olded Corner 34"/>
          <p:cNvSpPr/>
          <p:nvPr/>
        </p:nvSpPr>
        <p:spPr bwMode="auto">
          <a:xfrm>
            <a:off x="1944446" y="4911865"/>
            <a:ext cx="751129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08933" y="4862072"/>
                <a:ext cx="968535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(value)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3" y="4862072"/>
                <a:ext cx="968535" cy="720197"/>
              </a:xfrm>
              <a:prstGeom prst="rect">
                <a:avLst/>
              </a:prstGeom>
              <a:blipFill rotWithShape="0">
                <a:blip r:embed="rId20"/>
                <a:stretch>
                  <a:fillRect l="-6289" r="-6918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 bwMode="auto">
          <a:xfrm flipV="1">
            <a:off x="2297988" y="4182088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 rot="21059178">
            <a:off x="7247735" y="2151023"/>
            <a:ext cx="1779654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zkSNARK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3936288" y="4182088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Folded Corner 76"/>
          <p:cNvSpPr/>
          <p:nvPr/>
        </p:nvSpPr>
        <p:spPr bwMode="auto">
          <a:xfrm>
            <a:off x="5406779" y="3754597"/>
            <a:ext cx="679732" cy="445062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Folded Corner 77"/>
          <p:cNvSpPr/>
          <p:nvPr/>
        </p:nvSpPr>
        <p:spPr bwMode="auto">
          <a:xfrm>
            <a:off x="5463422" y="3811241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17390" y="3761448"/>
                <a:ext cx="645498" cy="458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390" y="3761448"/>
                <a:ext cx="645498" cy="458652"/>
              </a:xfrm>
              <a:prstGeom prst="rect">
                <a:avLst/>
              </a:prstGeom>
              <a:blipFill rotWithShape="0">
                <a:blip r:embed="rId25"/>
                <a:stretch>
                  <a:fillRect t="-2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 bwMode="auto">
          <a:xfrm flipH="1">
            <a:off x="4880602" y="3983863"/>
            <a:ext cx="710994" cy="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Snip Single Corner Rectangle 80"/>
          <p:cNvSpPr/>
          <p:nvPr/>
        </p:nvSpPr>
        <p:spPr bwMode="auto">
          <a:xfrm flipH="1">
            <a:off x="3176505" y="4910632"/>
            <a:ext cx="1695546" cy="420640"/>
          </a:xfrm>
          <a:prstGeom prst="snip1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commit</a:t>
            </a:r>
          </a:p>
        </p:txBody>
      </p:sp>
      <p:sp>
        <p:nvSpPr>
          <p:cNvPr id="83" name="Folded Corner 82"/>
          <p:cNvSpPr/>
          <p:nvPr/>
        </p:nvSpPr>
        <p:spPr bwMode="auto">
          <a:xfrm>
            <a:off x="5398228" y="4917513"/>
            <a:ext cx="679732" cy="445062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olded Corner 83"/>
          <p:cNvSpPr/>
          <p:nvPr/>
        </p:nvSpPr>
        <p:spPr bwMode="auto">
          <a:xfrm>
            <a:off x="5454871" y="4974157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486132" y="4924364"/>
                <a:ext cx="662361" cy="458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132" y="4924364"/>
                <a:ext cx="662361" cy="458587"/>
              </a:xfrm>
              <a:prstGeom prst="rect">
                <a:avLst/>
              </a:prstGeom>
              <a:blipFill rotWithShape="0">
                <a:blip r:embed="rId26"/>
                <a:stretch>
                  <a:fillRect l="-5505" t="-2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 bwMode="auto">
          <a:xfrm flipH="1">
            <a:off x="4872051" y="5146779"/>
            <a:ext cx="710994" cy="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883744" y="4332948"/>
                <a:ext cx="493340" cy="458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744" y="4332948"/>
                <a:ext cx="493340" cy="458587"/>
              </a:xfrm>
              <a:prstGeom prst="rect">
                <a:avLst/>
              </a:prstGeom>
              <a:blipFill rotWithShape="0">
                <a:blip r:embed="rId27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5573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9" grpId="0" animBg="1"/>
      <p:bldP spid="40" grpId="0"/>
      <p:bldP spid="50" grpId="0"/>
      <p:bldP spid="52" grpId="0" animBg="1"/>
      <p:bldP spid="57" grpId="0" animBg="1"/>
      <p:bldP spid="62" grpId="0"/>
      <p:bldP spid="77" grpId="0" animBg="1"/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 bwMode="auto">
          <a:xfrm>
            <a:off x="1280961" y="2253467"/>
            <a:ext cx="7730400" cy="4471183"/>
          </a:xfrm>
          <a:prstGeom prst="roundRect">
            <a:avLst>
              <a:gd name="adj" fmla="val 27389"/>
            </a:avLst>
          </a:prstGeom>
          <a:solidFill>
            <a:srgbClr val="FFFFCC"/>
          </a:solidFill>
          <a:ln w="19050" cap="flat" cmpd="sng" algn="ctr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99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direct anonymous payments</a:t>
            </a:r>
            <a:endParaRPr lang="en-US" i="1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936288" y="4182088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Folded Corner 80"/>
          <p:cNvSpPr/>
          <p:nvPr/>
        </p:nvSpPr>
        <p:spPr bwMode="auto">
          <a:xfrm>
            <a:off x="7139822" y="5716241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Folded Corner 64"/>
          <p:cNvSpPr/>
          <p:nvPr/>
        </p:nvSpPr>
        <p:spPr bwMode="auto">
          <a:xfrm>
            <a:off x="7054308" y="2556705"/>
            <a:ext cx="865848" cy="331774"/>
          </a:xfrm>
          <a:prstGeom prst="foldedCorner">
            <a:avLst>
              <a:gd name="adj" fmla="val 32555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96834" y="5621101"/>
                <a:ext cx="1822935" cy="98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(serial number</a:t>
                </a:r>
                <a:br>
                  <a:rPr lang="en-US" sz="2000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randomness)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834" y="5621101"/>
                <a:ext cx="1822935" cy="981807"/>
              </a:xfrm>
              <a:prstGeom prst="rect">
                <a:avLst/>
              </a:prstGeom>
              <a:blipFill rotWithShape="0">
                <a:blip r:embed="rId16"/>
                <a:stretch>
                  <a:fillRect l="-2676" r="-3679" b="-10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nip and Round Single Corner Rectangle 34"/>
          <p:cNvSpPr/>
          <p:nvPr/>
        </p:nvSpPr>
        <p:spPr bwMode="auto">
          <a:xfrm>
            <a:off x="6496834" y="3765097"/>
            <a:ext cx="1655899" cy="42064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PRF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7409246" y="4191674"/>
            <a:ext cx="0" cy="1542410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Folded Corner 95"/>
          <p:cNvSpPr/>
          <p:nvPr/>
        </p:nvSpPr>
        <p:spPr bwMode="auto">
          <a:xfrm>
            <a:off x="1944446" y="4911865"/>
            <a:ext cx="751129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Folded Corner 57"/>
          <p:cNvSpPr/>
          <p:nvPr/>
        </p:nvSpPr>
        <p:spPr bwMode="auto">
          <a:xfrm>
            <a:off x="5463422" y="3811241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417390" y="3761448"/>
                <a:ext cx="645498" cy="458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390" y="3761448"/>
                <a:ext cx="645498" cy="458652"/>
              </a:xfrm>
              <a:prstGeom prst="rect">
                <a:avLst/>
              </a:prstGeom>
              <a:blipFill rotWithShape="0">
                <a:blip r:embed="rId23"/>
                <a:stretch>
                  <a:fillRect t="-2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 bwMode="auto">
          <a:xfrm flipH="1">
            <a:off x="4880602" y="3983863"/>
            <a:ext cx="710994" cy="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808933" y="4862072"/>
                <a:ext cx="968535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(value)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3" y="4862072"/>
                <a:ext cx="968535" cy="720197"/>
              </a:xfrm>
              <a:prstGeom prst="rect">
                <a:avLst/>
              </a:prstGeom>
              <a:blipFill rotWithShape="0">
                <a:blip r:embed="rId29"/>
                <a:stretch>
                  <a:fillRect l="-6289" r="-6918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96834" y="2490320"/>
                <a:ext cx="1907895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sn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(serial number)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834" y="2490320"/>
                <a:ext cx="1907895" cy="720197"/>
              </a:xfrm>
              <a:prstGeom prst="rect">
                <a:avLst/>
              </a:prstGeom>
              <a:blipFill rotWithShape="0">
                <a:blip r:embed="rId20"/>
                <a:stretch>
                  <a:fillRect l="-2556" r="-3514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olded Corner 66"/>
          <p:cNvSpPr/>
          <p:nvPr/>
        </p:nvSpPr>
        <p:spPr bwMode="auto">
          <a:xfrm>
            <a:off x="3495759" y="2535036"/>
            <a:ext cx="865848" cy="367730"/>
          </a:xfrm>
          <a:prstGeom prst="foldedCorner">
            <a:avLst>
              <a:gd name="adj" fmla="val 2987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cm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(coin commitment)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blipFill rotWithShape="0">
                <a:blip r:embed="rId21"/>
                <a:stretch>
                  <a:fillRect l="-2128" r="-3191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 bwMode="auto">
          <a:xfrm flipV="1">
            <a:off x="3936288" y="3114675"/>
            <a:ext cx="0" cy="64938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V="1">
            <a:off x="7409246" y="3114675"/>
            <a:ext cx="0" cy="64938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Snip Single Corner Rectangle 70"/>
          <p:cNvSpPr/>
          <p:nvPr/>
        </p:nvSpPr>
        <p:spPr bwMode="auto">
          <a:xfrm flipH="1">
            <a:off x="3176505" y="4910632"/>
            <a:ext cx="1695546" cy="420640"/>
          </a:xfrm>
          <a:prstGeom prst="snip1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commit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359666" y="5362575"/>
            <a:ext cx="2898385" cy="485775"/>
          </a:xfrm>
          <a:custGeom>
            <a:avLst/>
            <a:gdLst>
              <a:gd name="connsiteX0" fmla="*/ 2943225 w 2943225"/>
              <a:gd name="connsiteY0" fmla="*/ 485775 h 485775"/>
              <a:gd name="connsiteX1" fmla="*/ 0 w 2943225"/>
              <a:gd name="connsiteY1" fmla="*/ 485775 h 485775"/>
              <a:gd name="connsiteX2" fmla="*/ 0 w 2943225"/>
              <a:gd name="connsiteY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225" h="485775">
                <a:moveTo>
                  <a:pt x="2943225" y="485775"/>
                </a:moveTo>
                <a:lnTo>
                  <a:pt x="0" y="485775"/>
                </a:ln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V="1">
            <a:off x="3650538" y="5383016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Freeform 74"/>
          <p:cNvSpPr/>
          <p:nvPr/>
        </p:nvSpPr>
        <p:spPr bwMode="auto">
          <a:xfrm rot="16200000" flipH="1">
            <a:off x="8056037" y="4089883"/>
            <a:ext cx="679168" cy="485775"/>
          </a:xfrm>
          <a:custGeom>
            <a:avLst/>
            <a:gdLst>
              <a:gd name="connsiteX0" fmla="*/ 2943225 w 2943225"/>
              <a:gd name="connsiteY0" fmla="*/ 485775 h 485775"/>
              <a:gd name="connsiteX1" fmla="*/ 0 w 2943225"/>
              <a:gd name="connsiteY1" fmla="*/ 485775 h 485775"/>
              <a:gd name="connsiteX2" fmla="*/ 0 w 2943225"/>
              <a:gd name="connsiteY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225" h="485775">
                <a:moveTo>
                  <a:pt x="2943225" y="485775"/>
                </a:moveTo>
                <a:lnTo>
                  <a:pt x="0" y="485775"/>
                </a:ln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77" name="Folded Corner 76"/>
          <p:cNvSpPr/>
          <p:nvPr/>
        </p:nvSpPr>
        <p:spPr bwMode="auto">
          <a:xfrm>
            <a:off x="5454871" y="4974157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86132" y="4924364"/>
                <a:ext cx="662361" cy="458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132" y="4924364"/>
                <a:ext cx="662361" cy="458587"/>
              </a:xfrm>
              <a:prstGeom prst="rect">
                <a:avLst/>
              </a:prstGeom>
              <a:blipFill rotWithShape="0">
                <a:blip r:embed="rId24"/>
                <a:stretch>
                  <a:fillRect l="-5505" t="-2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 bwMode="auto">
          <a:xfrm flipH="1">
            <a:off x="4872051" y="5146779"/>
            <a:ext cx="710994" cy="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Snip Single Corner Rectangle 81"/>
          <p:cNvSpPr/>
          <p:nvPr/>
        </p:nvSpPr>
        <p:spPr bwMode="auto">
          <a:xfrm flipH="1">
            <a:off x="1719019" y="3761448"/>
            <a:ext cx="3153032" cy="420640"/>
          </a:xfrm>
          <a:prstGeom prst="snip1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commit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2297988" y="4182088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Folded Corner 87"/>
          <p:cNvSpPr/>
          <p:nvPr/>
        </p:nvSpPr>
        <p:spPr bwMode="auto">
          <a:xfrm>
            <a:off x="3363270" y="6152783"/>
            <a:ext cx="733771" cy="377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Folded Corner 90"/>
          <p:cNvSpPr/>
          <p:nvPr/>
        </p:nvSpPr>
        <p:spPr bwMode="auto">
          <a:xfrm>
            <a:off x="8319768" y="4672355"/>
            <a:ext cx="630411" cy="426324"/>
          </a:xfrm>
          <a:prstGeom prst="foldedCorner">
            <a:avLst>
              <a:gd name="adj" fmla="val 32555"/>
            </a:avLst>
          </a:prstGeom>
          <a:solidFill>
            <a:srgbClr val="FF66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0" y="852644"/>
                <a:ext cx="6445804" cy="568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err="1" smtClean="0">
                    <a:solidFill>
                      <a:schemeClr val="tx1"/>
                    </a:solidFill>
                  </a:rPr>
                  <a:t>CreateAddress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payee creates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+mn-lt"/>
                          </a:rPr>
                          <m:t>pk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</a:rPr>
                          <m:t>k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2644"/>
                <a:ext cx="6445804" cy="568232"/>
              </a:xfrm>
              <a:prstGeom prst="rect">
                <a:avLst/>
              </a:prstGeom>
              <a:blipFill rotWithShape="0">
                <a:blip r:embed="rId30"/>
                <a:stretch>
                  <a:fillRect l="-1892" t="-2365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95535" y="6029880"/>
                <a:ext cx="879215" cy="548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pk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35" y="6029880"/>
                <a:ext cx="879215" cy="548163"/>
              </a:xfrm>
              <a:prstGeom prst="rect">
                <a:avLst/>
              </a:prstGeom>
              <a:blipFill rotWithShape="0">
                <a:blip r:embed="rId26"/>
                <a:stretch>
                  <a:fillRect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42923" y="4586656"/>
                <a:ext cx="858376" cy="4910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sk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923" y="4586656"/>
                <a:ext cx="858376" cy="491096"/>
              </a:xfrm>
              <a:prstGeom prst="rect">
                <a:avLst/>
              </a:prstGeom>
              <a:blipFill rotWithShape="0">
                <a:blip r:embed="rId27"/>
                <a:stretch>
                  <a:fillRect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0" y="1425586"/>
            <a:ext cx="3425938" cy="82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Minting, spending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analogous to above.</a:t>
            </a:r>
          </a:p>
        </p:txBody>
      </p:sp>
      <p:sp>
        <p:nvSpPr>
          <p:cNvPr id="92" name="TextBox 91"/>
          <p:cNvSpPr txBox="1"/>
          <p:nvPr/>
        </p:nvSpPr>
        <p:spPr>
          <a:xfrm rot="1493405">
            <a:off x="7700097" y="2166728"/>
            <a:ext cx="147027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Unknown</a:t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to payer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883744" y="4332948"/>
                <a:ext cx="493340" cy="458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744" y="4332948"/>
                <a:ext cx="493340" cy="458587"/>
              </a:xfrm>
              <a:prstGeom prst="rect">
                <a:avLst/>
              </a:prstGeom>
              <a:blipFill rotWithShape="0">
                <a:blip r:embed="rId32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0" y="2250427"/>
            <a:ext cx="1705916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Sending?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orizontal Scroll 38"/>
              <p:cNvSpPr/>
              <p:nvPr/>
            </p:nvSpPr>
            <p:spPr bwMode="auto">
              <a:xfrm>
                <a:off x="4754819" y="1308380"/>
                <a:ext cx="4316015" cy="782926"/>
              </a:xfrm>
              <a:prstGeom prst="horizontalScroll">
                <a:avLst>
                  <a:gd name="adj" fmla="val 1780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I’m using up a coin with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(unique)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>
                        <a:solidFill>
                          <a:schemeClr val="tx1"/>
                        </a:solidFill>
                      </a:rPr>
                      <m:t>sn</m:t>
                    </m:r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  <a:br>
                  <a:rPr 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1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sz="1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solidFill>
                              <a:srgbClr val="00B050"/>
                            </a:solidFill>
                          </a:rPr>
                          <m:t>pk</m:t>
                        </m:r>
                      </m:sub>
                    </m:sSub>
                    <m:r>
                      <a:rPr lang="en-US" sz="16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are consistent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>
                        <a:solidFill>
                          <a:srgbClr val="00B050"/>
                        </a:solidFill>
                        <a:cs typeface="Times New Roman" panose="02020603050405020304" pitchFamily="18" charset="0"/>
                      </a:rPr>
                      <m:t>cm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Horizontal Scrol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4819" y="1308380"/>
                <a:ext cx="4316015" cy="782926"/>
              </a:xfrm>
              <a:prstGeom prst="horizontalScroll">
                <a:avLst>
                  <a:gd name="adj" fmla="val 17804"/>
                </a:avLst>
              </a:prstGeom>
              <a:blipFill rotWithShape="0">
                <a:blip r:embed="rId33"/>
                <a:stretch>
                  <a:fillRect r="-42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6637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9" grpId="0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 bwMode="auto">
          <a:xfrm>
            <a:off x="1280961" y="2258444"/>
            <a:ext cx="7730400" cy="4466206"/>
          </a:xfrm>
          <a:prstGeom prst="roundRect">
            <a:avLst>
              <a:gd name="adj" fmla="val 27389"/>
            </a:avLst>
          </a:prstGeom>
          <a:solidFill>
            <a:srgbClr val="FFFFCC"/>
          </a:solidFill>
          <a:ln w="19050" cap="flat" cmpd="sng" algn="ctr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99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direct </a:t>
            </a:r>
            <a:r>
              <a:rPr lang="en-US" dirty="0"/>
              <a:t>anonymous </a:t>
            </a:r>
            <a:r>
              <a:rPr lang="en-US" dirty="0" smtClean="0"/>
              <a:t>payments</a:t>
            </a:r>
            <a:endParaRPr lang="en-US" i="1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936288" y="4182088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Folded Corner 63"/>
          <p:cNvSpPr/>
          <p:nvPr/>
        </p:nvSpPr>
        <p:spPr bwMode="auto">
          <a:xfrm>
            <a:off x="6941020" y="2500061"/>
            <a:ext cx="1043872" cy="445062"/>
          </a:xfrm>
          <a:prstGeom prst="foldedCorner">
            <a:avLst>
              <a:gd name="adj" fmla="val 22121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Folded Corner 89"/>
          <p:cNvSpPr/>
          <p:nvPr/>
        </p:nvSpPr>
        <p:spPr bwMode="auto">
          <a:xfrm>
            <a:off x="7062552" y="5639261"/>
            <a:ext cx="747948" cy="437690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olded Corner 80"/>
          <p:cNvSpPr/>
          <p:nvPr/>
        </p:nvSpPr>
        <p:spPr bwMode="auto">
          <a:xfrm>
            <a:off x="7139822" y="5716241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96834" y="5621101"/>
                <a:ext cx="1822935" cy="98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(serial number</a:t>
                </a:r>
                <a:br>
                  <a:rPr lang="en-US" sz="2000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randomness)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834" y="5621101"/>
                <a:ext cx="1822935" cy="981807"/>
              </a:xfrm>
              <a:prstGeom prst="rect">
                <a:avLst/>
              </a:prstGeom>
              <a:blipFill rotWithShape="0">
                <a:blip r:embed="rId2"/>
                <a:stretch>
                  <a:fillRect l="-2676" r="-3679" b="-10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nip and Round Single Corner Rectangle 34"/>
          <p:cNvSpPr/>
          <p:nvPr/>
        </p:nvSpPr>
        <p:spPr bwMode="auto">
          <a:xfrm>
            <a:off x="6496834" y="3765097"/>
            <a:ext cx="1655899" cy="42064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PRF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7409246" y="4191674"/>
            <a:ext cx="0" cy="1542410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Folded Corner 56"/>
          <p:cNvSpPr/>
          <p:nvPr/>
        </p:nvSpPr>
        <p:spPr bwMode="auto">
          <a:xfrm>
            <a:off x="5406779" y="3754597"/>
            <a:ext cx="679732" cy="445062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olded Corner 44"/>
          <p:cNvSpPr/>
          <p:nvPr/>
        </p:nvSpPr>
        <p:spPr bwMode="auto">
          <a:xfrm>
            <a:off x="1865179" y="4834246"/>
            <a:ext cx="902764" cy="445062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olded Corner 45"/>
          <p:cNvSpPr/>
          <p:nvPr/>
        </p:nvSpPr>
        <p:spPr bwMode="auto">
          <a:xfrm>
            <a:off x="1944446" y="4911865"/>
            <a:ext cx="751129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Folded Corner 57"/>
          <p:cNvSpPr/>
          <p:nvPr/>
        </p:nvSpPr>
        <p:spPr bwMode="auto">
          <a:xfrm>
            <a:off x="5463422" y="3811241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417390" y="3761448"/>
                <a:ext cx="645498" cy="458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390" y="3761448"/>
                <a:ext cx="645498" cy="458652"/>
              </a:xfrm>
              <a:prstGeom prst="rect">
                <a:avLst/>
              </a:prstGeom>
              <a:blipFill rotWithShape="0">
                <a:blip r:embed="rId3"/>
                <a:stretch>
                  <a:fillRect t="-2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olded Corner 46"/>
          <p:cNvSpPr/>
          <p:nvPr/>
        </p:nvSpPr>
        <p:spPr bwMode="auto">
          <a:xfrm>
            <a:off x="7054308" y="2556705"/>
            <a:ext cx="865848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H="1">
            <a:off x="4880602" y="3983863"/>
            <a:ext cx="710994" cy="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808933" y="4862072"/>
                <a:ext cx="968535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(value)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3" y="4862072"/>
                <a:ext cx="968535" cy="720197"/>
              </a:xfrm>
              <a:prstGeom prst="rect">
                <a:avLst/>
              </a:prstGeom>
              <a:blipFill rotWithShape="0">
                <a:blip r:embed="rId4"/>
                <a:stretch>
                  <a:fillRect l="-6289" r="-6918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96834" y="2490320"/>
                <a:ext cx="1907895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sn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(serial number)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834" y="2490320"/>
                <a:ext cx="1907895" cy="720197"/>
              </a:xfrm>
              <a:prstGeom prst="rect">
                <a:avLst/>
              </a:prstGeom>
              <a:blipFill rotWithShape="0">
                <a:blip r:embed="rId5"/>
                <a:stretch>
                  <a:fillRect l="-2556" r="-3514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olded Corner 66"/>
          <p:cNvSpPr/>
          <p:nvPr/>
        </p:nvSpPr>
        <p:spPr bwMode="auto">
          <a:xfrm>
            <a:off x="3495759" y="2535036"/>
            <a:ext cx="865848" cy="367730"/>
          </a:xfrm>
          <a:prstGeom prst="foldedCorner">
            <a:avLst>
              <a:gd name="adj" fmla="val 2987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+mj-lt"/>
                        </a:rPr>
                        <m:t>cm</m:t>
                      </m:r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sz="2000" b="0" dirty="0" smtClean="0">
                    <a:solidFill>
                      <a:schemeClr val="tx1"/>
                    </a:solidFill>
                  </a:rPr>
                  <a:t>(coin commitment)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424" y="2490320"/>
                <a:ext cx="2291012" cy="720197"/>
              </a:xfrm>
              <a:prstGeom prst="rect">
                <a:avLst/>
              </a:prstGeom>
              <a:blipFill rotWithShape="0">
                <a:blip r:embed="rId6"/>
                <a:stretch>
                  <a:fillRect l="-2128" r="-3191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 bwMode="auto">
          <a:xfrm flipV="1">
            <a:off x="3936288" y="3114675"/>
            <a:ext cx="0" cy="64938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V="1">
            <a:off x="7409246" y="3114675"/>
            <a:ext cx="0" cy="64938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Snip Single Corner Rectangle 70"/>
          <p:cNvSpPr/>
          <p:nvPr/>
        </p:nvSpPr>
        <p:spPr bwMode="auto">
          <a:xfrm flipH="1">
            <a:off x="3176505" y="4910632"/>
            <a:ext cx="1695546" cy="420640"/>
          </a:xfrm>
          <a:prstGeom prst="snip1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commit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4359666" y="5362575"/>
            <a:ext cx="2898385" cy="485775"/>
          </a:xfrm>
          <a:custGeom>
            <a:avLst/>
            <a:gdLst>
              <a:gd name="connsiteX0" fmla="*/ 2943225 w 2943225"/>
              <a:gd name="connsiteY0" fmla="*/ 485775 h 485775"/>
              <a:gd name="connsiteX1" fmla="*/ 0 w 2943225"/>
              <a:gd name="connsiteY1" fmla="*/ 485775 h 485775"/>
              <a:gd name="connsiteX2" fmla="*/ 0 w 2943225"/>
              <a:gd name="connsiteY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225" h="485775">
                <a:moveTo>
                  <a:pt x="2943225" y="485775"/>
                </a:moveTo>
                <a:lnTo>
                  <a:pt x="0" y="485775"/>
                </a:ln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V="1">
            <a:off x="3650538" y="5383016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Folded Corner 75"/>
          <p:cNvSpPr/>
          <p:nvPr/>
        </p:nvSpPr>
        <p:spPr bwMode="auto">
          <a:xfrm>
            <a:off x="5398228" y="4917513"/>
            <a:ext cx="679732" cy="445062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Folded Corner 76"/>
          <p:cNvSpPr/>
          <p:nvPr/>
        </p:nvSpPr>
        <p:spPr bwMode="auto">
          <a:xfrm>
            <a:off x="5454871" y="4974157"/>
            <a:ext cx="574535" cy="331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86132" y="4924364"/>
                <a:ext cx="662361" cy="458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132" y="4924364"/>
                <a:ext cx="662361" cy="458587"/>
              </a:xfrm>
              <a:prstGeom prst="rect">
                <a:avLst/>
              </a:prstGeom>
              <a:blipFill rotWithShape="0">
                <a:blip r:embed="rId7"/>
                <a:stretch>
                  <a:fillRect l="-5505" t="-2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 bwMode="auto">
          <a:xfrm flipH="1">
            <a:off x="4872051" y="5146779"/>
            <a:ext cx="710994" cy="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Snip Single Corner Rectangle 81"/>
          <p:cNvSpPr/>
          <p:nvPr/>
        </p:nvSpPr>
        <p:spPr bwMode="auto">
          <a:xfrm flipH="1">
            <a:off x="1719019" y="3761448"/>
            <a:ext cx="3153032" cy="420640"/>
          </a:xfrm>
          <a:prstGeom prst="snip1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commit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2297988" y="4182088"/>
            <a:ext cx="0" cy="74906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Folded Corner 86"/>
          <p:cNvSpPr/>
          <p:nvPr/>
        </p:nvSpPr>
        <p:spPr bwMode="auto">
          <a:xfrm>
            <a:off x="3306626" y="6096138"/>
            <a:ext cx="868124" cy="506769"/>
          </a:xfrm>
          <a:prstGeom prst="foldedCorne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olded Corner 47"/>
          <p:cNvSpPr/>
          <p:nvPr/>
        </p:nvSpPr>
        <p:spPr bwMode="auto">
          <a:xfrm>
            <a:off x="8239125" y="4591049"/>
            <a:ext cx="781050" cy="581025"/>
          </a:xfrm>
          <a:prstGeom prst="foldedCorner">
            <a:avLst>
              <a:gd name="adj" fmla="val 32555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olded Corner 87"/>
          <p:cNvSpPr/>
          <p:nvPr/>
        </p:nvSpPr>
        <p:spPr bwMode="auto">
          <a:xfrm>
            <a:off x="3363270" y="6152783"/>
            <a:ext cx="733771" cy="377774"/>
          </a:xfrm>
          <a:prstGeom prst="foldedCorner">
            <a:avLst>
              <a:gd name="adj" fmla="val 32555"/>
            </a:avLst>
          </a:prstGeom>
          <a:solidFill>
            <a:srgbClr val="E2C4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Folded Corner 90"/>
          <p:cNvSpPr/>
          <p:nvPr/>
        </p:nvSpPr>
        <p:spPr bwMode="auto">
          <a:xfrm>
            <a:off x="8319768" y="4672355"/>
            <a:ext cx="630411" cy="426324"/>
          </a:xfrm>
          <a:prstGeom prst="foldedCorner">
            <a:avLst>
              <a:gd name="adj" fmla="val 32555"/>
            </a:avLst>
          </a:prstGeom>
          <a:blipFill>
            <a:blip r:embed="rId8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95535" y="6029880"/>
                <a:ext cx="879215" cy="548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pk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35" y="6029880"/>
                <a:ext cx="879215" cy="548163"/>
              </a:xfrm>
              <a:prstGeom prst="rect">
                <a:avLst/>
              </a:prstGeom>
              <a:blipFill rotWithShape="0">
                <a:blip r:embed="rId9"/>
                <a:stretch>
                  <a:fillRect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42923" y="4586656"/>
                <a:ext cx="858376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sk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923" y="4586656"/>
                <a:ext cx="858376" cy="491096"/>
              </a:xfrm>
              <a:prstGeom prst="rect">
                <a:avLst/>
              </a:prstGeom>
              <a:blipFill rotWithShape="0">
                <a:blip r:embed="rId10"/>
                <a:stretch>
                  <a:fillRect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 rot="3906225">
            <a:off x="7339574" y="3098379"/>
            <a:ext cx="2393605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Known to payee</a:t>
            </a:r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0996" y="977772"/>
                <a:ext cx="8920303" cy="1280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l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Create coin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</a:rPr>
                          <m:t>pk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payee.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Send coin secrets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) to payee</a:t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r>
                  <a:rPr lang="en-US" b="0" u="sng" dirty="0" smtClean="0">
                    <a:solidFill>
                      <a:schemeClr val="tx1"/>
                    </a:solidFill>
                  </a:rPr>
                  <a:t>out of band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, or </a:t>
                </a:r>
                <a:r>
                  <a:rPr lang="en-US" b="0" u="sng" dirty="0" smtClean="0">
                    <a:solidFill>
                      <a:schemeClr val="tx1"/>
                    </a:solidFill>
                  </a:rPr>
                  <a:t>encrypted to payee’s public key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6" y="977772"/>
                <a:ext cx="8920303" cy="1280672"/>
              </a:xfrm>
              <a:prstGeom prst="rect">
                <a:avLst/>
              </a:prstGeom>
              <a:blipFill rotWithShape="0">
                <a:blip r:embed="rId11"/>
                <a:stretch>
                  <a:fillRect l="-1230" t="-10000" b="-1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 43"/>
          <p:cNvSpPr/>
          <p:nvPr/>
        </p:nvSpPr>
        <p:spPr bwMode="auto">
          <a:xfrm rot="16200000" flipH="1">
            <a:off x="8056037" y="4089883"/>
            <a:ext cx="679168" cy="485775"/>
          </a:xfrm>
          <a:custGeom>
            <a:avLst/>
            <a:gdLst>
              <a:gd name="connsiteX0" fmla="*/ 2943225 w 2943225"/>
              <a:gd name="connsiteY0" fmla="*/ 485775 h 485775"/>
              <a:gd name="connsiteX1" fmla="*/ 0 w 2943225"/>
              <a:gd name="connsiteY1" fmla="*/ 485775 h 485775"/>
              <a:gd name="connsiteX2" fmla="*/ 0 w 2943225"/>
              <a:gd name="connsiteY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225" h="485775">
                <a:moveTo>
                  <a:pt x="2943225" y="485775"/>
                </a:moveTo>
                <a:lnTo>
                  <a:pt x="0" y="485775"/>
                </a:ln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883744" y="4323423"/>
                <a:ext cx="493340" cy="458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744" y="4323423"/>
                <a:ext cx="493340" cy="458587"/>
              </a:xfrm>
              <a:prstGeom prst="rect">
                <a:avLst/>
              </a:prstGeom>
              <a:blipFill rotWithShape="0">
                <a:blip r:embed="rId12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3522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90" grpId="0" animBg="1"/>
      <p:bldP spid="57" grpId="0" animBg="1"/>
      <p:bldP spid="45" grpId="0" animBg="1"/>
      <p:bldP spid="47" grpId="0" animBg="1"/>
      <p:bldP spid="76" grpId="0" animBg="1"/>
      <p:bldP spid="87" grpId="0" animBg="1"/>
      <p:bldP spid="48" grpId="0" animBg="1"/>
      <p:bldP spid="91" grpId="0" animBg="1"/>
      <p:bldP spid="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orizontal Scroll 61"/>
          <p:cNvSpPr/>
          <p:nvPr/>
        </p:nvSpPr>
        <p:spPr bwMode="auto">
          <a:xfrm>
            <a:off x="2257424" y="5234881"/>
            <a:ext cx="4066671" cy="66378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Pouring </a:t>
            </a:r>
            <a:r>
              <a:rPr lang="en-US" dirty="0" err="1" smtClean="0"/>
              <a:t>Zerocash</a:t>
            </a:r>
            <a:r>
              <a:rPr lang="en-US" dirty="0" smtClean="0"/>
              <a:t> 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3181"/>
            <a:ext cx="8763000" cy="5029200"/>
          </a:xfrm>
        </p:spPr>
        <p:txBody>
          <a:bodyPr/>
          <a:lstStyle/>
          <a:p>
            <a:pPr marL="0" indent="0">
              <a:buNone/>
              <a:tabLst>
                <a:tab pos="5657850" algn="l"/>
              </a:tabLst>
            </a:pPr>
            <a:r>
              <a:rPr lang="en-US" sz="2400" dirty="0" smtClean="0"/>
              <a:t>Single transaction type capturing: 	</a:t>
            </a:r>
            <a:r>
              <a:rPr lang="en-US" sz="2000" dirty="0" smtClean="0"/>
              <a:t>Sending payments</a:t>
            </a:r>
          </a:p>
          <a:p>
            <a:pPr marL="0" indent="0">
              <a:buNone/>
              <a:tabLst>
                <a:tab pos="5657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Making change</a:t>
            </a:r>
          </a:p>
          <a:p>
            <a:pPr marL="0" indent="0">
              <a:buNone/>
              <a:tabLst>
                <a:tab pos="5657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Exchanging into bitcoins</a:t>
            </a:r>
          </a:p>
          <a:p>
            <a:pPr marL="0" indent="0">
              <a:buNone/>
              <a:tabLst>
                <a:tab pos="5657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Transaction fees</a:t>
            </a:r>
          </a:p>
        </p:txBody>
      </p:sp>
      <p:sp>
        <p:nvSpPr>
          <p:cNvPr id="5" name="TextBox 4"/>
          <p:cNvSpPr txBox="1"/>
          <p:nvPr/>
        </p:nvSpPr>
        <p:spPr>
          <a:xfrm rot="972925">
            <a:off x="7947406" y="156462"/>
            <a:ext cx="1184940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Simplified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447925" y="2762251"/>
            <a:ext cx="3509522" cy="24765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Pour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7625" y="3149101"/>
            <a:ext cx="2400300" cy="2272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9089" y="2784874"/>
            <a:ext cx="22797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93B8E"/>
                </a:solidFill>
              </a:rPr>
              <a:t>old </a:t>
            </a:r>
            <a:r>
              <a:rPr lang="en-US" sz="2000" dirty="0" err="1" smtClean="0">
                <a:solidFill>
                  <a:srgbClr val="993B8E"/>
                </a:solidFill>
              </a:rPr>
              <a:t>Zerocash</a:t>
            </a:r>
            <a:r>
              <a:rPr lang="en-US" sz="2000" dirty="0" smtClean="0">
                <a:solidFill>
                  <a:srgbClr val="993B8E"/>
                </a:solidFill>
              </a:rPr>
              <a:t> coin </a:t>
            </a:r>
            <a:endParaRPr lang="en-US" sz="2000" dirty="0">
              <a:solidFill>
                <a:srgbClr val="993B8E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7625" y="4036903"/>
            <a:ext cx="2400300" cy="2272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24355" y="3672676"/>
            <a:ext cx="22092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93B8E"/>
                </a:solidFill>
              </a:rPr>
              <a:t>old </a:t>
            </a:r>
            <a:r>
              <a:rPr lang="en-US" sz="2000" dirty="0" err="1" smtClean="0">
                <a:solidFill>
                  <a:srgbClr val="993B8E"/>
                </a:solidFill>
              </a:rPr>
              <a:t>Zerocash</a:t>
            </a:r>
            <a:r>
              <a:rPr lang="en-US" sz="2000" dirty="0" smtClean="0">
                <a:solidFill>
                  <a:srgbClr val="993B8E"/>
                </a:solidFill>
              </a:rPr>
              <a:t> coin</a:t>
            </a:r>
            <a:endParaRPr lang="en-US" sz="2000" dirty="0">
              <a:solidFill>
                <a:srgbClr val="993B8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957447" y="3187201"/>
            <a:ext cx="2400300" cy="2272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970056" y="2784874"/>
            <a:ext cx="233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9900"/>
                </a:solidFill>
              </a:rPr>
              <a:t>new </a:t>
            </a:r>
            <a:r>
              <a:rPr lang="en-US" sz="2000" dirty="0" err="1" smtClean="0">
                <a:solidFill>
                  <a:srgbClr val="FF9900"/>
                </a:solidFill>
              </a:rPr>
              <a:t>Zerocash</a:t>
            </a:r>
            <a:r>
              <a:rPr lang="en-US" sz="2000" dirty="0" smtClean="0">
                <a:solidFill>
                  <a:srgbClr val="FF9900"/>
                </a:solidFill>
              </a:rPr>
              <a:t> coin</a:t>
            </a:r>
            <a:endParaRPr lang="en-US" sz="2000" baseline="-25000" dirty="0">
              <a:solidFill>
                <a:srgbClr val="FF99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957447" y="4925943"/>
            <a:ext cx="2400300" cy="2272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240173" y="4561716"/>
            <a:ext cx="1797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public bitcoins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654176" y="2183508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51587" y="2219378"/>
                <a:ext cx="50584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587" y="2219378"/>
                <a:ext cx="505843" cy="353943"/>
              </a:xfrm>
              <a:prstGeom prst="rect">
                <a:avLst/>
              </a:prstGeom>
              <a:blipFill rotWithShape="0"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 bwMode="auto">
          <a:xfrm>
            <a:off x="3254503" y="2183508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248932" y="2219378"/>
                <a:ext cx="511807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932" y="2219378"/>
                <a:ext cx="511807" cy="353943"/>
              </a:xfrm>
              <a:prstGeom prst="rect">
                <a:avLst/>
              </a:prstGeom>
              <a:blipFill rotWithShape="0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 bwMode="auto">
          <a:xfrm>
            <a:off x="5437398" y="2183508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06868" y="2229918"/>
                <a:ext cx="833305" cy="41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accent2"/>
                              </a:solidFill>
                              <a:latin typeface="+mn-lt"/>
                            </a:rPr>
                            <m:t>pub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68" y="2229918"/>
                <a:ext cx="833305" cy="417935"/>
              </a:xfrm>
              <a:prstGeom prst="rect">
                <a:avLst/>
              </a:prstGeom>
              <a:blipFill rotWithShape="0">
                <a:blip r:embed="rId5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>
            <a:off x="3893880" y="2183508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864434" y="2219378"/>
            <a:ext cx="7633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C000"/>
                </a:solidFill>
              </a:rPr>
              <a:t>dest</a:t>
            </a:r>
            <a:r>
              <a:rPr lang="en-US" sz="2000" baseline="-25000" dirty="0" smtClean="0">
                <a:solidFill>
                  <a:srgbClr val="FFC000"/>
                </a:solidFill>
              </a:rPr>
              <a:t>1</a:t>
            </a:r>
            <a:endParaRPr lang="en-US" sz="2000" baseline="-25000" dirty="0">
              <a:solidFill>
                <a:srgbClr val="FFC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636439" y="2183508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06993" y="2219378"/>
            <a:ext cx="7633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C000"/>
                </a:solidFill>
              </a:rPr>
              <a:t>dest</a:t>
            </a:r>
            <a:r>
              <a:rPr lang="en-US" sz="2000" baseline="-25000" dirty="0" smtClean="0">
                <a:solidFill>
                  <a:srgbClr val="FFC000"/>
                </a:solidFill>
              </a:rPr>
              <a:t>2</a:t>
            </a:r>
            <a:endParaRPr lang="en-US" sz="2000" baseline="-25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12434" y="3148342"/>
                <a:ext cx="20527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 smtClean="0">
                    <a:solidFill>
                      <a:srgbClr val="FF9900"/>
                    </a:solidFill>
                  </a:rPr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FF9900"/>
                    </a:solidFill>
                  </a:rPr>
                  <a:t> to dest</a:t>
                </a:r>
                <a:r>
                  <a:rPr lang="en-US" sz="2000" baseline="-25000" dirty="0" smtClean="0">
                    <a:solidFill>
                      <a:srgbClr val="FF9900"/>
                    </a:solidFill>
                  </a:rPr>
                  <a:t>1</a:t>
                </a:r>
                <a:endParaRPr lang="en-US" sz="2000" baseline="-25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434" y="3148342"/>
                <a:ext cx="205274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976" t="-6061" r="-29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 bwMode="auto">
          <a:xfrm>
            <a:off x="5957447" y="4037203"/>
            <a:ext cx="2400300" cy="2272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970056" y="3634876"/>
            <a:ext cx="233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9900"/>
                </a:solidFill>
              </a:rPr>
              <a:t>new </a:t>
            </a:r>
            <a:r>
              <a:rPr lang="en-US" sz="2000" dirty="0" err="1" smtClean="0">
                <a:solidFill>
                  <a:srgbClr val="FF9900"/>
                </a:solidFill>
              </a:rPr>
              <a:t>Zerocash</a:t>
            </a:r>
            <a:r>
              <a:rPr lang="en-US" sz="2000" dirty="0" smtClean="0">
                <a:solidFill>
                  <a:srgbClr val="FF9900"/>
                </a:solidFill>
              </a:rPr>
              <a:t> coin</a:t>
            </a:r>
            <a:endParaRPr lang="en-US" sz="2000" baseline="-25000" dirty="0">
              <a:solidFill>
                <a:srgbClr val="FF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76943" y="3998344"/>
                <a:ext cx="2123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 smtClean="0">
                    <a:solidFill>
                      <a:srgbClr val="FF9900"/>
                    </a:solidFill>
                  </a:rPr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FF9900"/>
                    </a:solidFill>
                  </a:rPr>
                  <a:t> to </a:t>
                </a:r>
                <a:r>
                  <a:rPr lang="en-US" sz="2000" dirty="0" err="1" smtClean="0">
                    <a:solidFill>
                      <a:srgbClr val="FF9900"/>
                    </a:solidFill>
                  </a:rPr>
                  <a:t>dest</a:t>
                </a:r>
                <a:r>
                  <a:rPr lang="he-IL" sz="2000" baseline="-25000" dirty="0" smtClean="0">
                    <a:solidFill>
                      <a:srgbClr val="FF9900"/>
                    </a:solidFill>
                  </a:rPr>
                  <a:t>2</a:t>
                </a:r>
                <a:endParaRPr lang="en-US" sz="2000" baseline="-25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3" y="3998344"/>
                <a:ext cx="2123723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437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 bwMode="auto">
          <a:xfrm>
            <a:off x="2654176" y="5237462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6720" y="5273332"/>
                <a:ext cx="63979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993B8E"/>
                              </a:solidFill>
                              <a:latin typeface="+mn-lt"/>
                            </a:rPr>
                            <m:t>sn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993B8E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20" y="5273332"/>
                <a:ext cx="639791" cy="353943"/>
              </a:xfrm>
              <a:prstGeom prst="rect">
                <a:avLst/>
              </a:prstGeom>
              <a:blipFill rotWithShape="0"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 bwMode="auto">
          <a:xfrm>
            <a:off x="3254503" y="5237462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205973" y="5273332"/>
                <a:ext cx="63979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993B8E"/>
                              </a:solidFill>
                              <a:latin typeface="+mn-lt"/>
                            </a:rPr>
                            <m:t>sn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993B8E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73" y="5273332"/>
                <a:ext cx="639791" cy="353943"/>
              </a:xfrm>
              <a:prstGeom prst="rect">
                <a:avLst/>
              </a:prstGeom>
              <a:blipFill rotWithShape="0">
                <a:blip r:embed="rId9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 bwMode="auto">
          <a:xfrm>
            <a:off x="3854418" y="5237462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791221" y="5273332"/>
                <a:ext cx="71032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FF9900"/>
                              </a:solidFill>
                              <a:latin typeface="+mn-lt"/>
                            </a:rPr>
                            <m:t>cm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21" y="5273332"/>
                <a:ext cx="710323" cy="353943"/>
              </a:xfrm>
              <a:prstGeom prst="rect">
                <a:avLst/>
              </a:prstGeom>
              <a:blipFill rotWithShape="0">
                <a:blip r:embed="rId10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 bwMode="auto">
          <a:xfrm>
            <a:off x="4454745" y="5237462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406068" y="5273332"/>
                <a:ext cx="71628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FF9900"/>
                              </a:solidFill>
                              <a:latin typeface="+mn-lt"/>
                            </a:rPr>
                            <m:t>cm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068" y="5273332"/>
                <a:ext cx="716286" cy="353943"/>
              </a:xfrm>
              <a:prstGeom prst="rect">
                <a:avLst/>
              </a:prstGeom>
              <a:blipFill rotWithShape="0">
                <a:blip r:embed="rId11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 bwMode="auto">
          <a:xfrm>
            <a:off x="5312245" y="5237462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Up Ribbon 54"/>
          <p:cNvSpPr/>
          <p:nvPr/>
        </p:nvSpPr>
        <p:spPr bwMode="auto">
          <a:xfrm>
            <a:off x="5376031" y="5344358"/>
            <a:ext cx="824544" cy="364949"/>
          </a:xfrm>
          <a:prstGeom prst="ribbon2">
            <a:avLst>
              <a:gd name="adj1" fmla="val 12028"/>
              <a:gd name="adj2" fmla="val 75000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proof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922786" y="5218111"/>
                <a:ext cx="44755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86" y="5218111"/>
                <a:ext cx="447558" cy="3539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Horizontal Scroll 56"/>
              <p:cNvSpPr/>
              <p:nvPr/>
            </p:nvSpPr>
            <p:spPr bwMode="auto">
              <a:xfrm rot="21413702">
                <a:off x="4115177" y="5733065"/>
                <a:ext cx="4916654" cy="981303"/>
              </a:xfrm>
              <a:prstGeom prst="horizontalScroll">
                <a:avLst/>
              </a:prstGeom>
              <a:solidFill>
                <a:srgbClr val="E1FFE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old coins were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b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old coins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accent2"/>
                            </a:solidFill>
                          </a:rPr>
                          <m:t>pub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Horizontal Scrol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13702">
                <a:off x="4115177" y="5733065"/>
                <a:ext cx="4916654" cy="981303"/>
              </a:xfrm>
              <a:prstGeom prst="horizontalScroll">
                <a:avLst/>
              </a:prstGeom>
              <a:blipFill rotWithShape="0">
                <a:blip r:embed="rId13"/>
                <a:stretch>
                  <a:fillRect r="-49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273325" y="4937305"/>
                <a:ext cx="1730987" cy="679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</a:rPr>
                  <a:t>of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accent2"/>
                            </a:solidFill>
                          </a:rPr>
                          <m:t>pub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25" y="4937305"/>
                <a:ext cx="1730987" cy="679545"/>
              </a:xfrm>
              <a:prstGeom prst="rect">
                <a:avLst/>
              </a:prstGeom>
              <a:blipFill rotWithShape="0">
                <a:blip r:embed="rId14"/>
                <a:stretch>
                  <a:fillRect l="-3169" t="-11712" r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/>
          <p:cNvSpPr/>
          <p:nvPr/>
        </p:nvSpPr>
        <p:spPr bwMode="auto">
          <a:xfrm>
            <a:off x="5578643" y="5497130"/>
            <a:ext cx="1104748" cy="687209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63" name="Cloud Callout 62"/>
          <p:cNvSpPr/>
          <p:nvPr/>
        </p:nvSpPr>
        <p:spPr bwMode="auto">
          <a:xfrm rot="153041">
            <a:off x="4651749" y="3389562"/>
            <a:ext cx="1072432" cy="1588622"/>
          </a:xfrm>
          <a:prstGeom prst="cloudCallout">
            <a:avLst>
              <a:gd name="adj1" fmla="val 42912"/>
              <a:gd name="adj2" fmla="val 59979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3377" y="3649128"/>
            <a:ext cx="473492" cy="9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81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0" grpId="0"/>
      <p:bldP spid="12" grpId="0"/>
      <p:bldP spid="14" grpId="0"/>
      <p:bldP spid="18" grpId="0"/>
      <p:bldP spid="23" grpId="0"/>
      <p:bldP spid="25" grpId="0"/>
      <p:bldP spid="27" grpId="0"/>
      <p:bldP spid="29" grpId="0"/>
      <p:bldP spid="31" grpId="0"/>
      <p:bldP spid="32" grpId="0"/>
      <p:bldP spid="37" grpId="0"/>
      <p:bldP spid="38" grpId="0"/>
      <p:bldP spid="40" grpId="0"/>
      <p:bldP spid="49" grpId="0"/>
      <p:bldP spid="51" grpId="0"/>
      <p:bldP spid="53" grpId="0"/>
      <p:bldP spid="55" grpId="0" animBg="1"/>
      <p:bldP spid="56" grpId="0"/>
      <p:bldP spid="57" grpId="0" animBg="1"/>
      <p:bldP spid="58" grpId="0"/>
      <p:bldP spid="59" grpId="0" animBg="1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orizontal Scroll 61"/>
          <p:cNvSpPr/>
          <p:nvPr/>
        </p:nvSpPr>
        <p:spPr bwMode="auto">
          <a:xfrm>
            <a:off x="2257424" y="5234881"/>
            <a:ext cx="4066671" cy="66378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Pouring </a:t>
            </a:r>
            <a:r>
              <a:rPr lang="en-US" dirty="0" err="1" smtClean="0"/>
              <a:t>Zerocash</a:t>
            </a:r>
            <a:r>
              <a:rPr lang="en-US" dirty="0" smtClean="0"/>
              <a:t> 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3181"/>
            <a:ext cx="8763000" cy="5029200"/>
          </a:xfrm>
        </p:spPr>
        <p:txBody>
          <a:bodyPr/>
          <a:lstStyle/>
          <a:p>
            <a:pPr marL="0" indent="0">
              <a:buNone/>
              <a:tabLst>
                <a:tab pos="5657850" algn="l"/>
              </a:tabLst>
            </a:pPr>
            <a:r>
              <a:rPr lang="en-US" sz="2400" dirty="0" smtClean="0"/>
              <a:t>Single transaction type capturing: 	</a:t>
            </a:r>
            <a:r>
              <a:rPr lang="en-US" sz="2000" dirty="0" smtClean="0"/>
              <a:t>Sending payments</a:t>
            </a:r>
          </a:p>
          <a:p>
            <a:pPr marL="0" indent="0">
              <a:buNone/>
              <a:tabLst>
                <a:tab pos="5657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Making change</a:t>
            </a:r>
          </a:p>
          <a:p>
            <a:pPr marL="0" indent="0">
              <a:buNone/>
              <a:tabLst>
                <a:tab pos="5657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Exchanging into bitcoins</a:t>
            </a:r>
          </a:p>
          <a:p>
            <a:pPr marL="0" indent="0">
              <a:buNone/>
              <a:tabLst>
                <a:tab pos="5657850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Transaction fees</a:t>
            </a:r>
          </a:p>
        </p:txBody>
      </p:sp>
      <p:sp>
        <p:nvSpPr>
          <p:cNvPr id="5" name="TextBox 4"/>
          <p:cNvSpPr txBox="1"/>
          <p:nvPr/>
        </p:nvSpPr>
        <p:spPr>
          <a:xfrm rot="972925">
            <a:off x="7947406" y="156462"/>
            <a:ext cx="1184940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Simplified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447925" y="2762251"/>
            <a:ext cx="3509522" cy="24765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Pour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7625" y="3149101"/>
            <a:ext cx="2400300" cy="2272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9089" y="2784874"/>
            <a:ext cx="22797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93B8E"/>
                </a:solidFill>
              </a:rPr>
              <a:t>old </a:t>
            </a:r>
            <a:r>
              <a:rPr lang="en-US" sz="2000" dirty="0" err="1" smtClean="0">
                <a:solidFill>
                  <a:srgbClr val="993B8E"/>
                </a:solidFill>
              </a:rPr>
              <a:t>Zerocash</a:t>
            </a:r>
            <a:r>
              <a:rPr lang="en-US" sz="2000" dirty="0" smtClean="0">
                <a:solidFill>
                  <a:srgbClr val="993B8E"/>
                </a:solidFill>
              </a:rPr>
              <a:t> coin </a:t>
            </a:r>
            <a:endParaRPr lang="en-US" sz="2000" dirty="0">
              <a:solidFill>
                <a:srgbClr val="993B8E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7625" y="4036903"/>
            <a:ext cx="2400300" cy="2272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24355" y="3672676"/>
            <a:ext cx="22092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93B8E"/>
                </a:solidFill>
              </a:rPr>
              <a:t>old </a:t>
            </a:r>
            <a:r>
              <a:rPr lang="en-US" sz="2000" dirty="0" err="1" smtClean="0">
                <a:solidFill>
                  <a:srgbClr val="993B8E"/>
                </a:solidFill>
              </a:rPr>
              <a:t>Zerocash</a:t>
            </a:r>
            <a:r>
              <a:rPr lang="en-US" sz="2000" dirty="0" smtClean="0">
                <a:solidFill>
                  <a:srgbClr val="993B8E"/>
                </a:solidFill>
              </a:rPr>
              <a:t> coin</a:t>
            </a:r>
            <a:endParaRPr lang="en-US" sz="2000" dirty="0">
              <a:solidFill>
                <a:srgbClr val="993B8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957447" y="3187201"/>
            <a:ext cx="2400300" cy="2272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970056" y="2784874"/>
            <a:ext cx="233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9900"/>
                </a:solidFill>
              </a:rPr>
              <a:t>new </a:t>
            </a:r>
            <a:r>
              <a:rPr lang="en-US" sz="2000" dirty="0" err="1" smtClean="0">
                <a:solidFill>
                  <a:srgbClr val="FF9900"/>
                </a:solidFill>
              </a:rPr>
              <a:t>Zerocash</a:t>
            </a:r>
            <a:r>
              <a:rPr lang="en-US" sz="2000" dirty="0" smtClean="0">
                <a:solidFill>
                  <a:srgbClr val="FF9900"/>
                </a:solidFill>
              </a:rPr>
              <a:t> coin</a:t>
            </a:r>
            <a:endParaRPr lang="en-US" sz="2000" baseline="-25000" dirty="0">
              <a:solidFill>
                <a:srgbClr val="FF99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957447" y="4925943"/>
            <a:ext cx="2400300" cy="2272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240173" y="4561716"/>
            <a:ext cx="1797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public bitcoins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654176" y="2183508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51587" y="2219378"/>
                <a:ext cx="50584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587" y="2219378"/>
                <a:ext cx="505843" cy="353943"/>
              </a:xfrm>
              <a:prstGeom prst="rect">
                <a:avLst/>
              </a:prstGeom>
              <a:blipFill rotWithShape="0"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 bwMode="auto">
          <a:xfrm>
            <a:off x="3254503" y="2183508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248932" y="2219378"/>
                <a:ext cx="511807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932" y="2219378"/>
                <a:ext cx="511807" cy="353943"/>
              </a:xfrm>
              <a:prstGeom prst="rect">
                <a:avLst/>
              </a:prstGeom>
              <a:blipFill rotWithShape="0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 bwMode="auto">
          <a:xfrm>
            <a:off x="5437398" y="2183508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06868" y="2229918"/>
                <a:ext cx="833305" cy="41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accent2"/>
                              </a:solidFill>
                              <a:latin typeface="+mn-lt"/>
                            </a:rPr>
                            <m:t>pub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68" y="2229918"/>
                <a:ext cx="833305" cy="417935"/>
              </a:xfrm>
              <a:prstGeom prst="rect">
                <a:avLst/>
              </a:prstGeom>
              <a:blipFill rotWithShape="0">
                <a:blip r:embed="rId5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>
            <a:off x="3893880" y="2183508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864434" y="2219378"/>
            <a:ext cx="7633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C000"/>
                </a:solidFill>
              </a:rPr>
              <a:t>dest</a:t>
            </a:r>
            <a:r>
              <a:rPr lang="en-US" sz="2000" baseline="-25000" dirty="0" smtClean="0">
                <a:solidFill>
                  <a:srgbClr val="FFC000"/>
                </a:solidFill>
              </a:rPr>
              <a:t>1</a:t>
            </a:r>
            <a:endParaRPr lang="en-US" sz="2000" baseline="-25000" dirty="0">
              <a:solidFill>
                <a:srgbClr val="FFC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4636439" y="2183508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06993" y="2219378"/>
            <a:ext cx="7633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C000"/>
                </a:solidFill>
              </a:rPr>
              <a:t>dest</a:t>
            </a:r>
            <a:r>
              <a:rPr lang="en-US" sz="2000" baseline="-25000" dirty="0" smtClean="0">
                <a:solidFill>
                  <a:srgbClr val="FFC000"/>
                </a:solidFill>
              </a:rPr>
              <a:t>2</a:t>
            </a:r>
            <a:endParaRPr lang="en-US" sz="2000" baseline="-25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12434" y="3148342"/>
                <a:ext cx="20527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 smtClean="0">
                    <a:solidFill>
                      <a:srgbClr val="FF9900"/>
                    </a:solidFill>
                  </a:rPr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FF9900"/>
                    </a:solidFill>
                  </a:rPr>
                  <a:t> to dest</a:t>
                </a:r>
                <a:r>
                  <a:rPr lang="en-US" sz="2000" baseline="-25000" dirty="0" smtClean="0">
                    <a:solidFill>
                      <a:srgbClr val="FF9900"/>
                    </a:solidFill>
                  </a:rPr>
                  <a:t>1</a:t>
                </a:r>
                <a:endParaRPr lang="en-US" sz="2000" baseline="-25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434" y="3148342"/>
                <a:ext cx="205274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976" t="-6061" r="-29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 bwMode="auto">
          <a:xfrm>
            <a:off x="5957447" y="4037203"/>
            <a:ext cx="2400300" cy="22724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970056" y="3634876"/>
            <a:ext cx="233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9900"/>
                </a:solidFill>
              </a:rPr>
              <a:t>new </a:t>
            </a:r>
            <a:r>
              <a:rPr lang="en-US" sz="2000" dirty="0" err="1" smtClean="0">
                <a:solidFill>
                  <a:srgbClr val="FF9900"/>
                </a:solidFill>
              </a:rPr>
              <a:t>Zerocash</a:t>
            </a:r>
            <a:r>
              <a:rPr lang="en-US" sz="2000" dirty="0" smtClean="0">
                <a:solidFill>
                  <a:srgbClr val="FF9900"/>
                </a:solidFill>
              </a:rPr>
              <a:t> coin</a:t>
            </a:r>
            <a:endParaRPr lang="en-US" sz="2000" baseline="-25000" dirty="0">
              <a:solidFill>
                <a:srgbClr val="FF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76943" y="3998344"/>
                <a:ext cx="2123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 smtClean="0">
                    <a:solidFill>
                      <a:srgbClr val="FF9900"/>
                    </a:solidFill>
                  </a:rPr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FF9900"/>
                    </a:solidFill>
                  </a:rPr>
                  <a:t> to </a:t>
                </a:r>
                <a:r>
                  <a:rPr lang="en-US" sz="2000" dirty="0" err="1" smtClean="0">
                    <a:solidFill>
                      <a:srgbClr val="FF9900"/>
                    </a:solidFill>
                  </a:rPr>
                  <a:t>dest</a:t>
                </a:r>
                <a:r>
                  <a:rPr lang="he-IL" sz="2000" baseline="-25000" dirty="0" smtClean="0">
                    <a:solidFill>
                      <a:srgbClr val="FF9900"/>
                    </a:solidFill>
                  </a:rPr>
                  <a:t>2</a:t>
                </a:r>
                <a:endParaRPr lang="en-US" sz="2000" baseline="-25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3" y="3998344"/>
                <a:ext cx="2123723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437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 bwMode="auto">
          <a:xfrm>
            <a:off x="2654176" y="5237462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16720" y="5273332"/>
                <a:ext cx="63979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993B8E"/>
                              </a:solidFill>
                              <a:latin typeface="+mn-lt"/>
                            </a:rPr>
                            <m:t>sn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993B8E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20" y="5273332"/>
                <a:ext cx="639791" cy="353943"/>
              </a:xfrm>
              <a:prstGeom prst="rect">
                <a:avLst/>
              </a:prstGeom>
              <a:blipFill rotWithShape="0"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 bwMode="auto">
          <a:xfrm>
            <a:off x="3254503" y="5237462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205973" y="5273332"/>
                <a:ext cx="63979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993B8E"/>
                              </a:solidFill>
                              <a:latin typeface="+mn-lt"/>
                            </a:rPr>
                            <m:t>sn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993B8E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73" y="5273332"/>
                <a:ext cx="639791" cy="353943"/>
              </a:xfrm>
              <a:prstGeom prst="rect">
                <a:avLst/>
              </a:prstGeom>
              <a:blipFill rotWithShape="0">
                <a:blip r:embed="rId9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 bwMode="auto">
          <a:xfrm>
            <a:off x="3854418" y="5237462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791221" y="5273332"/>
                <a:ext cx="71032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FF9900"/>
                              </a:solidFill>
                              <a:latin typeface="+mn-lt"/>
                            </a:rPr>
                            <m:t>cm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21" y="5273332"/>
                <a:ext cx="710323" cy="353943"/>
              </a:xfrm>
              <a:prstGeom prst="rect">
                <a:avLst/>
              </a:prstGeom>
              <a:blipFill rotWithShape="0">
                <a:blip r:embed="rId10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 bwMode="auto">
          <a:xfrm>
            <a:off x="4454745" y="5237462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406068" y="5273332"/>
                <a:ext cx="71628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FF9900"/>
                              </a:solidFill>
                              <a:latin typeface="+mn-lt"/>
                            </a:rPr>
                            <m:t>cm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068" y="5273332"/>
                <a:ext cx="716286" cy="353943"/>
              </a:xfrm>
              <a:prstGeom prst="rect">
                <a:avLst/>
              </a:prstGeom>
              <a:blipFill rotWithShape="0">
                <a:blip r:embed="rId11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 bwMode="auto">
          <a:xfrm>
            <a:off x="5312245" y="5237462"/>
            <a:ext cx="0" cy="57874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Up Ribbon 54"/>
          <p:cNvSpPr/>
          <p:nvPr/>
        </p:nvSpPr>
        <p:spPr bwMode="auto">
          <a:xfrm>
            <a:off x="5376031" y="5344358"/>
            <a:ext cx="824544" cy="364949"/>
          </a:xfrm>
          <a:prstGeom prst="ribbon2">
            <a:avLst>
              <a:gd name="adj1" fmla="val 12028"/>
              <a:gd name="adj2" fmla="val 75000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proof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922786" y="5218111"/>
                <a:ext cx="44755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86" y="5218111"/>
                <a:ext cx="447558" cy="3539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Horizontal Scroll 56"/>
              <p:cNvSpPr/>
              <p:nvPr/>
            </p:nvSpPr>
            <p:spPr bwMode="auto">
              <a:xfrm rot="21413702">
                <a:off x="4115177" y="5733065"/>
                <a:ext cx="4916654" cy="981303"/>
              </a:xfrm>
              <a:prstGeom prst="horizontalScroll">
                <a:avLst/>
              </a:prstGeom>
              <a:solidFill>
                <a:srgbClr val="E1FFE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old coins were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b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old coins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accent2"/>
                            </a:solidFill>
                          </a:rPr>
                          <m:t>pub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Horizontal Scrol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13702">
                <a:off x="4115177" y="5733065"/>
                <a:ext cx="4916654" cy="981303"/>
              </a:xfrm>
              <a:prstGeom prst="horizontalScroll">
                <a:avLst/>
              </a:prstGeom>
              <a:blipFill rotWithShape="0">
                <a:blip r:embed="rId13"/>
                <a:stretch>
                  <a:fillRect r="-49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273325" y="4937305"/>
                <a:ext cx="1730987" cy="679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</a:rPr>
                  <a:t>of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accent2"/>
                            </a:solidFill>
                          </a:rPr>
                          <m:t>pub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25" y="4937305"/>
                <a:ext cx="1730987" cy="679545"/>
              </a:xfrm>
              <a:prstGeom prst="rect">
                <a:avLst/>
              </a:prstGeom>
              <a:blipFill rotWithShape="0">
                <a:blip r:embed="rId14"/>
                <a:stretch>
                  <a:fillRect l="-3169" t="-11712" r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/>
          <p:cNvSpPr/>
          <p:nvPr/>
        </p:nvSpPr>
        <p:spPr bwMode="auto">
          <a:xfrm>
            <a:off x="5578643" y="5497130"/>
            <a:ext cx="1104748" cy="687209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63" name="Cloud Callout 62"/>
          <p:cNvSpPr/>
          <p:nvPr/>
        </p:nvSpPr>
        <p:spPr bwMode="auto">
          <a:xfrm rot="153041">
            <a:off x="4651749" y="3389562"/>
            <a:ext cx="1072432" cy="1588622"/>
          </a:xfrm>
          <a:prstGeom prst="cloudCallout">
            <a:avLst>
              <a:gd name="adj1" fmla="val 42912"/>
              <a:gd name="adj2" fmla="val 59979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3377" y="3649128"/>
            <a:ext cx="473492" cy="9695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-21" y="2183508"/>
            <a:ext cx="9144000" cy="4663296"/>
          </a:xfrm>
          <a:prstGeom prst="rect">
            <a:avLst/>
          </a:prstGeom>
          <a:solidFill>
            <a:srgbClr val="FFFFFF">
              <a:alpha val="8588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73" name="Horizontal Scroll 72"/>
          <p:cNvSpPr/>
          <p:nvPr/>
        </p:nvSpPr>
        <p:spPr bwMode="auto">
          <a:xfrm>
            <a:off x="2257424" y="5230638"/>
            <a:ext cx="4066671" cy="663781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616720" y="5269089"/>
                <a:ext cx="63979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993B8E"/>
                              </a:solidFill>
                              <a:latin typeface="+mn-lt"/>
                            </a:rPr>
                            <m:t>sn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993B8E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20" y="5269089"/>
                <a:ext cx="639791" cy="353943"/>
              </a:xfrm>
              <a:prstGeom prst="rect">
                <a:avLst/>
              </a:prstGeom>
              <a:blipFill rotWithShape="0">
                <a:blip r:embed="rId1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05973" y="5269089"/>
                <a:ext cx="63979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993B8E"/>
                              </a:solidFill>
                              <a:latin typeface="+mn-lt"/>
                            </a:rPr>
                            <m:t>sn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993B8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993B8E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73" y="5269089"/>
                <a:ext cx="639791" cy="353943"/>
              </a:xfrm>
              <a:prstGeom prst="rect">
                <a:avLst/>
              </a:prstGeom>
              <a:blipFill rotWithShape="0">
                <a:blip r:embed="rId1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791221" y="5269089"/>
                <a:ext cx="710323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FF9900"/>
                              </a:solidFill>
                              <a:latin typeface="+mn-lt"/>
                            </a:rPr>
                            <m:t>cm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21" y="5269089"/>
                <a:ext cx="710323" cy="353943"/>
              </a:xfrm>
              <a:prstGeom prst="rect">
                <a:avLst/>
              </a:prstGeom>
              <a:blipFill rotWithShape="0">
                <a:blip r:embed="rId1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406068" y="5269089"/>
                <a:ext cx="71628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FF9900"/>
                              </a:solidFill>
                              <a:latin typeface="+mn-lt"/>
                            </a:rPr>
                            <m:t>cm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068" y="5269089"/>
                <a:ext cx="716286" cy="353943"/>
              </a:xfrm>
              <a:prstGeom prst="rect">
                <a:avLst/>
              </a:prstGeom>
              <a:blipFill rotWithShape="0">
                <a:blip r:embed="rId19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Up Ribbon 82"/>
          <p:cNvSpPr/>
          <p:nvPr/>
        </p:nvSpPr>
        <p:spPr bwMode="auto">
          <a:xfrm>
            <a:off x="5376031" y="5340115"/>
            <a:ext cx="824544" cy="364949"/>
          </a:xfrm>
          <a:prstGeom prst="ribbon2">
            <a:avLst>
              <a:gd name="adj1" fmla="val 12028"/>
              <a:gd name="adj2" fmla="val 75000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proof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922786" y="5213868"/>
                <a:ext cx="44755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86" y="5213868"/>
                <a:ext cx="447558" cy="35394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6240173" y="4561716"/>
            <a:ext cx="1797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public bitcoins</a:t>
            </a:r>
            <a:endParaRPr lang="en-US" sz="2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273325" y="4937305"/>
                <a:ext cx="1730987" cy="679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/>
                    </a:solidFill>
                  </a:rPr>
                  <a:t>of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accent2"/>
                            </a:solidFill>
                          </a:rPr>
                          <m:t>pub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25" y="4937305"/>
                <a:ext cx="1730987" cy="679545"/>
              </a:xfrm>
              <a:prstGeom prst="rect">
                <a:avLst/>
              </a:prstGeom>
              <a:blipFill rotWithShape="0">
                <a:blip r:embed="rId14"/>
                <a:stretch>
                  <a:fillRect l="-3169" t="-11712" r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9194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</a:t>
            </a:r>
            <a:r>
              <a:rPr lang="en-US" dirty="0" err="1" smtClean="0"/>
              <a:t>Zerocash</a:t>
            </a:r>
            <a:r>
              <a:rPr lang="en-US" dirty="0" smtClean="0"/>
              <a:t> Pour transaction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79821"/>
              </p:ext>
            </p:extLst>
          </p:nvPr>
        </p:nvGraphicFramePr>
        <p:xfrm>
          <a:off x="123847" y="1169933"/>
          <a:ext cx="8867753" cy="5292852"/>
        </p:xfrm>
        <a:graphic>
          <a:graphicData uri="http://schemas.openxmlformats.org/drawingml/2006/table">
            <a:tbl>
              <a:tblPr firstRow="1" firstCol="1" bandRow="1"/>
              <a:tblGrid>
                <a:gridCol w="2263753"/>
                <a:gridCol w="6604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root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1c4ac4a110e863deeca050dc5e5153f2b7010af9</a:t>
                      </a: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993B8E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sn_1</a:t>
                      </a:r>
                      <a:endParaRPr lang="en-US" sz="1800" b="1" dirty="0">
                        <a:solidFill>
                          <a:srgbClr val="993B8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993B8E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a365e7006565f14342df9096b46cc7f1d2b9949367180fdd8de4090eee30bfdc</a:t>
                      </a: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993B8E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sn_2</a:t>
                      </a:r>
                      <a:endParaRPr lang="en-US" sz="1800" b="1" dirty="0">
                        <a:solidFill>
                          <a:srgbClr val="993B8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993B8E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6937031dce13facdebe79e8e2712ffad2e980c911e4cec8ca9b25fc88df73b52</a:t>
                      </a: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C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cm_1</a:t>
                      </a:r>
                      <a:endParaRPr lang="en-US" sz="18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C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a4d015440f9cfae0c3ca3a38cf04058262d74b60cb14ecd6063e047694580103</a:t>
                      </a:r>
                      <a:endParaRPr lang="en-US" sz="8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C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cm_2</a:t>
                      </a:r>
                      <a:endParaRPr lang="en-US" sz="18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C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2ca1f833b63ac827ba6ae69b53edc855e66e2c2d0a24f8ed5b04fa50d42dc772</a:t>
                      </a:r>
                      <a:endParaRPr lang="en-US" sz="8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v_pub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0000000000000042</a:t>
                      </a: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pubkeyHash</a:t>
                      </a:r>
                      <a:r>
                        <a:rPr lang="en-US" sz="1800" b="1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info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8f9a43f0fe28bef052ec209724bb0e502ffb5427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SigPK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80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2dd489d97daa8ceb006cb6049e1699b16a6d108d43</a:t>
                      </a:r>
                      <a:endParaRPr lang="en-US" sz="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f1d2d2f924e986ac86fdf7b36c94bcdf32beec15a38359c82f32dbb3342cb4bedcb78ce116bac69e</a:t>
                      </a:r>
                      <a:endParaRPr lang="en-US" sz="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MAC_1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b8a5917eca1587a970bc9e3ec5e395240ceb1ef700276ec0fa92d1835cb7f629</a:t>
                      </a:r>
                      <a:endParaRPr lang="en-US" sz="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MAC_2</a:t>
                      </a:r>
                      <a:endParaRPr lang="en-US" sz="1800" b="1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B0F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ade6218b3a17d609936ec6894b7b2bb446f12698d4bcafa85fcbf39fb546603a</a:t>
                      </a:r>
                      <a:endParaRPr lang="en-US" sz="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ciphertext_1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048070fe125bdaf93ae6a7c08b65adbb2a438468d7243c74e80abc5b74dfe3524a987a2e3ed075d54ae7a53866973eaa5070c4e08954ff5d80caae214ce572f42dc6676f0e59d5b1ed68ad33b0c73cf9eac671d8f0126d86b667b319d255d7002d0a02d82efc47fd8fd648057fa823a25dd3f52e86ed65ce229db56816e646967baf4d2303af7fe09d24b8e30277336cb7d8c81d3c786f1547fe0d00c029b63bd9272aad87b3f1a2b667fa575e</a:t>
                      </a:r>
                      <a:endParaRPr lang="en-US" sz="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ciphertext_2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0493110814319b0b5cabb9a9225062354987c8b8f604d96985ca52c71a77055b4979a50099cefc5a359bdf0411983388fa5de840a0d64816f1d9f38641d217986af98176f420caf19a2dc18c79abcf14b9d78624e80ac272063e6b6f78bc42c6ee01edfbcddbeb60eba586eaecd6cb017069c8be2ebe8ae8a2fa5e0f6780a4e2466d72bc3243e873820b2d2e4b954e9216b566c140de79351abf47254d122a35f17f840156bd7b1feb942729dc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zkSNARKproof</a:t>
                      </a:r>
                      <a:endParaRPr lang="en-US" sz="18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4c3cad6e02eec51dc8a37ebc51885cf86c5da04bb1c1c0bf3ed97b778277fb8adceb240c40a0cc3f2854ce3df1eafdcefccc532bc5afaefefe9d3975726f2ca8292286ca8dd4f8da21b3f98c61fac2a13f0b82544855b1c4ce7a0c9e57592ee1d233d43a2e76b9bdeb5a365947896f117002b095f7058bdf611e20b6c2087618c58208e3658cfcc00846413f8f355139d0180ac11182095cdee6d9432287699e76ed7832a5fc5dc30874ff0982d9658b8e7c51523e0fa1a5b649e3df2c9ff58dc05dac7563741298025f806dfbe9cfe5c8c40d1bf4e87dacb11467b9e6154fb9623d3fba9e7c8ad17f08b17992715dfd431c9451e0b59d7dc506dad84aef98475d4be530eb501925dfd22981a2970a3799523b99a98e50d00eaab5306c10be5</a:t>
                      </a:r>
                      <a:endParaRPr lang="en-US" sz="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625" marR="446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0500" y="6394847"/>
            <a:ext cx="8813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4170363" algn="l"/>
                <a:tab pos="8518525" algn="r"/>
              </a:tabLs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~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1KB total. Less without direct payments and public outputs.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113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Bitcoin’s privacy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17" y="874172"/>
            <a:ext cx="8035211" cy="57733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Bitcoin: decentralized </a:t>
            </a:r>
            <a:r>
              <a:rPr lang="en-US" sz="2800" u="sng" dirty="0" smtClean="0"/>
              <a:t>digital</a:t>
            </a:r>
            <a:r>
              <a:rPr lang="en-US" sz="2800" dirty="0" smtClean="0"/>
              <a:t> currency.</a:t>
            </a:r>
            <a:endParaRPr lang="he-IL" sz="2800" dirty="0" smtClean="0"/>
          </a:p>
        </p:txBody>
      </p:sp>
      <p:pic>
        <p:nvPicPr>
          <p:cNvPr id="6" name="Picture 6" descr="little_cthulhu-orang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78758" y="605544"/>
            <a:ext cx="85905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 bwMode="auto">
          <a:xfrm rot="883119" flipH="1">
            <a:off x="8204438" y="908885"/>
            <a:ext cx="617916" cy="27029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/>
              <a:t>0110010010</a:t>
            </a:r>
          </a:p>
          <a:p>
            <a:pPr algn="ctr"/>
            <a:r>
              <a:rPr lang="en-US" sz="900" dirty="0" smtClean="0"/>
              <a:t>1010101100</a:t>
            </a:r>
            <a:endParaRPr lang="en-US" sz="900" dirty="0"/>
          </a:p>
        </p:txBody>
      </p:sp>
      <p:pic>
        <p:nvPicPr>
          <p:cNvPr id="9" name="Picture 6" descr="little_cthulhu-orange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8653" y="2462600"/>
            <a:ext cx="86649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little_cthulhu-orange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6A4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9234" y="2416880"/>
            <a:ext cx="86649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little_cthulhu-orange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8072" y="2462600"/>
            <a:ext cx="86649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 bwMode="auto">
          <a:xfrm rot="883119" flipH="1">
            <a:off x="8198370" y="2699585"/>
            <a:ext cx="617916" cy="27029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/>
              <a:t>0110010010</a:t>
            </a:r>
          </a:p>
          <a:p>
            <a:pPr algn="ctr"/>
            <a:r>
              <a:rPr lang="en-US" sz="900" dirty="0" smtClean="0"/>
              <a:t>1010101100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 bwMode="auto">
          <a:xfrm rot="883119" flipH="1">
            <a:off x="6840644" y="2707205"/>
            <a:ext cx="617916" cy="27029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/>
              <a:t>0110010010</a:t>
            </a:r>
          </a:p>
          <a:p>
            <a:pPr algn="ctr"/>
            <a:r>
              <a:rPr lang="en-US" sz="900" dirty="0" smtClean="0"/>
              <a:t>1010101100</a:t>
            </a:r>
            <a:endParaRPr lang="en-US" sz="900" dirty="0"/>
          </a:p>
        </p:txBody>
      </p:sp>
      <p:sp>
        <p:nvSpPr>
          <p:cNvPr id="14" name="Rounded Rectangle 13"/>
          <p:cNvSpPr/>
          <p:nvPr/>
        </p:nvSpPr>
        <p:spPr bwMode="auto">
          <a:xfrm rot="883119" flipH="1">
            <a:off x="5492443" y="2707205"/>
            <a:ext cx="617916" cy="27029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/>
              <a:t>0110010010</a:t>
            </a:r>
          </a:p>
          <a:p>
            <a:pPr algn="ctr"/>
            <a:r>
              <a:rPr lang="en-US" sz="900" dirty="0" smtClean="0"/>
              <a:t>1010101100</a:t>
            </a:r>
            <a:endParaRPr lang="en-US" sz="9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0917" y="1368980"/>
            <a:ext cx="6934200" cy="44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800" kern="0" dirty="0" smtClean="0"/>
              <a:t>What’s to prevent double-spending?</a:t>
            </a:r>
            <a:endParaRPr lang="he-IL" sz="2800" kern="0" dirty="0" smtClean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8502480" y="1900944"/>
            <a:ext cx="5805" cy="515936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7389847" y="1846492"/>
            <a:ext cx="804830" cy="616108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5957032" y="1647125"/>
            <a:ext cx="2101603" cy="861195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54133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Decentralized Anonymous Payment (DAP) system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95350"/>
            <a:ext cx="8763000" cy="17912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Algorithms: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2400" dirty="0" smtClean="0"/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CreateAddress</a:t>
            </a:r>
            <a:r>
              <a:rPr lang="en-US" sz="2400" dirty="0" smtClean="0"/>
              <a:t>   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2400" dirty="0" smtClean="0"/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Pour</a:t>
            </a:r>
            <a:r>
              <a:rPr lang="en-US" sz="2400" dirty="0" smtClean="0"/>
              <a:t>  </a:t>
            </a:r>
          </a:p>
          <a:p>
            <a:pPr marL="0" indent="0" algn="ctr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VerifyTransaction</a:t>
            </a:r>
            <a:r>
              <a:rPr lang="en-US" sz="2400" dirty="0" smtClean="0"/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8600" y="2876550"/>
            <a:ext cx="8763000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sz="2400" kern="0" dirty="0" smtClean="0"/>
              <a:t>Security: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kern="0" dirty="0" smtClean="0">
                <a:solidFill>
                  <a:schemeClr val="accent1"/>
                </a:solidFill>
              </a:rPr>
              <a:t>Ledger </a:t>
            </a:r>
            <a:r>
              <a:rPr lang="en-US" sz="2400" kern="0" dirty="0" err="1" smtClean="0">
                <a:solidFill>
                  <a:schemeClr val="accent1"/>
                </a:solidFill>
              </a:rPr>
              <a:t>indistinguishability</a:t>
            </a:r>
            <a:r>
              <a:rPr lang="en-US" sz="2400" kern="0" dirty="0" smtClean="0">
                <a:solidFill>
                  <a:schemeClr val="accent1"/>
                </a:solidFill>
              </a:rPr>
              <a:t> </a:t>
            </a:r>
            <a:r>
              <a:rPr lang="en-US" sz="2400" kern="0" dirty="0" smtClean="0"/>
              <a:t/>
            </a:r>
            <a:br>
              <a:rPr lang="en-US" sz="2400" kern="0" dirty="0" smtClean="0"/>
            </a:br>
            <a:r>
              <a:rPr lang="en-US" sz="2400" kern="0" dirty="0" smtClean="0"/>
              <a:t>Nothing revealed beside public information, even by chosen-transaction adversary.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kern="0" dirty="0" smtClean="0">
                <a:solidFill>
                  <a:schemeClr val="accent1"/>
                </a:solidFill>
              </a:rPr>
              <a:t>Balance </a:t>
            </a:r>
            <a:r>
              <a:rPr lang="en-US" sz="2400" kern="0" dirty="0" smtClean="0"/>
              <a:t/>
            </a:r>
            <a:br>
              <a:rPr lang="en-US" sz="2400" kern="0" dirty="0" smtClean="0"/>
            </a:br>
            <a:r>
              <a:rPr lang="en-US" sz="2400" kern="0" dirty="0" smtClean="0"/>
              <a:t>Can’t own more money than received or minted.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kern="0" dirty="0" smtClean="0">
                <a:solidFill>
                  <a:schemeClr val="accent1"/>
                </a:solidFill>
              </a:rPr>
              <a:t>Transaction non-malleability</a:t>
            </a:r>
            <a:r>
              <a:rPr lang="en-US" sz="2400" kern="0" dirty="0" smtClean="0"/>
              <a:t/>
            </a:r>
            <a:br>
              <a:rPr lang="en-US" sz="2400" kern="0" dirty="0" smtClean="0"/>
            </a:br>
            <a:r>
              <a:rPr lang="en-US" sz="2400" kern="0" dirty="0" smtClean="0"/>
              <a:t>Cannot manipulate transactions en route to ledger.</a:t>
            </a:r>
            <a:br>
              <a:rPr lang="en-US" sz="2400" kern="0" dirty="0" smtClean="0"/>
            </a:br>
            <a:r>
              <a:rPr lang="en-US" sz="1800" i="1" kern="0" dirty="0" smtClean="0">
                <a:solidFill>
                  <a:srgbClr val="00B0F0"/>
                </a:solidFill>
              </a:rPr>
              <a:t>(Requires further changes to the construction.)</a:t>
            </a:r>
          </a:p>
        </p:txBody>
      </p:sp>
    </p:spTree>
    <p:extLst>
      <p:ext uri="{BB962C8B-B14F-4D97-AF65-F5344CB8AC3E}">
        <p14:creationId xmlns:p14="http://schemas.microsoft.com/office/powerpoint/2010/main" val="576799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44500"/>
              </p:ext>
            </p:extLst>
          </p:nvPr>
        </p:nvGraphicFramePr>
        <p:xfrm>
          <a:off x="190500" y="1016000"/>
          <a:ext cx="5727700" cy="539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233"/>
                <a:gridCol w="2374609"/>
                <a:gridCol w="1443858"/>
              </a:tblGrid>
              <a:tr h="681761">
                <a:tc gridSpan="3"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Network simulation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third-scale Bitcoin network on EC2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B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15340">
                <a:tc gridSpan="3">
                  <a:txBody>
                    <a:bodyPr/>
                    <a:lstStyle/>
                    <a:p>
                      <a:pPr>
                        <a:tabLst>
                          <a:tab pos="8518525" algn="r"/>
                        </a:tabLst>
                      </a:pP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Bitcoind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Zerocash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hybrid currency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033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libzerocash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/>
                      </a:r>
                      <a:b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</a:b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provides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DAP interface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bitcoind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923744">
                <a:tc gridSpan="2">
                  <a:txBody>
                    <a:bodyPr/>
                    <a:lstStyle/>
                    <a:p>
                      <a:pPr>
                        <a:tabLst>
                          <a:tab pos="8518525" algn="r"/>
                        </a:tabLs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Statement for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zkSNARK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4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Hand-optimized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32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libsnark</a:t>
                      </a:r>
                      <a:endParaRPr lang="en-US" sz="24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zkSNARK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kern="0" dirty="0" smtClean="0">
                          <a:solidFill>
                            <a:srgbClr val="C00000"/>
                          </a:solidFill>
                          <a:latin typeface="Stencil" panose="040409050D0802020404" pitchFamily="82" charset="0"/>
                        </a:rPr>
                        <a:t>SCIPR Lab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Instantiate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Zerocash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primitives and parameters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6180220"/>
                  </p:ext>
                </p:extLst>
              </p:nvPr>
            </p:nvGraphicFramePr>
            <p:xfrm>
              <a:off x="6019767" y="1841500"/>
              <a:ext cx="3124211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711"/>
                    <a:gridCol w="1841500"/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indent="0">
                            <a:buNone/>
                            <a:tabLst>
                              <a:tab pos="2120900" algn="l"/>
                              <a:tab pos="8518525" algn="r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Performance</a:t>
                          </a:r>
                          <a:b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quadcore</a:t>
                          </a: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desktop)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T w="12700" cmpd="sng">
                          <a:noFill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Setup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&lt;2 min,</a:t>
                          </a:r>
                          <a:br>
                            <a:rPr lang="en-US" sz="1800" dirty="0" smtClean="0"/>
                          </a:br>
                          <a:r>
                            <a:rPr lang="en-US" sz="1800" dirty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896MB</a:t>
                          </a:r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err="1" smtClean="0"/>
                            <a:t>params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  <a:tabLst>
                              <a:tab pos="2120900" algn="l"/>
                              <a:tab pos="8518525" algn="r"/>
                            </a:tabLst>
                          </a:pPr>
                          <a:r>
                            <a:rPr lang="en-US" sz="1800" dirty="0" smtClean="0"/>
                            <a:t>23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800" dirty="0" smtClean="0"/>
                            <a:t>s</a:t>
                          </a:r>
                        </a:p>
                        <a:p>
                          <a:pPr marL="0" indent="0">
                            <a:buNone/>
                            <a:tabLst>
                              <a:tab pos="2120900" algn="l"/>
                              <a:tab pos="8518525" algn="r"/>
                            </a:tabLst>
                          </a:pPr>
                          <a:r>
                            <a:rPr lang="en-US" sz="1800" dirty="0" smtClean="0"/>
                            <a:t>72B transaction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Pour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46 s</a:t>
                          </a:r>
                          <a:r>
                            <a:rPr lang="en-US" sz="1800" dirty="0" smtClean="0"/>
                            <a:t>,</a:t>
                          </a:r>
                          <a:br>
                            <a:rPr lang="en-US" sz="1800" dirty="0" smtClean="0"/>
                          </a:br>
                          <a:r>
                            <a:rPr lang="en-US" sz="1800" dirty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1KB transaction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Verify</a:t>
                          </a:r>
                          <a:b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Transaction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&lt;9 </a:t>
                          </a:r>
                          <a:r>
                            <a:rPr lang="en-US" sz="1800" dirty="0" err="1" smtClean="0"/>
                            <a:t>ms</a:t>
                          </a:r>
                          <a:r>
                            <a:rPr lang="en-US" sz="1800" dirty="0" smtClean="0"/>
                            <a:t>/transaction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Receive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&lt;2 </a:t>
                          </a:r>
                          <a:r>
                            <a:rPr lang="en-US" sz="1800" dirty="0" err="1" smtClean="0"/>
                            <a:t>ms</a:t>
                          </a:r>
                          <a:r>
                            <a:rPr lang="en-US" sz="1800" dirty="0" smtClean="0"/>
                            <a:t>/transaction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6180220"/>
                  </p:ext>
                </p:extLst>
              </p:nvPr>
            </p:nvGraphicFramePr>
            <p:xfrm>
              <a:off x="6019767" y="1841500"/>
              <a:ext cx="3124211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711"/>
                    <a:gridCol w="1841500"/>
                  </a:tblGrid>
                  <a:tr h="822960">
                    <a:tc gridSpan="2">
                      <a:txBody>
                        <a:bodyPr/>
                        <a:lstStyle/>
                        <a:p>
                          <a:pPr marL="0" indent="0">
                            <a:buNone/>
                            <a:tabLst>
                              <a:tab pos="2120900" algn="l"/>
                              <a:tab pos="8518525" algn="r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Performance</a:t>
                          </a:r>
                          <a:b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</a:rPr>
                            <a:t>quadcore</a:t>
                          </a: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desktop)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T w="12700" cmpd="sng">
                          <a:noFill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Setup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&lt;2 min,</a:t>
                          </a:r>
                          <a:br>
                            <a:rPr lang="en-US" sz="1800" dirty="0" smtClean="0"/>
                          </a:br>
                          <a:r>
                            <a:rPr lang="en-US" sz="1800" dirty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896MB</a:t>
                          </a:r>
                          <a:r>
                            <a:rPr lang="en-US" sz="1800" dirty="0" smtClean="0"/>
                            <a:t> </a:t>
                          </a:r>
                          <a:r>
                            <a:rPr lang="en-US" sz="1800" dirty="0" err="1" smtClean="0"/>
                            <a:t>params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199" t="-164667" r="-1656" b="-272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Pour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46 s</a:t>
                          </a:r>
                          <a:r>
                            <a:rPr lang="en-US" sz="1800" dirty="0" smtClean="0"/>
                            <a:t>,</a:t>
                          </a:r>
                          <a:br>
                            <a:rPr lang="en-US" sz="1800" dirty="0" smtClean="0"/>
                          </a:br>
                          <a:r>
                            <a:rPr lang="en-US" sz="1800" dirty="0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1KB transaction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Verify</a:t>
                          </a:r>
                          <a:b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Transaction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&lt;9 </a:t>
                          </a:r>
                          <a:r>
                            <a:rPr lang="en-US" sz="1800" dirty="0" err="1" smtClean="0"/>
                            <a:t>ms</a:t>
                          </a:r>
                          <a:r>
                            <a:rPr lang="en-US" sz="1800" dirty="0" smtClean="0"/>
                            <a:t>/transaction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Receive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&lt;2 </a:t>
                          </a:r>
                          <a:r>
                            <a:rPr lang="en-US" sz="1800" dirty="0" err="1" smtClean="0"/>
                            <a:t>ms</a:t>
                          </a:r>
                          <a:r>
                            <a:rPr lang="en-US" sz="1800" dirty="0" smtClean="0"/>
                            <a:t>/transaction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05616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0661"/>
            <a:ext cx="8763000" cy="5029200"/>
          </a:xfrm>
        </p:spPr>
        <p:txBody>
          <a:bodyPr/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2800" dirty="0" smtClean="0"/>
              <a:t> generate </a:t>
            </a:r>
            <a:r>
              <a:rPr lang="en-US" sz="2800" dirty="0"/>
              <a:t>fixed keys used by all </a:t>
            </a:r>
            <a:r>
              <a:rPr lang="en-US" sz="2800" dirty="0" err="1"/>
              <a:t>provers</a:t>
            </a:r>
            <a:r>
              <a:rPr lang="en-US" sz="2800" dirty="0"/>
              <a:t> and </a:t>
            </a:r>
            <a:r>
              <a:rPr lang="en-US" sz="2800" dirty="0" smtClean="0"/>
              <a:t>verifiers.</a:t>
            </a:r>
            <a:endParaRPr lang="en-US" sz="2800" dirty="0"/>
          </a:p>
          <a:p>
            <a:r>
              <a:rPr lang="en-US" sz="2800" dirty="0" smtClean="0">
                <a:solidFill>
                  <a:schemeClr val="accent2"/>
                </a:solidFill>
              </a:rPr>
              <a:t>If 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is compromised at the dawn of the currency, attacker could later forge coins.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Ran once. Once done and intermediate results erased, no further trust (beyond underlying cryptographic assumptions)</a:t>
            </a:r>
          </a:p>
          <a:p>
            <a:pPr marL="342900" lvl="1" indent="-342900">
              <a:buFontTx/>
              <a:buChar char="•"/>
            </a:pPr>
            <a:r>
              <a:rPr lang="en-US" dirty="0">
                <a:solidFill>
                  <a:srgbClr val="00B050"/>
                </a:solidFill>
              </a:rPr>
              <a:t>Anonymity </a:t>
            </a:r>
            <a:r>
              <a:rPr lang="en-US" dirty="0" smtClean="0">
                <a:solidFill>
                  <a:srgbClr val="00B050"/>
                </a:solidFill>
              </a:rPr>
              <a:t>is unaffected by corrupted setup.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Practical trustworthy protocol for running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15858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" y="29578"/>
            <a:ext cx="9144000" cy="838201"/>
          </a:xfrm>
        </p:spPr>
        <p:txBody>
          <a:bodyPr/>
          <a:lstStyle/>
          <a:p>
            <a:r>
              <a:rPr lang="en-US" dirty="0" smtClean="0"/>
              <a:t>Open research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894960"/>
            <a:ext cx="8086724" cy="1397306"/>
          </a:xfrm>
        </p:spPr>
        <p:txBody>
          <a:bodyPr wrap="square">
            <a:spAutoFit/>
          </a:bodyPr>
          <a:lstStyle/>
          <a:p>
            <a:r>
              <a:rPr lang="en-US" sz="2800" dirty="0" err="1" smtClean="0"/>
              <a:t>zkSNARKs</a:t>
            </a:r>
            <a:r>
              <a:rPr lang="en-US" sz="2800" dirty="0" smtClean="0"/>
              <a:t> can enforce policies and regulation in a privacy-preserving, </a:t>
            </a:r>
            <a:r>
              <a:rPr lang="en-US" sz="2800" dirty="0"/>
              <a:t>corruption-proof </a:t>
            </a:r>
            <a:r>
              <a:rPr lang="en-US" sz="2800" dirty="0" smtClean="0"/>
              <a:t>way.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policies are </a:t>
            </a:r>
            <a:r>
              <a:rPr lang="en-US" sz="2400" dirty="0" err="1"/>
              <a:t>desireable</a:t>
            </a:r>
            <a:r>
              <a:rPr lang="en-US" sz="2400" dirty="0"/>
              <a:t> and feasible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46286" y="5970253"/>
            <a:ext cx="8183414" cy="80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tabLst>
                <a:tab pos="8513763" algn="r"/>
              </a:tabLst>
            </a:pPr>
            <a:r>
              <a:rPr lang="en-US" sz="2800" dirty="0" smtClean="0"/>
              <a:t>Eliminating trusted setup.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29" y="981075"/>
            <a:ext cx="488214" cy="999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28" y="3909410"/>
            <a:ext cx="580723" cy="1179043"/>
          </a:xfrm>
          <a:prstGeom prst="rect">
            <a:avLst/>
          </a:prstGeom>
        </p:spPr>
      </p:pic>
      <p:pic>
        <p:nvPicPr>
          <p:cNvPr id="11" name="Picture 6" descr="little_cthulhu-orange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67" y="5533486"/>
            <a:ext cx="711486" cy="107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orizontal Scroll 11"/>
              <p:cNvSpPr/>
              <p:nvPr/>
            </p:nvSpPr>
            <p:spPr bwMode="auto">
              <a:xfrm rot="21437721">
                <a:off x="1932312" y="2202588"/>
                <a:ext cx="7020636" cy="1716538"/>
              </a:xfrm>
              <a:prstGeom prst="horizontalScroll">
                <a:avLst>
                  <a:gd name="adj" fmla="val 943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I’m using up a coin with value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(unique)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</a:rPr>
                      <m:t>sn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  <a:b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</a:rPr>
                          <m:t>pk</m:t>
                        </m:r>
                      </m:sub>
                    </m:sSub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are consistent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m:t>cm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 paid 10% tax</a:t>
                </a:r>
                <a:br>
                  <a:rPr lang="en-US" sz="24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put my name in escrow with an authorized notary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Horizontal Scrol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37721">
                <a:off x="1932312" y="2202588"/>
                <a:ext cx="7020636" cy="1716538"/>
              </a:xfrm>
              <a:prstGeom prst="horizontalScroll">
                <a:avLst>
                  <a:gd name="adj" fmla="val 9437"/>
                </a:avLst>
              </a:prstGeom>
              <a:blipFill rotWithShape="0">
                <a:blip r:embed="rId6"/>
                <a:stretch>
                  <a:fillRect r="-34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942975" y="3977380"/>
            <a:ext cx="8086724" cy="185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kern="0" dirty="0" smtClean="0"/>
              <a:t>Other Bitcoin applications</a:t>
            </a:r>
          </a:p>
          <a:p>
            <a:pPr lvl="1">
              <a:lnSpc>
                <a:spcPct val="100000"/>
              </a:lnSpc>
            </a:pPr>
            <a:r>
              <a:rPr lang="en-US" sz="2400" kern="0" dirty="0" err="1" smtClean="0"/>
              <a:t>Blockchain</a:t>
            </a:r>
            <a:r>
              <a:rPr lang="en-US" sz="2400" kern="0" dirty="0" smtClean="0"/>
              <a:t> compression</a:t>
            </a:r>
          </a:p>
          <a:p>
            <a:pPr lvl="1">
              <a:lnSpc>
                <a:spcPct val="100000"/>
              </a:lnSpc>
            </a:pPr>
            <a:r>
              <a:rPr lang="en-US" sz="2400" kern="0" dirty="0" smtClean="0"/>
              <a:t>Turing-complete scripts/contracts</a:t>
            </a:r>
          </a:p>
          <a:p>
            <a:pPr lvl="1">
              <a:lnSpc>
                <a:spcPct val="100000"/>
              </a:lnSpc>
            </a:pPr>
            <a:r>
              <a:rPr lang="en-US" sz="2400" kern="0" dirty="0" smtClean="0"/>
              <a:t>Proof of reserve</a:t>
            </a:r>
          </a:p>
        </p:txBody>
      </p:sp>
    </p:spTree>
    <p:extLst>
      <p:ext uri="{BB962C8B-B14F-4D97-AF65-F5344CB8AC3E}">
        <p14:creationId xmlns:p14="http://schemas.microsoft.com/office/powerpoint/2010/main" val="23588368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Bitcoin’s privacy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17" y="874172"/>
            <a:ext cx="8035211" cy="57733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Bitcoin: decentralized </a:t>
            </a:r>
            <a:r>
              <a:rPr lang="en-US" sz="2800" u="sng" dirty="0" smtClean="0"/>
              <a:t>digital</a:t>
            </a:r>
            <a:r>
              <a:rPr lang="en-US" sz="2800" dirty="0" smtClean="0"/>
              <a:t> currency.</a:t>
            </a:r>
            <a:endParaRPr lang="he-IL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0917" y="1829895"/>
            <a:ext cx="661484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800" kern="0" dirty="0" smtClean="0">
                <a:solidFill>
                  <a:schemeClr val="accent1"/>
                </a:solidFill>
              </a:rPr>
              <a:t>Solution: broadcast every transaction</a:t>
            </a:r>
            <a:br>
              <a:rPr lang="en-US" sz="2800" kern="0" dirty="0" smtClean="0">
                <a:solidFill>
                  <a:schemeClr val="accent1"/>
                </a:solidFill>
              </a:rPr>
            </a:br>
            <a:r>
              <a:rPr lang="en-US" sz="2800" kern="0" dirty="0" smtClean="0">
                <a:solidFill>
                  <a:schemeClr val="accent1"/>
                </a:solidFill>
              </a:rPr>
              <a:t>into a public ledger (</a:t>
            </a:r>
            <a:r>
              <a:rPr lang="en-US" sz="2800" i="1" kern="0" dirty="0" err="1" smtClean="0">
                <a:solidFill>
                  <a:schemeClr val="accent1"/>
                </a:solidFill>
              </a:rPr>
              <a:t>blockchain</a:t>
            </a:r>
            <a:r>
              <a:rPr lang="en-US" sz="2800" kern="0" dirty="0" smtClean="0">
                <a:solidFill>
                  <a:schemeClr val="accent1"/>
                </a:solidFill>
              </a:rPr>
              <a:t>):</a:t>
            </a:r>
            <a:endParaRPr lang="en-US" sz="2800" kern="0" dirty="0">
              <a:solidFill>
                <a:schemeClr val="accent1"/>
              </a:solidFill>
            </a:endParaRPr>
          </a:p>
        </p:txBody>
      </p:sp>
      <p:pic>
        <p:nvPicPr>
          <p:cNvPr id="6" name="Picture 6" descr="little_cthulhu-orang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78758" y="605544"/>
            <a:ext cx="85905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 bwMode="auto">
          <a:xfrm rot="883119" flipH="1">
            <a:off x="8204438" y="908885"/>
            <a:ext cx="617916" cy="27029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/>
              <a:t>0110010010</a:t>
            </a:r>
          </a:p>
          <a:p>
            <a:pPr algn="ctr"/>
            <a:r>
              <a:rPr lang="en-US" sz="900" dirty="0" smtClean="0"/>
              <a:t>1010101100</a:t>
            </a:r>
            <a:endParaRPr lang="en-US" sz="900" dirty="0"/>
          </a:p>
        </p:txBody>
      </p:sp>
      <p:pic>
        <p:nvPicPr>
          <p:cNvPr id="10" name="Picture 6" descr="little_cthulhu-orange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6A4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9234" y="2416880"/>
            <a:ext cx="86649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 bwMode="auto">
          <a:xfrm rot="883119" flipH="1">
            <a:off x="8198370" y="2699585"/>
            <a:ext cx="617916" cy="27029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/>
              <a:t>0110010010</a:t>
            </a:r>
          </a:p>
          <a:p>
            <a:pPr algn="ctr"/>
            <a:r>
              <a:rPr lang="en-US" sz="900" dirty="0" smtClean="0"/>
              <a:t>1010101100</a:t>
            </a:r>
            <a:endParaRPr lang="en-US" sz="9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0917" y="1368980"/>
            <a:ext cx="6934200" cy="44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800" kern="0" dirty="0" smtClean="0"/>
              <a:t>What’s to prevent double-spending?</a:t>
            </a:r>
            <a:endParaRPr lang="he-IL" sz="2800" kern="0" dirty="0" smtClean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8502480" y="1900944"/>
            <a:ext cx="5805" cy="515936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00917" y="4593002"/>
            <a:ext cx="8843061" cy="36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algn="l" rtl="0">
              <a:buNone/>
              <a:tabLst>
                <a:tab pos="6634163" algn="r"/>
              </a:tabLst>
            </a:pPr>
            <a:r>
              <a:rPr lang="en-US" sz="2800" kern="0" dirty="0" smtClean="0"/>
              <a:t>The cost: </a:t>
            </a:r>
            <a:r>
              <a:rPr lang="en-US" sz="2800" kern="0" dirty="0" smtClean="0">
                <a:solidFill>
                  <a:schemeClr val="accent2"/>
                </a:solidFill>
              </a:rPr>
              <a:t>privacy</a:t>
            </a:r>
            <a:r>
              <a:rPr lang="en-US" sz="2800" kern="0" dirty="0" smtClean="0"/>
              <a:t>.</a:t>
            </a:r>
            <a:endParaRPr lang="he-IL" sz="2800" kern="0" dirty="0" smtClean="0"/>
          </a:p>
        </p:txBody>
      </p:sp>
      <p:grpSp>
        <p:nvGrpSpPr>
          <p:cNvPr id="1028" name="Group 1027"/>
          <p:cNvGrpSpPr/>
          <p:nvPr/>
        </p:nvGrpSpPr>
        <p:grpSpPr>
          <a:xfrm>
            <a:off x="445044" y="2495163"/>
            <a:ext cx="7051312" cy="2035711"/>
            <a:chOff x="445044" y="2598506"/>
            <a:chExt cx="7051312" cy="2035711"/>
          </a:xfrm>
        </p:grpSpPr>
        <p:sp>
          <p:nvSpPr>
            <p:cNvPr id="22" name="Horizontal Scroll 21"/>
            <p:cNvSpPr/>
            <p:nvPr/>
          </p:nvSpPr>
          <p:spPr bwMode="auto">
            <a:xfrm>
              <a:off x="445044" y="2598506"/>
              <a:ext cx="7051312" cy="2035711"/>
            </a:xfrm>
            <a:prstGeom prst="horizontalScroll">
              <a:avLst/>
            </a:prstGeom>
            <a:solidFill>
              <a:srgbClr val="5283D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42700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Horizontal Scroll 45"/>
            <p:cNvSpPr/>
            <p:nvPr/>
          </p:nvSpPr>
          <p:spPr bwMode="auto">
            <a:xfrm>
              <a:off x="3776252" y="2914719"/>
              <a:ext cx="1098276" cy="1374775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 5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2" descr="F33980a445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042" y="3562418"/>
              <a:ext cx="91016" cy="15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screen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1594" y="2927640"/>
              <a:ext cx="193660" cy="28544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 cstate="screen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1594" y="3221340"/>
              <a:ext cx="193660" cy="285442"/>
            </a:xfrm>
            <a:prstGeom prst="rect">
              <a:avLst/>
            </a:prstGeom>
          </p:spPr>
        </p:pic>
        <p:sp>
          <p:nvSpPr>
            <p:cNvPr id="47" name="Horizontal Scroll 45"/>
            <p:cNvSpPr/>
            <p:nvPr/>
          </p:nvSpPr>
          <p:spPr bwMode="auto">
            <a:xfrm>
              <a:off x="2466959" y="2914719"/>
              <a:ext cx="1098276" cy="1374775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11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8" name="Picture 2" descr="F33980a445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749" y="3562418"/>
              <a:ext cx="91016" cy="15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 cstate="screen"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2301" y="3233486"/>
              <a:ext cx="193660" cy="285442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7" cstate="screen">
              <a:duotone>
                <a:prstClr val="black"/>
                <a:srgbClr val="EE86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2301" y="2935898"/>
              <a:ext cx="193660" cy="285442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 bwMode="auto">
            <a:xfrm rot="439360">
              <a:off x="3956786" y="3855237"/>
              <a:ext cx="617916" cy="270296"/>
            </a:xfrm>
            <a:prstGeom prst="roundRect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 smtClean="0"/>
                <a:t>0111010010</a:t>
              </a:r>
            </a:p>
            <a:p>
              <a:pPr algn="ctr"/>
              <a:r>
                <a:rPr lang="en-US" sz="900" dirty="0" smtClean="0"/>
                <a:t>1010001100</a:t>
              </a:r>
              <a:endParaRPr lang="en-US" sz="900" dirty="0"/>
            </a:p>
          </p:txBody>
        </p:sp>
        <p:sp>
          <p:nvSpPr>
            <p:cNvPr id="33" name="Rounded Rectangle 32"/>
            <p:cNvSpPr/>
            <p:nvPr/>
          </p:nvSpPr>
          <p:spPr bwMode="auto">
            <a:xfrm rot="439360">
              <a:off x="2655383" y="3853562"/>
              <a:ext cx="617916" cy="27029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 smtClean="0"/>
                <a:t>0100011100</a:t>
              </a:r>
            </a:p>
            <a:p>
              <a:pPr algn="ctr"/>
              <a:r>
                <a:rPr lang="en-US" sz="900" dirty="0" smtClean="0"/>
                <a:t>1011101100</a:t>
              </a:r>
              <a:endParaRPr lang="en-US" sz="900" dirty="0"/>
            </a:p>
          </p:txBody>
        </p:sp>
        <p:sp>
          <p:nvSpPr>
            <p:cNvPr id="52" name="Horizontal Scroll 45"/>
            <p:cNvSpPr/>
            <p:nvPr/>
          </p:nvSpPr>
          <p:spPr bwMode="auto">
            <a:xfrm>
              <a:off x="1157665" y="2914719"/>
              <a:ext cx="1098276" cy="1374775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11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3" name="Picture 2" descr="F33980a445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455" y="3562418"/>
              <a:ext cx="91016" cy="15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03007" y="2927640"/>
              <a:ext cx="193660" cy="2854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 cstate="screen">
              <a:duotone>
                <a:prstClr val="black"/>
                <a:srgbClr val="EE86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03007" y="3221340"/>
              <a:ext cx="193660" cy="285442"/>
            </a:xfrm>
            <a:prstGeom prst="rect">
              <a:avLst/>
            </a:prstGeom>
          </p:spPr>
        </p:pic>
        <p:sp>
          <p:nvSpPr>
            <p:cNvPr id="56" name="Rounded Rectangle 55"/>
            <p:cNvSpPr/>
            <p:nvPr/>
          </p:nvSpPr>
          <p:spPr bwMode="auto">
            <a:xfrm rot="439360">
              <a:off x="1346089" y="3853562"/>
              <a:ext cx="617916" cy="27029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 smtClean="0"/>
                <a:t>0001011100</a:t>
              </a:r>
              <a:r>
                <a:rPr lang="en-US" sz="900" dirty="0"/>
                <a:t/>
              </a:r>
              <a:br>
                <a:rPr lang="en-US" sz="900" dirty="0"/>
              </a:br>
              <a:r>
                <a:rPr lang="en-US" sz="900" dirty="0" smtClean="0"/>
                <a:t>0010001100</a:t>
              </a:r>
              <a:endParaRPr lang="en-US" sz="900" dirty="0"/>
            </a:p>
          </p:txBody>
        </p:sp>
        <p:sp>
          <p:nvSpPr>
            <p:cNvPr id="58" name="Horizontal Scroll 45"/>
            <p:cNvSpPr/>
            <p:nvPr/>
          </p:nvSpPr>
          <p:spPr bwMode="auto">
            <a:xfrm>
              <a:off x="716167" y="2914719"/>
              <a:ext cx="230480" cy="1374775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81729" y="2810920"/>
            <a:ext cx="1098276" cy="1374775"/>
            <a:chOff x="5081729" y="2914263"/>
            <a:chExt cx="1098276" cy="1374775"/>
          </a:xfrm>
        </p:grpSpPr>
        <p:sp>
          <p:nvSpPr>
            <p:cNvPr id="40" name="Horizontal Scroll 45"/>
            <p:cNvSpPr/>
            <p:nvPr/>
          </p:nvSpPr>
          <p:spPr bwMode="auto">
            <a:xfrm>
              <a:off x="5081729" y="2914263"/>
              <a:ext cx="1098276" cy="1374775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17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Picture 6" descr="little_cthulhu-orange"/>
            <p:cNvPicPr>
              <a:picLocks noChangeAspect="1" noChangeArrowheads="1"/>
            </p:cNvPicPr>
            <p:nvPr/>
          </p:nvPicPr>
          <p:blipFill>
            <a:blip r:embed="rId9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44897" y="2927184"/>
              <a:ext cx="192232" cy="28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little_cthulhu-orange"/>
            <p:cNvPicPr>
              <a:picLocks noChangeAspect="1" noChangeArrowheads="1"/>
            </p:cNvPicPr>
            <p:nvPr/>
          </p:nvPicPr>
          <p:blipFill>
            <a:blip r:embed="rId10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6A47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31283" y="3212626"/>
              <a:ext cx="185236" cy="2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F33980a445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519" y="3561962"/>
              <a:ext cx="91016" cy="15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ounded Rectangle 43"/>
            <p:cNvSpPr/>
            <p:nvPr/>
          </p:nvSpPr>
          <p:spPr bwMode="auto">
            <a:xfrm rot="439360" flipH="1">
              <a:off x="5281145" y="3853106"/>
              <a:ext cx="617916" cy="270296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 smtClean="0"/>
                <a:t>0110010010</a:t>
              </a:r>
            </a:p>
            <a:p>
              <a:pPr algn="ctr"/>
              <a:r>
                <a:rPr lang="en-US" sz="900" dirty="0" smtClean="0"/>
                <a:t>1010101100</a:t>
              </a:r>
              <a:endParaRPr lang="en-US" sz="900" dirty="0"/>
            </a:p>
          </p:txBody>
        </p:sp>
      </p:grpSp>
      <p:sp>
        <p:nvSpPr>
          <p:cNvPr id="74" name="Content Placeholder 2"/>
          <p:cNvSpPr txBox="1">
            <a:spLocks/>
          </p:cNvSpPr>
          <p:nvPr/>
        </p:nvSpPr>
        <p:spPr bwMode="auto">
          <a:xfrm>
            <a:off x="300917" y="5040865"/>
            <a:ext cx="8843061" cy="1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algn="l" rtl="0">
              <a:tabLst>
                <a:tab pos="6634163" algn="r"/>
              </a:tabLst>
            </a:pPr>
            <a:r>
              <a:rPr lang="en-US" sz="2800" kern="0" dirty="0" smtClean="0">
                <a:solidFill>
                  <a:srgbClr val="FF0000"/>
                </a:solidFill>
              </a:rPr>
              <a:t>Consumer purchases </a:t>
            </a:r>
            <a:r>
              <a:rPr lang="en-US" sz="2800" kern="0" dirty="0" smtClean="0"/>
              <a:t>(</a:t>
            </a:r>
            <a:r>
              <a:rPr lang="en-US" sz="2800" kern="0" dirty="0"/>
              <a:t>timing, amounts, </a:t>
            </a:r>
            <a:r>
              <a:rPr lang="en-US" sz="2800" kern="0" dirty="0" smtClean="0"/>
              <a:t>merchant)</a:t>
            </a:r>
            <a:br>
              <a:rPr lang="en-US" sz="2800" kern="0" dirty="0" smtClean="0"/>
            </a:br>
            <a:r>
              <a:rPr lang="en-US" sz="2800" kern="0" dirty="0" smtClean="0"/>
              <a:t>seen </a:t>
            </a:r>
            <a:r>
              <a:rPr lang="en-US" sz="2800" kern="0" dirty="0"/>
              <a:t>by </a:t>
            </a:r>
            <a:r>
              <a:rPr lang="en-US" sz="2800" kern="0" dirty="0" smtClean="0"/>
              <a:t>friends</a:t>
            </a:r>
            <a:r>
              <a:rPr lang="en-US" sz="2800" kern="0" dirty="0"/>
              <a:t>, neighbors, and </a:t>
            </a:r>
            <a:r>
              <a:rPr lang="en-US" sz="2800" kern="0" dirty="0" smtClean="0"/>
              <a:t>co-workers.</a:t>
            </a:r>
          </a:p>
          <a:p>
            <a:pPr algn="l" rtl="0">
              <a:tabLst>
                <a:tab pos="6634163" algn="r"/>
              </a:tabLst>
            </a:pPr>
            <a:r>
              <a:rPr lang="en-US" sz="2800" kern="0" dirty="0" smtClean="0">
                <a:solidFill>
                  <a:srgbClr val="FF0000"/>
                </a:solidFill>
              </a:rPr>
              <a:t>Account balance </a:t>
            </a:r>
            <a:r>
              <a:rPr lang="en-US" sz="2800" kern="0" dirty="0" smtClean="0"/>
              <a:t>revealed in every transaction.</a:t>
            </a:r>
          </a:p>
          <a:p>
            <a:pPr algn="l" rtl="0">
              <a:tabLst>
                <a:tab pos="6634163" algn="r"/>
              </a:tabLst>
            </a:pPr>
            <a:r>
              <a:rPr lang="en-US" sz="2800" kern="0" dirty="0" smtClean="0">
                <a:solidFill>
                  <a:srgbClr val="FF0000"/>
                </a:solidFill>
              </a:rPr>
              <a:t>Merchant’s cash flow </a:t>
            </a:r>
            <a:r>
              <a:rPr lang="en-US" sz="2800" kern="0" dirty="0" smtClean="0"/>
              <a:t>exposed to competitors.</a:t>
            </a:r>
            <a:endParaRPr lang="he-IL" sz="2800" kern="0" dirty="0" smtClean="0"/>
          </a:p>
        </p:txBody>
      </p:sp>
      <p:grpSp>
        <p:nvGrpSpPr>
          <p:cNvPr id="1034" name="Group 1033"/>
          <p:cNvGrpSpPr/>
          <p:nvPr/>
        </p:nvGrpSpPr>
        <p:grpSpPr>
          <a:xfrm>
            <a:off x="4756550" y="4332468"/>
            <a:ext cx="2987097" cy="752630"/>
            <a:chOff x="4960620" y="4311887"/>
            <a:chExt cx="2987097" cy="752630"/>
          </a:xfrm>
        </p:grpSpPr>
        <p:pic>
          <p:nvPicPr>
            <p:cNvPr id="1033" name="Picture 1032"/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36"/>
            <a:stretch/>
          </p:blipFill>
          <p:spPr>
            <a:xfrm>
              <a:off x="4960620" y="4311887"/>
              <a:ext cx="1501197" cy="724055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36"/>
            <a:stretch/>
          </p:blipFill>
          <p:spPr>
            <a:xfrm>
              <a:off x="6446520" y="4340462"/>
              <a:ext cx="1501197" cy="724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1482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Bitcoin’s privacy problem (cont.)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205667" y="3118922"/>
            <a:ext cx="8938311" cy="192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algn="l" rtl="0">
              <a:tabLst>
                <a:tab pos="7091363" algn="r"/>
                <a:tab pos="8289925" algn="r"/>
              </a:tabLst>
            </a:pPr>
            <a:r>
              <a:rPr lang="en-US" sz="2800" kern="0" dirty="0" smtClean="0"/>
              <a:t>Pseudonymous, but:</a:t>
            </a:r>
          </a:p>
          <a:p>
            <a:pPr lvl="1" algn="l" rtl="0">
              <a:tabLst>
                <a:tab pos="7091363" algn="r"/>
                <a:tab pos="8289925" algn="r"/>
              </a:tabLst>
            </a:pPr>
            <a:r>
              <a:rPr lang="en-US" kern="0" dirty="0" smtClean="0"/>
              <a:t>Most </a:t>
            </a:r>
            <a:r>
              <a:rPr lang="en-US" kern="0" dirty="0"/>
              <a:t>users use a single or few addresses</a:t>
            </a:r>
            <a:endParaRPr lang="en-US" kern="0" dirty="0" smtClean="0"/>
          </a:p>
          <a:p>
            <a:pPr lvl="1" algn="l" rtl="0">
              <a:tabLst>
                <a:tab pos="8289925" algn="r"/>
              </a:tabLst>
            </a:pPr>
            <a:r>
              <a:rPr lang="en-US" kern="0" dirty="0" smtClean="0"/>
              <a:t>Transaction graph can be</a:t>
            </a:r>
            <a:r>
              <a:rPr lang="he-IL" kern="0" dirty="0" smtClean="0"/>
              <a:t> </a:t>
            </a:r>
            <a:r>
              <a:rPr lang="en-US" kern="0" dirty="0" smtClean="0"/>
              <a:t>analyzed.</a:t>
            </a:r>
            <a:br>
              <a:rPr lang="en-US" kern="0" dirty="0" smtClean="0"/>
            </a:br>
            <a:r>
              <a:rPr lang="en-US" sz="1600" kern="0" dirty="0" smtClean="0"/>
              <a:t>[Reid Martin 11]  [Barber </a:t>
            </a:r>
            <a:r>
              <a:rPr lang="en-US" sz="1600" kern="0" dirty="0" err="1" smtClean="0"/>
              <a:t>Boyen</a:t>
            </a:r>
            <a:r>
              <a:rPr lang="en-US" sz="1600" kern="0" dirty="0" smtClean="0"/>
              <a:t> Shi </a:t>
            </a:r>
            <a:r>
              <a:rPr lang="en-US" sz="1600" kern="0" dirty="0" err="1" smtClean="0"/>
              <a:t>Uzun</a:t>
            </a:r>
            <a:r>
              <a:rPr lang="en-US" sz="1600" kern="0" dirty="0" smtClean="0"/>
              <a:t> 12]</a:t>
            </a:r>
            <a:r>
              <a:rPr lang="he-IL" sz="1600" kern="0" dirty="0" smtClean="0"/>
              <a:t> </a:t>
            </a:r>
            <a:r>
              <a:rPr lang="en-US" sz="1600" kern="0" dirty="0" smtClean="0"/>
              <a:t>	[</a:t>
            </a:r>
            <a:r>
              <a:rPr lang="en-US" sz="1600" kern="0" dirty="0"/>
              <a:t>Ron Shamir </a:t>
            </a:r>
            <a:r>
              <a:rPr lang="en-US" sz="1600" kern="0" dirty="0" smtClean="0"/>
              <a:t>12]  [</a:t>
            </a:r>
            <a:r>
              <a:rPr lang="en-US" sz="1600" kern="0" dirty="0" err="1" smtClean="0"/>
              <a:t>Meiklejohn</a:t>
            </a:r>
            <a:r>
              <a:rPr lang="en-US" sz="1600" kern="0" dirty="0"/>
              <a:t> </a:t>
            </a:r>
            <a:r>
              <a:rPr lang="en-US" sz="1600" kern="0" dirty="0" smtClean="0"/>
              <a:t>PJLMVS 13]</a:t>
            </a:r>
            <a:endParaRPr lang="en-US" sz="1800" kern="0" dirty="0" smtClean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05667" y="4773244"/>
            <a:ext cx="8554727" cy="43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algn="l" rtl="0">
              <a:tabLst>
                <a:tab pos="6634163" algn="r"/>
              </a:tabLst>
            </a:pPr>
            <a:r>
              <a:rPr lang="en-US" sz="2800" kern="0" dirty="0" smtClean="0"/>
              <a:t>Also: threat to the currency’s </a:t>
            </a:r>
            <a:r>
              <a:rPr lang="en-US" sz="2800" kern="0" dirty="0" err="1" smtClean="0">
                <a:solidFill>
                  <a:srgbClr val="5283D2"/>
                </a:solidFill>
              </a:rPr>
              <a:t>fungibility</a:t>
            </a:r>
            <a:r>
              <a:rPr lang="en-US" sz="2800" kern="0" dirty="0" smtClean="0"/>
              <a:t>.</a:t>
            </a:r>
            <a:endParaRPr lang="en-US" sz="2800" kern="0" dirty="0"/>
          </a:p>
          <a:p>
            <a:pPr marL="0" indent="0" algn="l" rtl="0">
              <a:buNone/>
              <a:tabLst>
                <a:tab pos="6634163" algn="r"/>
              </a:tabLst>
            </a:pPr>
            <a:endParaRPr lang="he-IL" sz="2800" kern="0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798727" y="744001"/>
            <a:ext cx="7051312" cy="2035711"/>
            <a:chOff x="445044" y="2598506"/>
            <a:chExt cx="7051312" cy="2035711"/>
          </a:xfrm>
        </p:grpSpPr>
        <p:sp>
          <p:nvSpPr>
            <p:cNvPr id="30" name="Horizontal Scroll 29"/>
            <p:cNvSpPr/>
            <p:nvPr/>
          </p:nvSpPr>
          <p:spPr bwMode="auto">
            <a:xfrm>
              <a:off x="445044" y="2598506"/>
              <a:ext cx="7051312" cy="2035711"/>
            </a:xfrm>
            <a:prstGeom prst="horizontalScroll">
              <a:avLst/>
            </a:prstGeom>
            <a:solidFill>
              <a:srgbClr val="5283D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42700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Horizontal Scroll 45"/>
            <p:cNvSpPr/>
            <p:nvPr/>
          </p:nvSpPr>
          <p:spPr bwMode="auto">
            <a:xfrm>
              <a:off x="3776252" y="2914719"/>
              <a:ext cx="1098276" cy="1374775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 5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2" name="Picture 2" descr="F33980a445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042" y="3562418"/>
              <a:ext cx="91016" cy="15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1594" y="2927640"/>
              <a:ext cx="193660" cy="28544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1594" y="3221340"/>
              <a:ext cx="193660" cy="285442"/>
            </a:xfrm>
            <a:prstGeom prst="rect">
              <a:avLst/>
            </a:prstGeom>
          </p:spPr>
        </p:pic>
        <p:sp>
          <p:nvSpPr>
            <p:cNvPr id="35" name="Horizontal Scroll 45"/>
            <p:cNvSpPr/>
            <p:nvPr/>
          </p:nvSpPr>
          <p:spPr bwMode="auto">
            <a:xfrm>
              <a:off x="2466959" y="2914719"/>
              <a:ext cx="1098276" cy="1374775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11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2" descr="F33980a445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749" y="3562418"/>
              <a:ext cx="91016" cy="15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2301" y="3233486"/>
              <a:ext cx="193660" cy="28544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EE86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2301" y="2935898"/>
              <a:ext cx="193660" cy="285442"/>
            </a:xfrm>
            <a:prstGeom prst="rect">
              <a:avLst/>
            </a:prstGeom>
          </p:spPr>
        </p:pic>
        <p:sp>
          <p:nvSpPr>
            <p:cNvPr id="39" name="Rounded Rectangle 38"/>
            <p:cNvSpPr/>
            <p:nvPr/>
          </p:nvSpPr>
          <p:spPr bwMode="auto">
            <a:xfrm rot="439360">
              <a:off x="3956786" y="3855237"/>
              <a:ext cx="617916" cy="270296"/>
            </a:xfrm>
            <a:prstGeom prst="roundRect">
              <a:avLst/>
            </a:prstGeom>
            <a:solidFill>
              <a:schemeClr val="accent3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 smtClean="0"/>
                <a:t>0111010010</a:t>
              </a:r>
            </a:p>
            <a:p>
              <a:pPr algn="ctr"/>
              <a:r>
                <a:rPr lang="en-US" sz="900" dirty="0" smtClean="0"/>
                <a:t>1010001100</a:t>
              </a:r>
              <a:endParaRPr lang="en-US" sz="900" dirty="0"/>
            </a:p>
          </p:txBody>
        </p:sp>
        <p:sp>
          <p:nvSpPr>
            <p:cNvPr id="40" name="Rounded Rectangle 39"/>
            <p:cNvSpPr/>
            <p:nvPr/>
          </p:nvSpPr>
          <p:spPr bwMode="auto">
            <a:xfrm rot="439360">
              <a:off x="2655383" y="3853562"/>
              <a:ext cx="617916" cy="27029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 smtClean="0"/>
                <a:t>0100011100</a:t>
              </a:r>
            </a:p>
            <a:p>
              <a:pPr algn="ctr"/>
              <a:r>
                <a:rPr lang="en-US" sz="900" dirty="0" smtClean="0"/>
                <a:t>1011101100</a:t>
              </a:r>
              <a:endParaRPr lang="en-US" sz="900" dirty="0"/>
            </a:p>
          </p:txBody>
        </p:sp>
        <p:sp>
          <p:nvSpPr>
            <p:cNvPr id="41" name="Horizontal Scroll 45"/>
            <p:cNvSpPr/>
            <p:nvPr/>
          </p:nvSpPr>
          <p:spPr bwMode="auto">
            <a:xfrm>
              <a:off x="1157665" y="2914719"/>
              <a:ext cx="1098276" cy="1374775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11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2" name="Picture 2" descr="F33980a445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455" y="3562418"/>
              <a:ext cx="91016" cy="15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screen">
              <a:duotone>
                <a:prstClr val="black"/>
                <a:srgbClr val="26B45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03007" y="2927640"/>
              <a:ext cx="193660" cy="28544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EE86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03007" y="3221340"/>
              <a:ext cx="193660" cy="285442"/>
            </a:xfrm>
            <a:prstGeom prst="rect">
              <a:avLst/>
            </a:prstGeom>
          </p:spPr>
        </p:pic>
        <p:sp>
          <p:nvSpPr>
            <p:cNvPr id="45" name="Rounded Rectangle 44"/>
            <p:cNvSpPr/>
            <p:nvPr/>
          </p:nvSpPr>
          <p:spPr bwMode="auto">
            <a:xfrm rot="439360">
              <a:off x="1346089" y="3853562"/>
              <a:ext cx="617916" cy="27029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 smtClean="0"/>
                <a:t>0001011100</a:t>
              </a:r>
              <a:r>
                <a:rPr lang="en-US" sz="900" dirty="0"/>
                <a:t/>
              </a:r>
              <a:br>
                <a:rPr lang="en-US" sz="900" dirty="0"/>
              </a:br>
              <a:r>
                <a:rPr lang="en-US" sz="900" dirty="0" smtClean="0"/>
                <a:t>0010001100</a:t>
              </a:r>
              <a:endParaRPr lang="en-US" sz="900" dirty="0"/>
            </a:p>
          </p:txBody>
        </p:sp>
        <p:sp>
          <p:nvSpPr>
            <p:cNvPr id="46" name="Horizontal Scroll 45"/>
            <p:cNvSpPr/>
            <p:nvPr/>
          </p:nvSpPr>
          <p:spPr bwMode="auto">
            <a:xfrm>
              <a:off x="716167" y="2914719"/>
              <a:ext cx="230480" cy="1374775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35412" y="1059758"/>
            <a:ext cx="1098276" cy="1374775"/>
            <a:chOff x="5081729" y="2914263"/>
            <a:chExt cx="1098276" cy="1374775"/>
          </a:xfrm>
        </p:grpSpPr>
        <p:sp>
          <p:nvSpPr>
            <p:cNvPr id="48" name="Horizontal Scroll 45"/>
            <p:cNvSpPr/>
            <p:nvPr/>
          </p:nvSpPr>
          <p:spPr bwMode="auto">
            <a:xfrm>
              <a:off x="5081729" y="2914263"/>
              <a:ext cx="1098276" cy="1374775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17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6" descr="little_cthulhu-orange"/>
            <p:cNvPicPr>
              <a:picLocks noChangeAspect="1" noChangeArrowheads="1"/>
            </p:cNvPicPr>
            <p:nvPr/>
          </p:nvPicPr>
          <p:blipFill>
            <a:blip r:embed="rId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44897" y="2927184"/>
              <a:ext cx="192232" cy="28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little_cthulhu-orange"/>
            <p:cNvPicPr>
              <a:picLocks noChangeAspect="1" noChangeArrowheads="1"/>
            </p:cNvPicPr>
            <p:nvPr/>
          </p:nvPicPr>
          <p:blipFill>
            <a:blip r:embed="rId8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6A47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31283" y="3212626"/>
              <a:ext cx="185236" cy="2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F33980a445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519" y="3561962"/>
              <a:ext cx="91016" cy="15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ounded Rectangle 51"/>
            <p:cNvSpPr/>
            <p:nvPr/>
          </p:nvSpPr>
          <p:spPr bwMode="auto">
            <a:xfrm rot="439360" flipH="1">
              <a:off x="5281145" y="3853106"/>
              <a:ext cx="617916" cy="270296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 smtClean="0"/>
                <a:t>0110010010</a:t>
              </a:r>
            </a:p>
            <a:p>
              <a:pPr algn="ctr"/>
              <a:r>
                <a:rPr lang="en-US" sz="900" dirty="0" smtClean="0"/>
                <a:t>1010101100</a:t>
              </a:r>
              <a:endParaRPr lang="en-US" sz="900" dirty="0"/>
            </a:p>
          </p:txBody>
        </p:sp>
      </p:grp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205667" y="5450774"/>
            <a:ext cx="8554727" cy="43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algn="l" rtl="0">
              <a:tabLst>
                <a:tab pos="6634163" algn="r"/>
              </a:tabLst>
            </a:pPr>
            <a:r>
              <a:rPr lang="en-US" sz="2800" kern="0" dirty="0" smtClean="0">
                <a:solidFill>
                  <a:schemeClr val="accent2">
                    <a:lumMod val="75000"/>
                  </a:schemeClr>
                </a:solidFill>
              </a:rPr>
              <a:t>Centralized: reveal to the bank.</a:t>
            </a:r>
            <a:endParaRPr lang="he-IL" sz="2800" kern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Content Placeholder 2"/>
          <p:cNvSpPr txBox="1">
            <a:spLocks/>
          </p:cNvSpPr>
          <p:nvPr/>
        </p:nvSpPr>
        <p:spPr bwMode="auto">
          <a:xfrm>
            <a:off x="205667" y="5951264"/>
            <a:ext cx="8554727" cy="43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algn="l" rtl="0">
              <a:tabLst>
                <a:tab pos="6634163" algn="r"/>
              </a:tabLst>
            </a:pPr>
            <a:r>
              <a:rPr lang="en-US" sz="2800" kern="0" dirty="0" smtClean="0">
                <a:solidFill>
                  <a:srgbClr val="FF0000"/>
                </a:solidFill>
              </a:rPr>
              <a:t>Decentralized: reveal to everyone?!</a:t>
            </a:r>
            <a:endParaRPr lang="he-IL" sz="2800" kern="0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03928" y="5105085"/>
            <a:ext cx="635255" cy="1300761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 flipH="1">
            <a:off x="6318765" y="5795748"/>
            <a:ext cx="2825213" cy="610098"/>
            <a:chOff x="4756550" y="4460951"/>
            <a:chExt cx="3819662" cy="824847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6550" y="4460951"/>
              <a:ext cx="1939381" cy="79237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6831" y="4493422"/>
              <a:ext cx="1939381" cy="792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4602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attempts at Bitcoin anonymity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876"/>
                <a:ext cx="8915378" cy="5029200"/>
              </a:xfrm>
            </p:spPr>
            <p:txBody>
              <a:bodyPr/>
              <a:lstStyle/>
              <a:p>
                <a:pPr>
                  <a:tabLst>
                    <a:tab pos="8401050" algn="r"/>
                  </a:tabLst>
                </a:pPr>
                <a:r>
                  <a:rPr lang="en-US" sz="2400" dirty="0" smtClean="0"/>
                  <a:t>Trusted mix (but: operator can trace/steal)</a:t>
                </a:r>
              </a:p>
              <a:p>
                <a:pPr>
                  <a:tabLst>
                    <a:tab pos="8401050" algn="r"/>
                  </a:tabLst>
                </a:pPr>
                <a:r>
                  <a:rPr lang="en-US" sz="2400" dirty="0" err="1" smtClean="0"/>
                  <a:t>Zerocoin</a:t>
                </a:r>
                <a:r>
                  <a:rPr lang="en-US" sz="2400" dirty="0" smtClean="0"/>
                  <a:t>:</a:t>
                </a:r>
                <a:r>
                  <a:rPr lang="en-US" sz="2400" dirty="0"/>
                  <a:t> d</a:t>
                </a:r>
                <a:r>
                  <a:rPr lang="en-US" sz="2400" dirty="0" smtClean="0"/>
                  <a:t>ecentralized mix service </a:t>
                </a:r>
                <a:r>
                  <a:rPr lang="en-US" sz="2400" dirty="0"/>
                  <a:t>for Bitcoin</a:t>
                </a:r>
                <a:br>
                  <a:rPr lang="en-US" sz="2400" dirty="0"/>
                </a:br>
                <a:r>
                  <a:rPr lang="en-US" sz="2000" dirty="0" smtClean="0"/>
                  <a:t>	</a:t>
                </a:r>
                <a:r>
                  <a:rPr lang="en-US" sz="1600" dirty="0" smtClean="0"/>
                  <a:t>[</a:t>
                </a:r>
                <a:r>
                  <a:rPr lang="en-US" sz="1600" dirty="0" err="1"/>
                  <a:t>Miers</a:t>
                </a:r>
                <a:r>
                  <a:rPr lang="en-US" sz="1600" dirty="0"/>
                  <a:t> Garman Green Rubin 13</a:t>
                </a:r>
                <a:r>
                  <a:rPr lang="en-US" sz="1600" dirty="0" smtClean="0"/>
                  <a:t>]</a:t>
                </a:r>
                <a:endParaRPr lang="en-US" sz="2000" dirty="0" smtClean="0"/>
              </a:p>
              <a:p>
                <a:pPr marL="457200" lvl="1" indent="0">
                  <a:buNone/>
                  <a:tabLst>
                    <a:tab pos="8401050" algn="r"/>
                  </a:tabLst>
                </a:pPr>
                <a:r>
                  <a:rPr lang="en-US" sz="2000" dirty="0" smtClean="0"/>
                  <a:t>Limitations:</a:t>
                </a:r>
              </a:p>
              <a:p>
                <a:pPr lvl="1">
                  <a:tabLst>
                    <a:tab pos="8401050" algn="r"/>
                  </a:tabLst>
                </a:pPr>
                <a:r>
                  <a:rPr lang="en-US" sz="2000" dirty="0" smtClean="0"/>
                  <a:t>Performance: 45 kB/spend (to be broadcast, verified, and stored in </a:t>
                </a:r>
                <a:r>
                  <a:rPr lang="en-US" sz="2000" dirty="0" err="1" smtClean="0"/>
                  <a:t>blockchain</a:t>
                </a:r>
                <a:r>
                  <a:rPr lang="en-US" sz="2000" dirty="0" smtClean="0"/>
                  <a:t>), take ~0.5 s to verify. 	 </a:t>
                </a:r>
                <a:r>
                  <a:rPr lang="en-US" sz="1200" dirty="0" smtClean="0"/>
                  <a:t>(for 128-bit security)</a:t>
                </a:r>
                <a:endParaRPr lang="en-US" sz="2000" dirty="0" smtClean="0"/>
              </a:p>
              <a:p>
                <a:pPr lvl="1">
                  <a:tabLst>
                    <a:tab pos="8401050" algn="r"/>
                  </a:tabLst>
                </a:pPr>
                <a:r>
                  <a:rPr lang="en-US" sz="2000" dirty="0" smtClean="0"/>
                  <a:t>Single denomination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</a:t>
                </a:r>
                <a:r>
                  <a:rPr lang="en-US" sz="2000" dirty="0" err="1" smtClean="0"/>
                  <a:t>undivisible</a:t>
                </a:r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/>
                  <a:t> reveals amount</a:t>
                </a:r>
              </a:p>
              <a:p>
                <a:pPr lvl="1">
                  <a:tabLst>
                    <a:tab pos="8401050" algn="r"/>
                  </a:tabLst>
                </a:pPr>
                <a:r>
                  <a:rPr lang="en-US" sz="2000" dirty="0" smtClean="0"/>
                  <a:t>Reveal payment destinations; no direct transfer</a:t>
                </a:r>
              </a:p>
              <a:p>
                <a:pPr lvl="1">
                  <a:tabLst>
                    <a:tab pos="8401050" algn="r"/>
                  </a:tabLst>
                </a:pPr>
                <a:r>
                  <a:rPr lang="en-US" sz="2000" dirty="0" smtClean="0"/>
                  <a:t>Requires explicit “laundry” process.</a:t>
                </a:r>
              </a:p>
              <a:p>
                <a:pPr>
                  <a:tabLst>
                    <a:tab pos="8401050" algn="r"/>
                  </a:tabLst>
                </a:pPr>
                <a:r>
                  <a:rPr lang="en-US" sz="2400" dirty="0" smtClean="0"/>
                  <a:t>Pinocchio Coin: variant using “Pinocchio” ZK proofs:</a:t>
                </a:r>
                <a:br>
                  <a:rPr lang="en-US" sz="2400" dirty="0" smtClean="0"/>
                </a:br>
                <a:r>
                  <a:rPr lang="en-US" sz="2400" dirty="0" smtClean="0"/>
                  <a:t>344 B/spend	</a:t>
                </a:r>
                <a:r>
                  <a:rPr lang="en-US" sz="1600" dirty="0" smtClean="0"/>
                  <a:t>[</a:t>
                </a:r>
                <a:r>
                  <a:rPr lang="en-US" sz="1600" dirty="0" err="1" smtClean="0"/>
                  <a:t>Danezis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Fournet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Kohlweiss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Parno</a:t>
                </a:r>
                <a:r>
                  <a:rPr lang="en-US" sz="1600" dirty="0" smtClean="0"/>
                  <a:t> 13]</a:t>
                </a:r>
              </a:p>
              <a:p>
                <a:pPr lvl="1">
                  <a:tabLst>
                    <a:tab pos="8401050" algn="r"/>
                  </a:tabLst>
                </a:pPr>
                <a:r>
                  <a:rPr lang="en-US" sz="2000" dirty="0"/>
                  <a:t>Scalability problem: </a:t>
                </a:r>
                <a:r>
                  <a:rPr lang="en-US" sz="2000" dirty="0" smtClean="0"/>
                  <a:t>spend time </a:t>
                </a:r>
                <a:r>
                  <a:rPr lang="en-US" sz="2000" dirty="0"/>
                  <a:t>grows linearly with #coins</a:t>
                </a:r>
              </a:p>
              <a:p>
                <a:pPr lvl="1">
                  <a:tabLst>
                    <a:tab pos="8401050" algn="r"/>
                  </a:tabLst>
                </a:pPr>
                <a:r>
                  <a:rPr lang="en-US" sz="2000" dirty="0" smtClean="0"/>
                  <a:t>Still single denomination, reveals amount, reveals destination, explicit.</a:t>
                </a:r>
                <a:endParaRPr lang="en-US" sz="1600" i="1" dirty="0" smtClean="0">
                  <a:solidFill>
                    <a:schemeClr val="tx2">
                      <a:lumMod val="65000"/>
                    </a:schemeClr>
                  </a:solidFill>
                </a:endParaRPr>
              </a:p>
              <a:p>
                <a:pPr>
                  <a:tabLst>
                    <a:tab pos="8401050" algn="r"/>
                  </a:tabLst>
                </a:pPr>
                <a:r>
                  <a:rPr lang="en-US" sz="2400" dirty="0" err="1" smtClean="0"/>
                  <a:t>CoinJoin</a:t>
                </a:r>
                <a:r>
                  <a:rPr lang="en-US" sz="2400" dirty="0" smtClean="0"/>
                  <a:t> and various other mixing/pooling solutions</a:t>
                </a:r>
              </a:p>
              <a:p>
                <a:pPr>
                  <a:tabLst>
                    <a:tab pos="8401050" algn="r"/>
                  </a:tabLst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Goal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: fully preserves 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privacy, efficient, transparent, always on.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876"/>
                <a:ext cx="8915378" cy="5029200"/>
              </a:xfrm>
              <a:blipFill rotWithShape="0">
                <a:blip r:embed="rId3"/>
                <a:stretch>
                  <a:fillRect l="-958" t="-848" r="-889" b="-17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4783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Zerocash</a:t>
            </a:r>
            <a:r>
              <a:rPr lang="en-US" dirty="0" smtClean="0"/>
              <a:t>: divisible anonymous payments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2751522"/>
          </a:xfrm>
        </p:spPr>
        <p:txBody>
          <a:bodyPr>
            <a:spAutoFit/>
          </a:bodyPr>
          <a:lstStyle/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 err="1">
                <a:solidFill>
                  <a:prstClr val="black"/>
                </a:solidFill>
              </a:rPr>
              <a:t>Zerocash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is a new </a:t>
            </a:r>
            <a:r>
              <a:rPr lang="en-US" sz="2400" dirty="0">
                <a:solidFill>
                  <a:prstClr val="black"/>
                </a:solidFill>
              </a:rPr>
              <a:t>privacy-preserving protocol for digital currency designed to sit on top of </a:t>
            </a:r>
            <a:r>
              <a:rPr lang="en-US" sz="2400" i="1" dirty="0" smtClean="0">
                <a:solidFill>
                  <a:prstClr val="black"/>
                </a:solidFill>
              </a:rPr>
              <a:t>Bitcoin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(or similar ledger-based currencies).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 err="1" smtClean="0">
                <a:solidFill>
                  <a:prstClr val="black"/>
                </a:solidFill>
              </a:rPr>
              <a:t>Zerocash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enables users </a:t>
            </a:r>
            <a:r>
              <a:rPr lang="en-US" sz="2400" dirty="0" smtClean="0">
                <a:solidFill>
                  <a:prstClr val="black"/>
                </a:solidFill>
              </a:rPr>
              <a:t>to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pay </a:t>
            </a:r>
            <a:r>
              <a:rPr lang="en-US" sz="2400" dirty="0">
                <a:solidFill>
                  <a:prstClr val="black"/>
                </a:solidFill>
              </a:rPr>
              <a:t>one another </a:t>
            </a:r>
            <a:r>
              <a:rPr lang="en-US" sz="2400" u="sng" dirty="0" smtClean="0">
                <a:solidFill>
                  <a:prstClr val="black"/>
                </a:solidFill>
              </a:rPr>
              <a:t>directly</a:t>
            </a:r>
            <a:r>
              <a:rPr lang="en-US" sz="2400" dirty="0">
                <a:solidFill>
                  <a:prstClr val="black"/>
                </a:solidFill>
              </a:rPr>
              <a:t/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via </a:t>
            </a:r>
            <a:r>
              <a:rPr lang="en-US" sz="2400" dirty="0">
                <a:solidFill>
                  <a:prstClr val="black"/>
                </a:solidFill>
              </a:rPr>
              <a:t>payment transactions </a:t>
            </a:r>
            <a:r>
              <a:rPr lang="en-US" sz="2400" dirty="0" smtClean="0">
                <a:solidFill>
                  <a:prstClr val="black"/>
                </a:solidFill>
              </a:rPr>
              <a:t>of </a:t>
            </a:r>
            <a:r>
              <a:rPr lang="en-US" sz="2400" u="sng" dirty="0" smtClean="0">
                <a:solidFill>
                  <a:prstClr val="black"/>
                </a:solidFill>
              </a:rPr>
              <a:t>variable denomination</a:t>
            </a:r>
            <a:r>
              <a:rPr lang="en-US" sz="2400" dirty="0" smtClean="0">
                <a:solidFill>
                  <a:prstClr val="black"/>
                </a:solidFill>
              </a:rPr>
              <a:t> that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u="sng" dirty="0" smtClean="0">
                <a:solidFill>
                  <a:prstClr val="black"/>
                </a:solidFill>
              </a:rPr>
              <a:t>reveal </a:t>
            </a:r>
            <a:r>
              <a:rPr lang="en-US" sz="2400" u="sng" dirty="0">
                <a:solidFill>
                  <a:prstClr val="black"/>
                </a:solidFill>
              </a:rPr>
              <a:t>neither the origin, destination, or </a:t>
            </a:r>
            <a:r>
              <a:rPr lang="en-US" sz="2400" u="sng" dirty="0" smtClean="0">
                <a:solidFill>
                  <a:prstClr val="black"/>
                </a:solidFill>
              </a:rPr>
              <a:t>amount.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9" name="Horizontal Scroll 28"/>
          <p:cNvSpPr/>
          <p:nvPr/>
        </p:nvSpPr>
        <p:spPr bwMode="auto">
          <a:xfrm>
            <a:off x="381000" y="4099306"/>
            <a:ext cx="8381999" cy="1503899"/>
          </a:xfrm>
          <a:prstGeom prst="horizontalScroll">
            <a:avLst/>
          </a:prstGeom>
          <a:solidFill>
            <a:srgbClr val="5283D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4550" y="4414607"/>
            <a:ext cx="8068007" cy="873817"/>
            <a:chOff x="574550" y="2307077"/>
            <a:chExt cx="8068007" cy="873817"/>
          </a:xfrm>
        </p:grpSpPr>
        <p:sp>
          <p:nvSpPr>
            <p:cNvPr id="31" name="Horizontal Scroll 45"/>
            <p:cNvSpPr/>
            <p:nvPr/>
          </p:nvSpPr>
          <p:spPr bwMode="auto">
            <a:xfrm>
              <a:off x="3634635" y="2307533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10000"/>
                </a:lnSpc>
              </a:pPr>
              <a:r>
                <a:rPr lang="en-US" sz="3600" b="1" dirty="0" smtClean="0">
                  <a:solidFill>
                    <a:srgbClr val="00B050"/>
                  </a:solidFill>
                </a:rPr>
                <a:t>?</a:t>
              </a:r>
              <a:endPara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Horizontal Scroll 45"/>
            <p:cNvSpPr/>
            <p:nvPr/>
          </p:nvSpPr>
          <p:spPr bwMode="auto">
            <a:xfrm>
              <a:off x="2325342" y="2307533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10000"/>
                </a:lnSpc>
              </a:pPr>
              <a:r>
                <a:rPr lang="en-US" sz="3600" b="1" dirty="0" smtClean="0">
                  <a:solidFill>
                    <a:srgbClr val="00B050"/>
                  </a:solidFill>
                </a:rPr>
                <a:t>?</a:t>
              </a:r>
              <a:endPara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Horizontal Scroll 45"/>
            <p:cNvSpPr/>
            <p:nvPr/>
          </p:nvSpPr>
          <p:spPr bwMode="auto">
            <a:xfrm>
              <a:off x="1016048" y="2307533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10000"/>
                </a:lnSpc>
              </a:pPr>
              <a:r>
                <a:rPr lang="en-US" sz="3600" b="1" dirty="0" smtClean="0">
                  <a:solidFill>
                    <a:srgbClr val="00B050"/>
                  </a:solidFill>
                </a:rPr>
                <a:t>?</a:t>
              </a:r>
              <a:endPara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Horizontal Scroll 45"/>
            <p:cNvSpPr/>
            <p:nvPr/>
          </p:nvSpPr>
          <p:spPr bwMode="auto">
            <a:xfrm>
              <a:off x="574550" y="2307533"/>
              <a:ext cx="230480" cy="873361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Horizontal Scroll 45"/>
            <p:cNvSpPr/>
            <p:nvPr/>
          </p:nvSpPr>
          <p:spPr bwMode="auto">
            <a:xfrm>
              <a:off x="4940112" y="2307077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10000"/>
                </a:lnSpc>
              </a:pPr>
              <a:r>
                <a:rPr lang="en-US" sz="3600" b="1" dirty="0" smtClean="0">
                  <a:solidFill>
                    <a:srgbClr val="00B050"/>
                  </a:solidFill>
                </a:rPr>
                <a:t>?</a:t>
              </a:r>
              <a:endPara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Horizontal Scroll 45"/>
            <p:cNvSpPr/>
            <p:nvPr/>
          </p:nvSpPr>
          <p:spPr bwMode="auto">
            <a:xfrm>
              <a:off x="6245589" y="2307077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10000"/>
                </a:lnSpc>
              </a:pPr>
              <a:r>
                <a:rPr lang="en-US" sz="3600" b="1" dirty="0" smtClean="0">
                  <a:solidFill>
                    <a:srgbClr val="00B050"/>
                  </a:solidFill>
                </a:rPr>
                <a:t>?</a:t>
              </a:r>
              <a:endPara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Horizontal Scroll 45"/>
            <p:cNvSpPr/>
            <p:nvPr/>
          </p:nvSpPr>
          <p:spPr bwMode="auto">
            <a:xfrm>
              <a:off x="7544281" y="2307077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10000"/>
                </a:lnSpc>
              </a:pPr>
              <a:r>
                <a:rPr lang="en-US" sz="3600" b="1" dirty="0" smtClean="0">
                  <a:solidFill>
                    <a:srgbClr val="00B050"/>
                  </a:solidFill>
                </a:rPr>
                <a:t>?</a:t>
              </a:r>
              <a:endPara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34635" y="4415519"/>
            <a:ext cx="1098276" cy="873361"/>
            <a:chOff x="3634635" y="2307989"/>
            <a:chExt cx="1098276" cy="873361"/>
          </a:xfrm>
        </p:grpSpPr>
        <p:sp>
          <p:nvSpPr>
            <p:cNvPr id="39" name="Horizontal Scroll 45"/>
            <p:cNvSpPr/>
            <p:nvPr/>
          </p:nvSpPr>
          <p:spPr bwMode="auto">
            <a:xfrm>
              <a:off x="3634635" y="2307989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 5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9977" y="2320910"/>
              <a:ext cx="193660" cy="28544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9977" y="2614610"/>
              <a:ext cx="193660" cy="285442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2325342" y="4415519"/>
            <a:ext cx="1098276" cy="873361"/>
            <a:chOff x="2325342" y="2307989"/>
            <a:chExt cx="1098276" cy="873361"/>
          </a:xfrm>
        </p:grpSpPr>
        <p:sp>
          <p:nvSpPr>
            <p:cNvPr id="43" name="Horizontal Scroll 45"/>
            <p:cNvSpPr/>
            <p:nvPr/>
          </p:nvSpPr>
          <p:spPr bwMode="auto">
            <a:xfrm>
              <a:off x="2325342" y="2307989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11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0684" y="2626756"/>
              <a:ext cx="193660" cy="28544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EE86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0684" y="2329168"/>
              <a:ext cx="193660" cy="285442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016048" y="4415519"/>
            <a:ext cx="1098276" cy="873361"/>
            <a:chOff x="1016048" y="2307989"/>
            <a:chExt cx="1098276" cy="873361"/>
          </a:xfrm>
        </p:grpSpPr>
        <p:sp>
          <p:nvSpPr>
            <p:cNvPr id="47" name="Horizontal Scroll 45"/>
            <p:cNvSpPr/>
            <p:nvPr/>
          </p:nvSpPr>
          <p:spPr bwMode="auto">
            <a:xfrm>
              <a:off x="1016048" y="2307989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11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26B45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1390" y="2320910"/>
              <a:ext cx="193660" cy="285442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EE86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1390" y="2614610"/>
              <a:ext cx="193660" cy="285442"/>
            </a:xfrm>
            <a:prstGeom prst="rect">
              <a:avLst/>
            </a:prstGeom>
          </p:spPr>
        </p:pic>
      </p:grpSp>
      <p:sp>
        <p:nvSpPr>
          <p:cNvPr id="50" name="Horizontal Scroll 45"/>
          <p:cNvSpPr/>
          <p:nvPr/>
        </p:nvSpPr>
        <p:spPr bwMode="auto">
          <a:xfrm>
            <a:off x="574550" y="4415519"/>
            <a:ext cx="230480" cy="873361"/>
          </a:xfrm>
          <a:prstGeom prst="foldedCorner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>
              <a:lnSpc>
                <a:spcPct val="110000"/>
              </a:lnSpc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940112" y="4415063"/>
            <a:ext cx="1098276" cy="873361"/>
            <a:chOff x="4940112" y="2307533"/>
            <a:chExt cx="1098276" cy="873361"/>
          </a:xfrm>
        </p:grpSpPr>
        <p:sp>
          <p:nvSpPr>
            <p:cNvPr id="52" name="Horizontal Scroll 45"/>
            <p:cNvSpPr/>
            <p:nvPr/>
          </p:nvSpPr>
          <p:spPr bwMode="auto">
            <a:xfrm>
              <a:off x="4940112" y="2307533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17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3" name="Picture 6" descr="little_cthulhu-orange"/>
            <p:cNvPicPr>
              <a:picLocks noChangeAspect="1" noChangeArrowheads="1"/>
            </p:cNvPicPr>
            <p:nvPr/>
          </p:nvPicPr>
          <p:blipFill>
            <a:blip r:embed="rId6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03280" y="2320454"/>
              <a:ext cx="192232" cy="28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little_cthulhu-orange"/>
            <p:cNvPicPr>
              <a:picLocks noChangeAspect="1" noChangeArrowheads="1"/>
            </p:cNvPicPr>
            <p:nvPr/>
          </p:nvPicPr>
          <p:blipFill>
            <a:blip r:embed="rId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6A47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89666" y="2605896"/>
              <a:ext cx="185236" cy="2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6245589" y="4415063"/>
            <a:ext cx="1098276" cy="873361"/>
            <a:chOff x="6245589" y="2307533"/>
            <a:chExt cx="1098276" cy="873361"/>
          </a:xfrm>
        </p:grpSpPr>
        <p:sp>
          <p:nvSpPr>
            <p:cNvPr id="56" name="Horizontal Scroll 45"/>
            <p:cNvSpPr/>
            <p:nvPr/>
          </p:nvSpPr>
          <p:spPr bwMode="auto">
            <a:xfrm>
              <a:off x="6245589" y="2307533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17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7" name="Picture 6" descr="little_cthulhu-orange"/>
            <p:cNvPicPr>
              <a:picLocks noChangeAspect="1" noChangeArrowheads="1"/>
            </p:cNvPicPr>
            <p:nvPr/>
          </p:nvPicPr>
          <p:blipFill>
            <a:blip r:embed="rId9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08757" y="2320454"/>
              <a:ext cx="192232" cy="28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 descr="little_cthulhu-orange"/>
            <p:cNvPicPr>
              <a:picLocks noChangeAspect="1" noChangeArrowheads="1"/>
            </p:cNvPicPr>
            <p:nvPr/>
          </p:nvPicPr>
          <p:blipFill>
            <a:blip r:embed="rId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95143" y="2605896"/>
              <a:ext cx="185236" cy="2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7544281" y="4415063"/>
            <a:ext cx="1098276" cy="873361"/>
            <a:chOff x="7544281" y="2307533"/>
            <a:chExt cx="1098276" cy="873361"/>
          </a:xfrm>
        </p:grpSpPr>
        <p:sp>
          <p:nvSpPr>
            <p:cNvPr id="60" name="Horizontal Scroll 45"/>
            <p:cNvSpPr/>
            <p:nvPr/>
          </p:nvSpPr>
          <p:spPr bwMode="auto">
            <a:xfrm>
              <a:off x="7544281" y="2307533"/>
              <a:ext cx="1098276" cy="87336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1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From: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To: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Value: 17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1" name="Picture 6" descr="little_cthulhu-orange"/>
            <p:cNvPicPr>
              <a:picLocks noChangeAspect="1" noChangeArrowheads="1"/>
            </p:cNvPicPr>
            <p:nvPr/>
          </p:nvPicPr>
          <p:blipFill>
            <a:blip r:embed="rId9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307449" y="2320454"/>
              <a:ext cx="192232" cy="28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little_cthulhu-orange"/>
            <p:cNvPicPr>
              <a:picLocks noChangeAspect="1" noChangeArrowheads="1"/>
            </p:cNvPicPr>
            <p:nvPr/>
          </p:nvPicPr>
          <p:blipFill>
            <a:blip r:embed="rId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93835" y="2605896"/>
              <a:ext cx="185236" cy="2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02839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  <p:bldP spid="5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Zerocash</a:t>
            </a:r>
            <a:r>
              <a:rPr lang="en-US" dirty="0" smtClean="0"/>
              <a:t>: in proofs we trust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228600" y="5922626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kern="0" dirty="0" smtClean="0">
                <a:solidFill>
                  <a:srgbClr val="00B050"/>
                </a:solidFill>
              </a:rPr>
              <a:t>Intuition: “virtual accountant” using cryptographic proofs.</a:t>
            </a:r>
            <a:endParaRPr lang="en-US" sz="1800" kern="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73" y="3568910"/>
            <a:ext cx="838095" cy="1701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174" y="3543512"/>
            <a:ext cx="825397" cy="1752381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 bwMode="auto">
          <a:xfrm>
            <a:off x="1542967" y="1311002"/>
            <a:ext cx="4067175" cy="1891604"/>
          </a:xfrm>
          <a:prstGeom prst="wedgeRoundRectCallout">
            <a:avLst>
              <a:gd name="adj1" fmla="val -10861"/>
              <a:gd name="adj2" fmla="val 66213"/>
              <a:gd name="adj3" fmla="val 16667"/>
            </a:avLst>
          </a:prstGeom>
          <a:solidFill>
            <a:srgbClr val="FFFFFF"/>
          </a:solidFill>
          <a:ln w="19050" cap="flat" cmpd="sng" algn="ctr">
            <a:solidFill>
              <a:srgbClr val="993B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993B8E"/>
                </a:solidFill>
                <a:effectLst/>
                <a:latin typeface="Arial" charset="0"/>
              </a:rPr>
              <a:t>I got the money from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993B8E"/>
                </a:solidFill>
                <a:effectLst/>
                <a:latin typeface="Arial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993B8E"/>
                </a:solidFill>
                <a:effectLst/>
                <a:latin typeface="Arial" charset="0"/>
              </a:rPr>
              <a:t>last night, and I haven’t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993B8E"/>
                </a:solidFill>
              </a:rPr>
              <a:t>spent it in any of my</a:t>
            </a:r>
            <a:br>
              <a:rPr lang="en-US" dirty="0" smtClean="0">
                <a:solidFill>
                  <a:srgbClr val="993B8E"/>
                </a:solidFill>
              </a:rPr>
            </a:br>
            <a:r>
              <a:rPr lang="en-US" dirty="0" smtClean="0">
                <a:solidFill>
                  <a:srgbClr val="993B8E"/>
                </a:solidFill>
              </a:rPr>
              <a:t>prior transactions.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993B8E"/>
              </a:solidFill>
              <a:effectLst/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7811" y="1460447"/>
            <a:ext cx="320411" cy="54508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6" idx="3"/>
          </p:cNvCxnSpPr>
          <p:nvPr/>
        </p:nvCxnSpPr>
        <p:spPr bwMode="auto">
          <a:xfrm flipV="1">
            <a:off x="3724168" y="4419702"/>
            <a:ext cx="3676755" cy="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1712" y="3806757"/>
            <a:ext cx="643310" cy="530732"/>
          </a:xfrm>
          <a:prstGeom prst="rect">
            <a:avLst/>
          </a:prstGeom>
        </p:spPr>
      </p:pic>
      <p:pic>
        <p:nvPicPr>
          <p:cNvPr id="14" name="Picture 2" descr="F33980a44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9493" y="4109419"/>
            <a:ext cx="137439" cy="23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14607" y="4065759"/>
            <a:ext cx="7809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“17  ”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278697" y="3872029"/>
            <a:ext cx="951314" cy="391171"/>
            <a:chOff x="4821499" y="4855441"/>
            <a:chExt cx="951314" cy="391171"/>
          </a:xfrm>
        </p:grpSpPr>
        <p:cxnSp>
          <p:nvCxnSpPr>
            <p:cNvPr id="16" name="Straight Connector 15"/>
            <p:cNvCxnSpPr/>
            <p:nvPr/>
          </p:nvCxnSpPr>
          <p:spPr bwMode="auto">
            <a:xfrm flipV="1">
              <a:off x="4836020" y="4855441"/>
              <a:ext cx="936793" cy="391171"/>
            </a:xfrm>
            <a:prstGeom prst="line">
              <a:avLst/>
            </a:prstGeom>
            <a:solidFill>
              <a:srgbClr val="FFFFFF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821499" y="4976738"/>
              <a:ext cx="951314" cy="152540"/>
            </a:xfrm>
            <a:prstGeom prst="line">
              <a:avLst/>
            </a:prstGeom>
            <a:solidFill>
              <a:srgbClr val="FFFFFF"/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Freeform 21"/>
          <p:cNvSpPr/>
          <p:nvPr/>
        </p:nvSpPr>
        <p:spPr bwMode="auto">
          <a:xfrm>
            <a:off x="1095553" y="2700067"/>
            <a:ext cx="6305370" cy="2078966"/>
          </a:xfrm>
          <a:custGeom>
            <a:avLst/>
            <a:gdLst>
              <a:gd name="connsiteX0" fmla="*/ 0 w 7047781"/>
              <a:gd name="connsiteY0" fmla="*/ 0 h 2199736"/>
              <a:gd name="connsiteX1" fmla="*/ 0 w 7047781"/>
              <a:gd name="connsiteY1" fmla="*/ 2199736 h 2199736"/>
              <a:gd name="connsiteX2" fmla="*/ 7047781 w 7047781"/>
              <a:gd name="connsiteY2" fmla="*/ 2199736 h 219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7781" h="2199736">
                <a:moveTo>
                  <a:pt x="0" y="0"/>
                </a:moveTo>
                <a:lnTo>
                  <a:pt x="0" y="2199736"/>
                </a:lnTo>
                <a:lnTo>
                  <a:pt x="7047781" y="2199736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24" name="Up Ribbon 23"/>
          <p:cNvSpPr/>
          <p:nvPr/>
        </p:nvSpPr>
        <p:spPr bwMode="auto">
          <a:xfrm>
            <a:off x="4291244" y="4816797"/>
            <a:ext cx="2528656" cy="652129"/>
          </a:xfrm>
          <a:prstGeom prst="ribbon2">
            <a:avLst>
              <a:gd name="adj1" fmla="val 11981"/>
              <a:gd name="adj2" fmla="val 69286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accountant’s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signature</a:t>
            </a:r>
          </a:p>
        </p:txBody>
      </p:sp>
      <p:sp>
        <p:nvSpPr>
          <p:cNvPr id="25" name="Cloud Callout 24"/>
          <p:cNvSpPr/>
          <p:nvPr/>
        </p:nvSpPr>
        <p:spPr bwMode="auto">
          <a:xfrm rot="20310638">
            <a:off x="476676" y="2682394"/>
            <a:ext cx="1540043" cy="1942551"/>
          </a:xfrm>
          <a:prstGeom prst="cloudCallout">
            <a:avLst>
              <a:gd name="adj1" fmla="val 84410"/>
              <a:gd name="adj2" fmla="val 74460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A42700"/>
              </a:solidFill>
              <a:effectLst/>
              <a:latin typeface="Arial" charset="0"/>
            </a:endParaRPr>
          </a:p>
        </p:txBody>
      </p:sp>
      <p:sp>
        <p:nvSpPr>
          <p:cNvPr id="27" name="Up Ribbon 26"/>
          <p:cNvSpPr/>
          <p:nvPr/>
        </p:nvSpPr>
        <p:spPr bwMode="auto">
          <a:xfrm>
            <a:off x="4801904" y="4927315"/>
            <a:ext cx="1649089" cy="657046"/>
          </a:xfrm>
          <a:prstGeom prst="ribbon2">
            <a:avLst>
              <a:gd name="adj1" fmla="val 12028"/>
              <a:gd name="adj2" fmla="val 68483"/>
            </a:avLst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ZK proof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06" y="1338830"/>
            <a:ext cx="635255" cy="13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0.0257 0.230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22" grpId="0" animBg="1"/>
      <p:bldP spid="24" grpId="0" animBg="1"/>
      <p:bldP spid="24" grpId="1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Zerocash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038045"/>
            <a:ext cx="8763000" cy="304698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  <a:tabLst>
                <a:tab pos="8342313" algn="r"/>
              </a:tabLst>
            </a:pPr>
            <a:r>
              <a:rPr lang="en-US" sz="2400" kern="0" dirty="0" smtClean="0">
                <a:solidFill>
                  <a:prstClr val="black"/>
                </a:solidFill>
              </a:rPr>
              <a:t>Efficiency</a:t>
            </a:r>
            <a:r>
              <a:rPr lang="en-US" sz="2000" kern="0" dirty="0" smtClean="0">
                <a:solidFill>
                  <a:prstClr val="black"/>
                </a:solidFill>
              </a:rPr>
              <a:t>: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tabLst>
                <a:tab pos="8342313" algn="r"/>
              </a:tabLst>
            </a:pPr>
            <a:r>
              <a:rPr lang="en-US" sz="2400" kern="0" dirty="0" smtClean="0">
                <a:solidFill>
                  <a:prstClr val="black"/>
                </a:solidFill>
              </a:rPr>
              <a:t>288 proof bytes/spend at 128-bit security level, 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tabLst>
                <a:tab pos="8342313" algn="r"/>
              </a:tabLst>
            </a:pPr>
            <a:r>
              <a:rPr lang="en-US" sz="2400" kern="0" dirty="0" smtClean="0">
                <a:solidFill>
                  <a:prstClr val="black"/>
                </a:solidFill>
              </a:rPr>
              <a:t>&lt;6 </a:t>
            </a:r>
            <a:r>
              <a:rPr lang="en-US" sz="2400" kern="0" dirty="0" err="1" smtClean="0">
                <a:solidFill>
                  <a:prstClr val="black"/>
                </a:solidFill>
              </a:rPr>
              <a:t>ms</a:t>
            </a:r>
            <a:r>
              <a:rPr lang="en-US" sz="2400" kern="0" dirty="0" smtClean="0">
                <a:solidFill>
                  <a:prstClr val="black"/>
                </a:solidFill>
              </a:rPr>
              <a:t> to verify a proof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tabLst>
                <a:tab pos="8342313" algn="r"/>
              </a:tabLst>
            </a:pPr>
            <a:r>
              <a:rPr lang="en-US" sz="2400" kern="0" dirty="0" smtClean="0">
                <a:solidFill>
                  <a:prstClr val="black"/>
                </a:solidFill>
              </a:rPr>
              <a:t>&lt;1 min to create	</a:t>
            </a:r>
            <a:r>
              <a:rPr lang="en-US" sz="1800" kern="0" dirty="0" smtClean="0">
                <a:solidFill>
                  <a:prstClr val="black"/>
                </a:solidFill>
              </a:rPr>
              <a:t>for 2</a:t>
            </a:r>
            <a:r>
              <a:rPr lang="en-US" sz="1800" kern="0" baseline="30000" dirty="0" smtClean="0">
                <a:solidFill>
                  <a:prstClr val="black"/>
                </a:solidFill>
              </a:rPr>
              <a:t>64</a:t>
            </a:r>
            <a:r>
              <a:rPr lang="en-US" sz="1800" kern="0" baseline="-25000" dirty="0" smtClean="0">
                <a:solidFill>
                  <a:prstClr val="black"/>
                </a:solidFill>
              </a:rPr>
              <a:t> </a:t>
            </a:r>
            <a:r>
              <a:rPr lang="en-US" sz="1800" kern="0" dirty="0" smtClean="0">
                <a:solidFill>
                  <a:prstClr val="black"/>
                </a:solidFill>
              </a:rPr>
              <a:t>coins; asymptotically: log(#coins)</a:t>
            </a:r>
          </a:p>
          <a:p>
            <a:pPr lvl="1">
              <a:lnSpc>
                <a:spcPct val="100000"/>
              </a:lnSpc>
              <a:tabLst>
                <a:tab pos="8342313" algn="r"/>
              </a:tabLst>
            </a:pPr>
            <a:r>
              <a:rPr lang="en-US" sz="2400" kern="0" dirty="0">
                <a:solidFill>
                  <a:prstClr val="black"/>
                </a:solidFill>
              </a:rPr>
              <a:t>896MB </a:t>
            </a:r>
            <a:r>
              <a:rPr lang="en-US" sz="2400" kern="0" dirty="0" smtClean="0">
                <a:solidFill>
                  <a:prstClr val="black"/>
                </a:solidFill>
              </a:rPr>
              <a:t>“system parameters”</a:t>
            </a:r>
            <a:r>
              <a:rPr lang="en-US" sz="2400" kern="0" dirty="0">
                <a:solidFill>
                  <a:prstClr val="black"/>
                </a:solidFill>
              </a:rPr>
              <a:t/>
            </a:r>
            <a:br>
              <a:rPr lang="en-US" sz="2400" kern="0" dirty="0">
                <a:solidFill>
                  <a:prstClr val="black"/>
                </a:solidFill>
              </a:rPr>
            </a:br>
            <a:r>
              <a:rPr lang="en-US" sz="2400" kern="0" dirty="0">
                <a:solidFill>
                  <a:prstClr val="black"/>
                </a:solidFill>
              </a:rPr>
              <a:t>(fixed throughout system lifetime).</a:t>
            </a:r>
          </a:p>
          <a:p>
            <a:pPr marL="0" indent="0">
              <a:lnSpc>
                <a:spcPct val="100000"/>
              </a:lnSpc>
              <a:buNone/>
              <a:tabLst>
                <a:tab pos="8342313" algn="r"/>
              </a:tabLst>
            </a:pPr>
            <a:endParaRPr lang="en-US" sz="2400" kern="0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083" y="3755371"/>
            <a:ext cx="8763000" cy="46166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  <a:tabLst>
                <a:tab pos="8574088" algn="r"/>
              </a:tabLst>
            </a:pPr>
            <a:r>
              <a:rPr lang="en-US" sz="2400" kern="0" dirty="0">
                <a:solidFill>
                  <a:schemeClr val="accent6"/>
                </a:solidFill>
              </a:rPr>
              <a:t>Trust </a:t>
            </a:r>
            <a:r>
              <a:rPr lang="en-US" sz="2400" kern="0" dirty="0" smtClean="0">
                <a:solidFill>
                  <a:schemeClr val="accent6"/>
                </a:solidFill>
              </a:rPr>
              <a:t>in </a:t>
            </a:r>
            <a:r>
              <a:rPr lang="en-US" sz="2400" kern="0" dirty="0">
                <a:solidFill>
                  <a:schemeClr val="accent6"/>
                </a:solidFill>
              </a:rPr>
              <a:t>initial generation of </a:t>
            </a:r>
            <a:r>
              <a:rPr lang="en-US" sz="2400" kern="0" dirty="0" smtClean="0">
                <a:solidFill>
                  <a:schemeClr val="accent6"/>
                </a:solidFill>
              </a:rPr>
              <a:t>system parameters (once).</a:t>
            </a:r>
            <a:endParaRPr lang="en-US" sz="2400" kern="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083" y="4264329"/>
            <a:ext cx="8763000" cy="2068259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  <a:tabLst>
                <a:tab pos="8574088" algn="r"/>
              </a:tabLst>
            </a:pPr>
            <a:r>
              <a:rPr lang="en-US" sz="2400" kern="0" dirty="0" smtClean="0">
                <a:solidFill>
                  <a:srgbClr val="BA2ABE"/>
                </a:solidFill>
              </a:rPr>
              <a:t>Crypto assumptions: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tabLst>
                <a:tab pos="8574088" algn="r"/>
              </a:tabLst>
            </a:pPr>
            <a:r>
              <a:rPr lang="en-US" sz="2400" kern="0" dirty="0" smtClean="0">
                <a:solidFill>
                  <a:srgbClr val="BA2ABE"/>
                </a:solidFill>
              </a:rPr>
              <a:t>Pairing-based elliptic-curve crypto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tabLst>
                <a:tab pos="8574088" algn="r"/>
              </a:tabLst>
            </a:pPr>
            <a:r>
              <a:rPr lang="en-US" sz="2400" kern="0" dirty="0" smtClean="0">
                <a:solidFill>
                  <a:srgbClr val="BA2ABE"/>
                </a:solidFill>
              </a:rPr>
              <a:t>Less common: Knowledge of Exponent	</a:t>
            </a:r>
            <a:r>
              <a:rPr lang="en-US" sz="1800" kern="0" dirty="0" smtClean="0">
                <a:solidFill>
                  <a:srgbClr val="BA2ABE"/>
                </a:solidFill>
              </a:rPr>
              <a:t>[</a:t>
            </a:r>
            <a:r>
              <a:rPr lang="en-US" sz="1800" kern="0" dirty="0" err="1" smtClean="0">
                <a:solidFill>
                  <a:srgbClr val="BA2ABE"/>
                </a:solidFill>
              </a:rPr>
              <a:t>Boneh</a:t>
            </a:r>
            <a:r>
              <a:rPr lang="en-US" sz="1800" kern="0" dirty="0" smtClean="0">
                <a:solidFill>
                  <a:srgbClr val="BA2ABE"/>
                </a:solidFill>
              </a:rPr>
              <a:t> </a:t>
            </a:r>
            <a:r>
              <a:rPr lang="en-US" sz="1800" kern="0" dirty="0" err="1" smtClean="0">
                <a:solidFill>
                  <a:srgbClr val="BA2ABE"/>
                </a:solidFill>
              </a:rPr>
              <a:t>Boyen</a:t>
            </a:r>
            <a:r>
              <a:rPr lang="en-US" sz="1800" kern="0" dirty="0" smtClean="0">
                <a:solidFill>
                  <a:srgbClr val="BA2ABE"/>
                </a:solidFill>
              </a:rPr>
              <a:t> 04] </a:t>
            </a:r>
            <a:br>
              <a:rPr lang="en-US" sz="1800" kern="0" dirty="0" smtClean="0">
                <a:solidFill>
                  <a:srgbClr val="BA2ABE"/>
                </a:solidFill>
              </a:rPr>
            </a:br>
            <a:r>
              <a:rPr lang="en-US" sz="1800" kern="0" dirty="0" smtClean="0">
                <a:solidFill>
                  <a:srgbClr val="BA2ABE"/>
                </a:solidFill>
              </a:rPr>
              <a:t>	[</a:t>
            </a:r>
            <a:r>
              <a:rPr lang="en-US" sz="1800" kern="0" dirty="0" err="1" smtClean="0">
                <a:solidFill>
                  <a:srgbClr val="BA2ABE"/>
                </a:solidFill>
              </a:rPr>
              <a:t>Gennaro</a:t>
            </a:r>
            <a:r>
              <a:rPr lang="en-US" sz="1800" kern="0" dirty="0" smtClean="0">
                <a:solidFill>
                  <a:srgbClr val="BA2ABE"/>
                </a:solidFill>
              </a:rPr>
              <a:t> 04] [</a:t>
            </a:r>
            <a:r>
              <a:rPr lang="en-US" sz="1800" kern="0" dirty="0" err="1" smtClean="0">
                <a:solidFill>
                  <a:srgbClr val="BA2ABE"/>
                </a:solidFill>
              </a:rPr>
              <a:t>Groth</a:t>
            </a:r>
            <a:r>
              <a:rPr lang="en-US" sz="1800" kern="0" dirty="0" smtClean="0">
                <a:solidFill>
                  <a:srgbClr val="BA2ABE"/>
                </a:solidFill>
              </a:rPr>
              <a:t> 10]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  <a:tabLst>
                <a:tab pos="8574088" algn="r"/>
              </a:tabLst>
            </a:pPr>
            <a:r>
              <a:rPr lang="en-US" sz="2400" kern="0" dirty="0" smtClean="0">
                <a:solidFill>
                  <a:srgbClr val="BA2ABE"/>
                </a:solidFill>
              </a:rPr>
              <a:t>Properties of SHA256, encryption and signature schemes</a:t>
            </a:r>
          </a:p>
        </p:txBody>
      </p:sp>
    </p:spTree>
    <p:extLst>
      <p:ext uri="{BB962C8B-B14F-4D97-AF65-F5344CB8AC3E}">
        <p14:creationId xmlns:p14="http://schemas.microsoft.com/office/powerpoint/2010/main" val="38968269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 bwMode="auto">
          <a:xfrm>
            <a:off x="2160433" y="1830603"/>
            <a:ext cx="4611842" cy="4611842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99"/>
              </a:solidFill>
              <a:effectLst/>
              <a:latin typeface="Arial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356" t="16992" r="21923" b="34985"/>
          <a:stretch/>
        </p:blipFill>
        <p:spPr>
          <a:xfrm>
            <a:off x="2065183" y="1706778"/>
            <a:ext cx="4783291" cy="4806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Zerocash</a:t>
            </a:r>
            <a:r>
              <a:rPr lang="en-US" dirty="0" smtClean="0"/>
              <a:t> scheme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698149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theme1.xml><?xml version="1.0" encoding="utf-8"?>
<a:theme xmlns:a="http://schemas.openxmlformats.org/drawingml/2006/main" name="GrayGrad">
  <a:themeElements>
    <a:clrScheme name="">
      <a:dk1>
        <a:srgbClr val="000000"/>
      </a:dk1>
      <a:lt1>
        <a:srgbClr val="B2B2B2"/>
      </a:lt1>
      <a:dk2>
        <a:srgbClr val="FFFFFF"/>
      </a:dk2>
      <a:lt2>
        <a:srgbClr val="969696"/>
      </a:lt2>
      <a:accent1>
        <a:srgbClr val="2D5DAD"/>
      </a:accent1>
      <a:accent2>
        <a:srgbClr val="FF0000"/>
      </a:accent2>
      <a:accent3>
        <a:srgbClr val="D5D5D5"/>
      </a:accent3>
      <a:accent4>
        <a:srgbClr val="000000"/>
      </a:accent4>
      <a:accent5>
        <a:srgbClr val="ADB6D3"/>
      </a:accent5>
      <a:accent6>
        <a:srgbClr val="E70000"/>
      </a:accent6>
      <a:hlink>
        <a:srgbClr val="FF6600"/>
      </a:hlink>
      <a:folHlink>
        <a:srgbClr val="FFCC00"/>
      </a:folHlink>
    </a:clrScheme>
    <a:fontScheme name="RSA2006ConferenceTemplate1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SA2006ConferenceTemplate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6666FF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00008A"/>
        </a:accent6>
        <a:hlink>
          <a:srgbClr val="808080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rayGrad">
  <a:themeElements>
    <a:clrScheme name="">
      <a:dk1>
        <a:srgbClr val="000000"/>
      </a:dk1>
      <a:lt1>
        <a:srgbClr val="B2B2B2"/>
      </a:lt1>
      <a:dk2>
        <a:srgbClr val="FFFFFF"/>
      </a:dk2>
      <a:lt2>
        <a:srgbClr val="969696"/>
      </a:lt2>
      <a:accent1>
        <a:srgbClr val="2D5DAD"/>
      </a:accent1>
      <a:accent2>
        <a:srgbClr val="FF0000"/>
      </a:accent2>
      <a:accent3>
        <a:srgbClr val="D5D5D5"/>
      </a:accent3>
      <a:accent4>
        <a:srgbClr val="000000"/>
      </a:accent4>
      <a:accent5>
        <a:srgbClr val="ADB6D3"/>
      </a:accent5>
      <a:accent6>
        <a:srgbClr val="E70000"/>
      </a:accent6>
      <a:hlink>
        <a:srgbClr val="FF6600"/>
      </a:hlink>
      <a:folHlink>
        <a:srgbClr val="FFCC00"/>
      </a:folHlink>
    </a:clrScheme>
    <a:fontScheme name="RSA2006ConferenceTemplate1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A427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SA2006ConferenceTemplate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6666FF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00008A"/>
        </a:accent6>
        <a:hlink>
          <a:srgbClr val="808080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GrayGrad</Template>
  <TotalTime>4609</TotalTime>
  <Words>865</Words>
  <Application>Microsoft Office PowerPoint</Application>
  <PresentationFormat>On-screen Show (4:3)</PresentationFormat>
  <Paragraphs>376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Times New Roman</vt:lpstr>
      <vt:lpstr>Palatino Linotype</vt:lpstr>
      <vt:lpstr>Stencil</vt:lpstr>
      <vt:lpstr>Courier New</vt:lpstr>
      <vt:lpstr>Cambria Math</vt:lpstr>
      <vt:lpstr>Calibri</vt:lpstr>
      <vt:lpstr>Arial</vt:lpstr>
      <vt:lpstr>GrayGrad</vt:lpstr>
      <vt:lpstr>1_GrayGrad</vt:lpstr>
      <vt:lpstr>Zerocash Decentralized Anonymous Payments from Bitcoin </vt:lpstr>
      <vt:lpstr>Bitcoin’s privacy problem</vt:lpstr>
      <vt:lpstr>Bitcoin’s privacy problem</vt:lpstr>
      <vt:lpstr>Bitcoin’s privacy problem (cont.)</vt:lpstr>
      <vt:lpstr>Past attempts at Bitcoin anonymity</vt:lpstr>
      <vt:lpstr>Zerocash: divisible anonymous payments</vt:lpstr>
      <vt:lpstr>Zerocash: in proofs we trust</vt:lpstr>
      <vt:lpstr>More about Zerocash</vt:lpstr>
      <vt:lpstr>The Zerocash scheme</vt:lpstr>
      <vt:lpstr>Basic anonymous e-cash [Sander Ta-Shma 1999]</vt:lpstr>
      <vt:lpstr>Basic anonymous e-cash – requisite proofs</vt:lpstr>
      <vt:lpstr>zkSNARK constructions for any NP statement</vt:lpstr>
      <vt:lpstr>zkSNARK with great power comes great functionality</vt:lpstr>
      <vt:lpstr>Adding variable denomination</vt:lpstr>
      <vt:lpstr>Adding direct anonymous payments</vt:lpstr>
      <vt:lpstr>Sending direct anonymous payments</vt:lpstr>
      <vt:lpstr>Pouring Zerocash coins</vt:lpstr>
      <vt:lpstr>Pouring Zerocash coins</vt:lpstr>
      <vt:lpstr>Example of a Zerocash Pour transaction</vt:lpstr>
      <vt:lpstr>Decentralized Anonymous Payment (DAP) system</vt:lpstr>
      <vt:lpstr>Implementation</vt:lpstr>
      <vt:lpstr>Trusted setup</vt:lpstr>
      <vt:lpstr>Open research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Zerocash</dc:title>
  <dc:creator>Eran</dc:creator>
  <cp:lastModifiedBy>Eran</cp:lastModifiedBy>
  <cp:revision>338</cp:revision>
  <dcterms:created xsi:type="dcterms:W3CDTF">2014-05-17T09:23:16Z</dcterms:created>
  <dcterms:modified xsi:type="dcterms:W3CDTF">2014-05-21T08:51:43Z</dcterms:modified>
</cp:coreProperties>
</file>