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3.jpeg" ContentType="image/jpeg"/>
  <Override PartName="/ppt/media/image6.jpeg" ContentType="image/jpeg"/>
  <Override PartName="/ppt/media/image4.png" ContentType="image/png"/>
  <Override PartName="/ppt/media/image5.png" ContentType="image/png"/>
  <Override PartName="/ppt/media/image7.emf" ContentType="image/x-emf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32404050" cy="43205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Click to edit the notes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&lt;header&gt;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&lt;date/time&gt;</a:t>
            </a:r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&lt;footer&gt;</a:t>
            </a:r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B28F7CD-70CB-4C2C-8DA4-F5DD76D495F7}" type="slidenum">
              <a:rPr lang="pt-B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1400" u="sng">
                <a:solidFill>
                  <a:srgbClr val="3333cc"/>
                </a:solidFill>
                <a:latin typeface="Times New Roman Bold"/>
                <a:ea typeface="Times New Roman Bold"/>
              </a:rPr>
              <a:t>Em tempo</a:t>
            </a:r>
            <a:r>
              <a:rPr lang="pt-BR" sz="1400">
                <a:solidFill>
                  <a:srgbClr val="3333cc"/>
                </a:solidFill>
                <a:latin typeface="Times New Roman Bold"/>
                <a:ea typeface="Times New Roman Bold"/>
              </a:rPr>
              <a:t>: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3333cc"/>
                </a:solidFill>
                <a:latin typeface="Times New Roman Bold"/>
                <a:ea typeface="Times New Roman Bold"/>
              </a:rPr>
              <a:t>As cores das </a:t>
            </a:r>
            <a:r>
              <a:rPr lang="pt-BR" sz="1400" u="sng">
                <a:solidFill>
                  <a:srgbClr val="3333cc"/>
                </a:solidFill>
                <a:latin typeface="Times New Roman Bold"/>
                <a:ea typeface="Times New Roman Bold"/>
              </a:rPr>
              <a:t>TARJAS</a:t>
            </a:r>
            <a:r>
              <a:rPr lang="pt-BR" sz="1400">
                <a:solidFill>
                  <a:srgbClr val="3333cc"/>
                </a:solidFill>
                <a:latin typeface="Times New Roman Bold"/>
                <a:ea typeface="Times New Roman Bold"/>
              </a:rPr>
              <a:t> (onde aparece o cabeçalho na UNICAP e o título do projeto), </a:t>
            </a:r>
            <a:r>
              <a:rPr lang="pt-BR" sz="1400" u="sng">
                <a:solidFill>
                  <a:srgbClr val="3333cc"/>
                </a:solidFill>
                <a:latin typeface="Times New Roman Bold"/>
                <a:ea typeface="Times New Roman Bold"/>
              </a:rPr>
              <a:t>TÍTULO DO TRABALHO</a:t>
            </a:r>
            <a:r>
              <a:rPr lang="pt-BR" sz="1400">
                <a:solidFill>
                  <a:srgbClr val="3333cc"/>
                </a:solidFill>
                <a:latin typeface="Times New Roman Bold"/>
                <a:ea typeface="Times New Roman Bold"/>
              </a:rPr>
              <a:t>  e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400" u="sng">
                <a:solidFill>
                  <a:srgbClr val="3333cc"/>
                </a:solidFill>
                <a:latin typeface="Times New Roman Bold"/>
                <a:ea typeface="Times New Roman Bold"/>
              </a:rPr>
              <a:t>LOGOMARCA</a:t>
            </a:r>
            <a:r>
              <a:rPr lang="pt-BR" sz="1400">
                <a:solidFill>
                  <a:srgbClr val="3333cc"/>
                </a:solidFill>
                <a:latin typeface="Times New Roman Bold"/>
                <a:ea typeface="Times New Roman Bold"/>
              </a:rPr>
              <a:t> da Iniciação (pomba, ano 2003 e traço abaixo da pomba) devem ser as mesmas,</a:t>
            </a:r>
            <a:r>
              <a:rPr b="1" lang="pt-BR" sz="1400">
                <a:solidFill>
                  <a:srgbClr val="3333cc"/>
                </a:solidFill>
                <a:latin typeface="Lucida Grande"/>
                <a:ea typeface="Lucida Grande"/>
              </a:rPr>
              <a:t> ficando a critério do autor.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2754180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431080" y="28530360"/>
            <a:ext cx="2754180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543080" y="2853036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431080" y="2853036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431080" y="12485520"/>
            <a:ext cx="27541800" cy="3071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27541800" cy="30719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30719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30719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31080" y="2404080"/>
            <a:ext cx="27541800" cy="4080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431080" y="2853036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30719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30719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543080" y="2853036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543080" y="12485520"/>
            <a:ext cx="134398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431080" y="28530360"/>
            <a:ext cx="27541080" cy="14652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31080" y="2404080"/>
            <a:ext cx="27541800" cy="10081080"/>
          </a:xfrm>
          <a:prstGeom prst="rect">
            <a:avLst/>
          </a:prstGeom>
        </p:spPr>
        <p:txBody>
          <a:bodyPr anchor="ctr" bIns="235440" lIns="235440" rIns="479880" tIns="235440"/>
          <a:p>
            <a:pPr algn="ctr">
              <a:lnSpc>
                <a:spcPct val="100000"/>
              </a:lnSpc>
            </a:pPr>
            <a:r>
              <a:rPr lang="en-US" sz="23100">
                <a:solidFill>
                  <a:srgbClr val="000000"/>
                </a:solidFill>
                <a:latin typeface="Times New Roman"/>
                <a:ea typeface="ヒラギノ明朝 ProN W3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431080" y="12485520"/>
            <a:ext cx="27541800" cy="30719520"/>
          </a:xfrm>
          <a:prstGeom prst="rect">
            <a:avLst/>
          </a:prstGeom>
        </p:spPr>
        <p:txBody>
          <a:bodyPr bIns="235440" lIns="235440" rIns="479880" tIns="235440"/>
          <a:p>
            <a:pPr>
              <a:buSzPct val="25000"/>
              <a:buFont typeface="StarSymbol"/>
              <a:buChar char="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16700">
                <a:solidFill>
                  <a:srgbClr val="000000"/>
                </a:solidFill>
                <a:latin typeface="Times New Roman"/>
                <a:ea typeface="ヒラギノ明朝 ProN W3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4800">
                <a:solidFill>
                  <a:srgbClr val="000000"/>
                </a:solidFill>
                <a:latin typeface="Times New Roman"/>
                <a:ea typeface="ヒラギノ明朝 ProN W3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700">
                <a:solidFill>
                  <a:srgbClr val="000000"/>
                </a:solidFill>
                <a:latin typeface="Times New Roman"/>
                <a:ea typeface="ヒラギノ明朝 ProN W3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0400">
                <a:solidFill>
                  <a:srgbClr val="000000"/>
                </a:solidFill>
                <a:latin typeface="Times New Roman"/>
                <a:ea typeface="ヒラギノ明朝 ProN W3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0400">
                <a:solidFill>
                  <a:srgbClr val="000000"/>
                </a:solidFill>
                <a:latin typeface="Times New Roman"/>
                <a:ea typeface="ヒラギノ明朝 ProN W3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5870680" y="39360960"/>
            <a:ext cx="1452960" cy="1447560"/>
          </a:xfrm>
          <a:prstGeom prst="rect">
            <a:avLst/>
          </a:prstGeom>
        </p:spPr>
        <p:txBody>
          <a:bodyPr bIns="56520" lIns="113040" rIns="113040" tIns="56520"/>
          <a:p>
            <a:pPr>
              <a:lnSpc>
                <a:spcPct val="100000"/>
              </a:lnSpc>
            </a:pPr>
            <a:fld id="{96F09F7B-AF5A-4B07-93BD-0C0E2A7C00AA}" type="slidenum">
              <a:rPr lang="pt-BR" sz="7200">
                <a:solidFill>
                  <a:srgbClr val="000000"/>
                </a:solidFill>
                <a:latin typeface="Times New Roman"/>
                <a:ea typeface="ヒラギノ明朝 ProN W3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emf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667520" y="9721440"/>
            <a:ext cx="13799160" cy="5760360"/>
          </a:xfrm>
          <a:prstGeom prst="rect">
            <a:avLst/>
          </a:prstGeom>
        </p:spPr>
        <p:txBody>
          <a:bodyPr bIns="0" lIns="0" rIns="0" tIns="0"/>
          <a:p>
            <a:pPr algn="just"/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Simulação e síntese são processos complementares durante o desenvolvimento de um sistema integrado, entretanto ambos modelos podem produzir resultados muito diferentes. 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Nesta pesquisa, buscou-se aproveitar um modelo pronto, feito para simulação, como base para implementar uma arquitetura sintetizável do processador BA22-DE em uma FPGA e um teste com um simples software. </a:t>
            </a:r>
            <a:r>
              <a:rPr lang="pt-BR" sz="3000">
                <a:solidFill>
                  <a:srgbClr val="222222"/>
                </a:solidFill>
                <a:latin typeface="Arial"/>
                <a:ea typeface="ヒラギノ明朝 ProN W3"/>
              </a:rPr>
              <a:t>Este esforço visa testar a performance de execução do algoritmo de decodificação de áudio AAC, desenvolvido pela equipe da UnB, no processador BA22 como uma solução embarcada. 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Atualmente, a equipe da UnB possui um decodificador AAC que utiliza a abordagem de coprojeto de hardware e software, onde a parte de processamento crítica está implementada em módulos de hardware dedicados e o restante funciona em software no processador Nios II da Altera. No futuro, espera-se utilizar o processador BA22 com o barramento AMBA para substituir o processador Nios II e o barramento Avalon.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1667520" y="8570520"/>
            <a:ext cx="13799160" cy="74628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666666"/>
              </a:gs>
            </a:gsLst>
            <a:lin ang="0"/>
          </a:gradFill>
        </p:spPr>
        <p:txBody>
          <a:bodyPr bIns="0" lIns="0" rIns="40680" tIns="0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 Bold"/>
                <a:ea typeface="Arial Bold"/>
              </a:rPr>
              <a:t>Introdução</a:t>
            </a:r>
            <a:r>
              <a:rPr lang="pt-BR" sz="4400">
                <a:solidFill>
                  <a:srgbClr val="000000"/>
                </a:solidFill>
                <a:latin typeface="Arial Bold"/>
                <a:ea typeface="Arial Bold"/>
              </a:rPr>
              <a:t>	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16272000" y="32544000"/>
            <a:ext cx="14677200" cy="74628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666666"/>
              </a:gs>
            </a:gsLst>
            <a:lin ang="0"/>
          </a:gradFill>
        </p:spPr>
        <p:txBody>
          <a:bodyPr bIns="0" lIns="0" rIns="40680" tIns="0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 Bold"/>
                <a:ea typeface="Arial Bold"/>
              </a:rPr>
              <a:t>Conclusões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1623960" y="16752960"/>
            <a:ext cx="13797360" cy="23227560"/>
          </a:xfrm>
          <a:prstGeom prst="rect">
            <a:avLst/>
          </a:prstGeom>
        </p:spPr>
        <p:txBody>
          <a:bodyPr bIns="0" lIns="0" rIns="0" tIns="0"/>
          <a:p>
            <a:pPr algn="just"/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O primeiro passo para o desenvolvimento deste projeto foi realizar a simulação do funcionamento do processador para observar o comportamento dos sinais gerados pelo sistema, a leitura da documentação e o estudo do código não sintetizável já existente. Foi possível realizar um </a:t>
            </a:r>
            <a:r>
              <a:rPr i="1" lang="pt-BR" sz="3000">
                <a:solidFill>
                  <a:srgbClr val="000000"/>
                </a:solidFill>
                <a:latin typeface="Arial"/>
                <a:ea typeface="ヒラギノ明朝 ProN W3"/>
              </a:rPr>
              <a:t>profiling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 de que módulos estavam sendo ativados com a execução de um algorítimo simples, através do estudo dos sinais gerados durante a simulação do sistema, assim identificando os módulos indispensáveis ao projeto e que deveriam ser implementados para síntese. A Figura 1 mostra o diagrama de blocos do ambiente de simulação.</a:t>
            </a:r>
            <a:endParaRPr/>
          </a:p>
          <a:p>
            <a:pPr algn="just"/>
            <a:endParaRPr/>
          </a:p>
          <a:p>
            <a:pPr algn="just"/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Identificou-se que o Gerador de </a:t>
            </a:r>
            <a:r>
              <a:rPr i="1" lang="pt-BR" sz="3000">
                <a:solidFill>
                  <a:srgbClr val="000000"/>
                </a:solidFill>
                <a:latin typeface="Arial"/>
                <a:ea typeface="ヒラギノ明朝 ProN W3"/>
              </a:rPr>
              <a:t>Clock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, o inicializador de memória, o monitor e o barramento AMBA eram módulos que deveriam ser totalmente reescritos para a síntese. Utilizando a linguagem de descrição de hardware Verilog, primeiramente foi reescrito o módulo inicializador de memória, que tem a função de copiar desde uma ROM, feita utilizando VHDL, contendo o código binário executável. Em seguida foi implementado o módulo gerador de </a:t>
            </a:r>
            <a:r>
              <a:rPr i="1" lang="pt-BR" sz="3000">
                <a:solidFill>
                  <a:srgbClr val="000000"/>
                </a:solidFill>
                <a:latin typeface="Arial"/>
                <a:ea typeface="ヒラギノ明朝 ProN W3"/>
              </a:rPr>
              <a:t>Clock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 e o resto do projeto foi adaptado para as novas entradas. Após, optou-se por não utilizar um barramento completo, e por meio de simplificações em como seria o acesso à memória, foi escrita uma pequena porção de código que atua como um barramento, dando permissão total ao processador, único elemento que acessa a memória. Finalmente o módulo monitor foi adaptado para as novas entradas e saídas.</a:t>
            </a:r>
            <a:endParaRPr/>
          </a:p>
          <a:p>
            <a:pPr algn="just"/>
            <a:endParaRPr/>
          </a:p>
          <a:p>
            <a:pPr algn="just"/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Por fim, essa arquitetura foi prototipada e testada em um FPGA.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O desenvolvimento se dividiu em três partes principais: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Arial"/>
                <a:ea typeface="Lucida Grande"/>
              </a:rPr>
              <a:t>I. Desenvolvimento do módulo initram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ts val="35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Lucida Grande"/>
              </a:rPr>
              <a:t>O Inicializador de memória basicamente copia de uma memória a outra, neste caso da ROM para a RAM. O módulo faz isso de 4 em 4 endereços de memória, e ao terminar, é responsável por ligar o processador, que aguarda o fim do carregamento para começar a trabalhar. Tomou-se o cuidado de gravar na posição X enquanto se estava lendo da posição X+1. Trata-se de uma RAM de 16kbs.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Arial"/>
                <a:ea typeface="Lucida Grande"/>
              </a:rPr>
              <a:t>II. </a:t>
            </a:r>
            <a:r>
              <a:rPr lang="pt-BR" sz="4000">
                <a:solidFill>
                  <a:srgbClr val="000000"/>
                </a:solidFill>
                <a:latin typeface="Arial"/>
                <a:ea typeface="Lucida Grande"/>
              </a:rPr>
              <a:t>Desenvolvimento do módulo clgen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/>
            <a:r>
              <a:rPr lang="pt-BR" sz="3000">
                <a:solidFill>
                  <a:srgbClr val="000000"/>
                </a:solidFill>
                <a:latin typeface="Arial"/>
                <a:ea typeface="Lucida Grande"/>
              </a:rPr>
              <a:t>O módulo do gerenciamento de energia do BA22-DE usa um </a:t>
            </a:r>
            <a:r>
              <a:rPr i="1" lang="pt-BR" sz="3000">
                <a:solidFill>
                  <a:srgbClr val="000000"/>
                </a:solidFill>
                <a:latin typeface="Arial"/>
                <a:ea typeface="Lucida Grande"/>
              </a:rPr>
              <a:t>clock</a:t>
            </a:r>
            <a:r>
              <a:rPr lang="pt-BR" sz="3000">
                <a:solidFill>
                  <a:srgbClr val="000000"/>
                </a:solidFill>
                <a:latin typeface="Arial"/>
                <a:ea typeface="Lucida Grande"/>
              </a:rPr>
              <a:t> diferente do restante do projeto. Além disso, a execução do software na placa é muito rápido e por isso foi feito um módulo auxiliar ao gerador de </a:t>
            </a:r>
            <a:r>
              <a:rPr i="1" lang="pt-BR" sz="3000">
                <a:solidFill>
                  <a:srgbClr val="000000"/>
                </a:solidFill>
                <a:latin typeface="Arial"/>
                <a:ea typeface="Lucida Grande"/>
              </a:rPr>
              <a:t>clock</a:t>
            </a:r>
            <a:r>
              <a:rPr lang="pt-BR" sz="3000">
                <a:solidFill>
                  <a:srgbClr val="000000"/>
                </a:solidFill>
                <a:latin typeface="Arial"/>
                <a:ea typeface="Lucida Grande"/>
              </a:rPr>
              <a:t> para atrasar o mesmo, possibilitando acompanhar a execução do programa de teste passo a passo.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Arial"/>
                <a:ea typeface="ヒラギノ明朝 ProN W3"/>
              </a:rPr>
              <a:t>III. Desenvolvimento do módulo monitor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ts val="35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O módulo monitor foi projetado com o objetivo de mostrar na placa por meio de LEDs o estado em que se encontra o sistema, inicializando a memória ou após a inicialização, o que estava sendo executado no processador e aviso de fim da execução.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1623960" y="15697080"/>
            <a:ext cx="13797360" cy="78192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666666"/>
              </a:gs>
            </a:gsLst>
            <a:lin ang="0"/>
          </a:gradFill>
        </p:spPr>
        <p:txBody>
          <a:bodyPr bIns="0" lIns="0" rIns="40680" tIns="0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 Bold"/>
                <a:ea typeface="Arial Bold"/>
              </a:rPr>
              <a:t>Metodologia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16239960" y="38020680"/>
            <a:ext cx="14543280" cy="2304000"/>
          </a:xfrm>
          <a:prstGeom prst="rect">
            <a:avLst/>
          </a:prstGeom>
        </p:spPr>
        <p:txBody>
          <a:bodyPr bIns="47160" lIns="47160" rIns="100800" tIns="47160"/>
          <a:p>
            <a:pPr algn="just">
              <a:lnSpc>
                <a:spcPct val="100000"/>
              </a:lnSpc>
            </a:pPr>
            <a:r>
              <a:rPr b="1" lang="pt-BR" sz="3700">
                <a:solidFill>
                  <a:srgbClr val="000000"/>
                </a:solidFill>
                <a:latin typeface="Arial Bold"/>
                <a:ea typeface="Arial Bold"/>
              </a:rPr>
              <a:t>Este trabalho foi ﬁnanciado pelo Programa de Iniciação Cientíﬁca da Universidade de Brasília (ProIC-DPP-UnB) e pelo Conselho Nacional de Desenvolvimento Cientíﬁco e Tecnólogico (CNPq).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16394040" y="15606720"/>
            <a:ext cx="14517000" cy="5000760"/>
          </a:xfrm>
          <a:prstGeom prst="rect">
            <a:avLst/>
          </a:prstGeom>
        </p:spPr>
      </p:sp>
      <p:sp>
        <p:nvSpPr>
          <p:cNvPr id="47" name="CustomShape 8"/>
          <p:cNvSpPr/>
          <p:nvPr/>
        </p:nvSpPr>
        <p:spPr>
          <a:xfrm>
            <a:off x="16394040" y="17922600"/>
            <a:ext cx="14517000" cy="74484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666666"/>
              </a:gs>
            </a:gsLst>
            <a:lin ang="0"/>
          </a:gradFill>
        </p:spPr>
        <p:txBody>
          <a:bodyPr bIns="0" lIns="0" rIns="40680" tIns="0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 Bold"/>
                <a:ea typeface="Arial Bold"/>
              </a:rPr>
              <a:t>Resultados e Discussão</a:t>
            </a: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17242920" y="27797760"/>
            <a:ext cx="13291200" cy="944640"/>
          </a:xfrm>
          <a:prstGeom prst="rect">
            <a:avLst/>
          </a:prstGeom>
        </p:spPr>
      </p:sp>
      <p:sp>
        <p:nvSpPr>
          <p:cNvPr id="49" name="CustomShape 10"/>
          <p:cNvSpPr/>
          <p:nvPr/>
        </p:nvSpPr>
        <p:spPr>
          <a:xfrm>
            <a:off x="-71640" y="-28440"/>
            <a:ext cx="32538600" cy="1599840"/>
          </a:xfrm>
          <a:prstGeom prst="rect">
            <a:avLst/>
          </a:prstGeom>
          <a:solidFill>
            <a:srgbClr val="004586"/>
          </a:solidFill>
        </p:spPr>
      </p:sp>
      <p:sp>
        <p:nvSpPr>
          <p:cNvPr id="50" name="CustomShape 11"/>
          <p:cNvSpPr/>
          <p:nvPr/>
        </p:nvSpPr>
        <p:spPr>
          <a:xfrm>
            <a:off x="-67680" y="415440"/>
            <a:ext cx="32549040" cy="672120"/>
          </a:xfrm>
          <a:prstGeom prst="rect">
            <a:avLst/>
          </a:prstGeom>
          <a:solidFill>
            <a:srgbClr val="004586"/>
          </a:solidFill>
        </p:spPr>
        <p:txBody>
          <a:bodyPr bIns="0" lIns="0" rIns="40680" tIns="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Arial Bold"/>
                <a:ea typeface="Arial Bold"/>
              </a:rPr>
              <a:t>XIX Congresso de Iniciação Científica da UnB</a:t>
            </a:r>
            <a:endParaRPr/>
          </a:p>
        </p:txBody>
      </p:sp>
      <p:sp>
        <p:nvSpPr>
          <p:cNvPr id="51" name="CustomShape 12"/>
          <p:cNvSpPr/>
          <p:nvPr/>
        </p:nvSpPr>
        <p:spPr>
          <a:xfrm>
            <a:off x="0" y="41132880"/>
            <a:ext cx="32479200" cy="2072160"/>
          </a:xfrm>
          <a:prstGeom prst="rect">
            <a:avLst/>
          </a:prstGeom>
          <a:solidFill>
            <a:srgbClr val="3f691e"/>
          </a:solidFill>
        </p:spPr>
      </p:sp>
      <p:pic>
        <p:nvPicPr>
          <p:cNvPr descr="" id="52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21898800" y="41415480"/>
            <a:ext cx="3979800" cy="1506600"/>
          </a:xfrm>
          <a:prstGeom prst="rect">
            <a:avLst/>
          </a:prstGeom>
        </p:spPr>
      </p:pic>
      <p:sp>
        <p:nvSpPr>
          <p:cNvPr id="53" name="CustomShape 13"/>
          <p:cNvSpPr/>
          <p:nvPr/>
        </p:nvSpPr>
        <p:spPr>
          <a:xfrm>
            <a:off x="4706640" y="2196360"/>
            <a:ext cx="23072040" cy="3977640"/>
          </a:xfrm>
          <a:prstGeom prst="rect">
            <a:avLst/>
          </a:prstGeom>
        </p:spPr>
        <p:txBody>
          <a:bodyPr bIns="47160" lIns="47160" rIns="100800" tIns="47160"/>
          <a:p>
            <a:r>
              <a:rPr b="1" lang="pt-BR" sz="9000">
                <a:solidFill>
                  <a:srgbClr val="529028"/>
                </a:solidFill>
                <a:latin typeface="Arial Black"/>
                <a:ea typeface="Arial Bold"/>
              </a:rPr>
              <a:t>Desenvolvimento de um Sistema Computacional baseado em Processador RISC em FPGA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16981560" y="9021960"/>
            <a:ext cx="13797360" cy="898920"/>
          </a:xfrm>
          <a:prstGeom prst="rect">
            <a:avLst/>
          </a:prstGeom>
        </p:spPr>
      </p:sp>
      <p:pic>
        <p:nvPicPr>
          <p:cNvPr descr="" id="55" name="Picture 32"/>
          <p:cNvPicPr/>
          <p:nvPr/>
        </p:nvPicPr>
        <p:blipFill>
          <a:blip r:embed="rId2"/>
          <a:stretch>
            <a:fillRect/>
          </a:stretch>
        </p:blipFill>
        <p:spPr>
          <a:xfrm>
            <a:off x="7562160" y="41308200"/>
            <a:ext cx="2008080" cy="1721880"/>
          </a:xfrm>
          <a:prstGeom prst="rect">
            <a:avLst/>
          </a:prstGeom>
        </p:spPr>
      </p:pic>
      <p:pic>
        <p:nvPicPr>
          <p:cNvPr descr="" id="56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360" y="3894480"/>
            <a:ext cx="3047400" cy="2802240"/>
          </a:xfrm>
          <a:prstGeom prst="rect">
            <a:avLst/>
          </a:prstGeom>
        </p:spPr>
      </p:pic>
      <p:sp>
        <p:nvSpPr>
          <p:cNvPr id="57" name="CustomShape 15"/>
          <p:cNvSpPr/>
          <p:nvPr/>
        </p:nvSpPr>
        <p:spPr>
          <a:xfrm>
            <a:off x="16368120" y="28461960"/>
            <a:ext cx="14478480" cy="374436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A partir da frequência de operação definida, de 50/500000 Mhz, dessa forma foi possível acompanhar o andamento do sistema, desde que o mesmo é ligado, carregamento da Ram e execução de um algoritmo simples de teste. O resultado de síntese mostrou que o sistema desenvolvido utiliza 17.413 elementos lógicos, 3758 registros, 18 pinos, 1.361.984 bits de memória interna, 8 multiplicadores de 9 bits e nenhum PLL.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Por fim, constatou-se que os resultados obtidos na síntese foram os mesmos obtidos na simulação.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4706640" y="6174360"/>
            <a:ext cx="22656240" cy="2283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4800">
                <a:solidFill>
                  <a:srgbClr val="000000"/>
                </a:solidFill>
                <a:latin typeface="Arial Bold"/>
                <a:ea typeface="Arial Bold"/>
              </a:rPr>
              <a:t>Eduardo Furtado Sá Corrêa e Ricardo Pezzoul Jacobi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800">
                <a:solidFill>
                  <a:srgbClr val="000000"/>
                </a:solidFill>
                <a:latin typeface="Arial Bold"/>
                <a:ea typeface="Arial Bold"/>
              </a:rPr>
              <a:t>Departamento de Ciência da Computação, Universidade de Brasília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17476560" y="15327360"/>
            <a:ext cx="12115440" cy="1232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Figura 1 – Diagrama de Bloco do ambiente de simulação, base para a </a:t>
            </a: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	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	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	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	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arquitetura da síntese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16266960" y="18718560"/>
            <a:ext cx="14511960" cy="1004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O sistema desenvolvido foi prototipado na placa de desenvolvimento DE2-115, que possui uma FPGA Altera Cyclone II EP4CE115F29C, apresentada na Figura 2.</a:t>
            </a:r>
            <a:endParaRPr/>
          </a:p>
        </p:txBody>
      </p:sp>
      <p:sp>
        <p:nvSpPr>
          <p:cNvPr id="61" name="CustomShape 19"/>
          <p:cNvSpPr/>
          <p:nvPr/>
        </p:nvSpPr>
        <p:spPr>
          <a:xfrm>
            <a:off x="19800720" y="27542520"/>
            <a:ext cx="7264800" cy="5472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Figura 2 – Placa de prototipação DE2-115</a:t>
            </a:r>
            <a:endParaRPr/>
          </a:p>
        </p:txBody>
      </p:sp>
      <p:sp>
        <p:nvSpPr>
          <p:cNvPr id="62" name="CustomShape 20"/>
          <p:cNvSpPr/>
          <p:nvPr/>
        </p:nvSpPr>
        <p:spPr>
          <a:xfrm>
            <a:off x="16256520" y="33624000"/>
            <a:ext cx="14631480" cy="4658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Neste 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trabalho desenvolveu-se uma arquitetura em hardware para a síntese do processador de embarcados BA22-DE. Optou-se por uma metodologia com utilização de um projeto para simulação para realizar um </a:t>
            </a:r>
            <a:r>
              <a:rPr i="1" lang="pt-BR" sz="3000">
                <a:solidFill>
                  <a:srgbClr val="000000"/>
                </a:solidFill>
                <a:latin typeface="Arial"/>
                <a:ea typeface="ヒラギノ明朝 ProN W3"/>
              </a:rPr>
              <a:t>profiling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 do que seria necessário para o funcionamento do processador. O sistema desenvolvido foi prototipado em uma FPGA. Os resultados mostram que o objetivo foi alcançado.</a:t>
            </a:r>
            <a:r>
              <a:rPr lang="pt-BR" sz="3000">
                <a:solidFill>
                  <a:srgbClr val="000000"/>
                </a:solidFill>
                <a:latin typeface="Wingdings"/>
                <a:ea typeface="ヒラギノ明朝 ProN W3"/>
              </a:rPr>
              <a:t> </a:t>
            </a:r>
            <a:r>
              <a:rPr lang="pt-BR" sz="3000">
                <a:solidFill>
                  <a:srgbClr val="000000"/>
                </a:solidFill>
                <a:latin typeface="Arial"/>
                <a:ea typeface="ヒラギノ明朝 ProN W3"/>
              </a:rPr>
              <a:t>Cabe mencionar que este é apenas o primeiro passo para viabilizar a decodificação de áudio AAC em tempo real no processador BA22-DE e após isso, substituir o processador NIOS II pelo BA22 para utilizar o processador BA22 como uma solução de coprojeto com o decodificador de áudio AAC.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descr="" id="6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008360" y="3600000"/>
            <a:ext cx="2303640" cy="226260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6280000" y="6029640"/>
            <a:ext cx="5695920" cy="1314360"/>
          </a:xfrm>
          <a:prstGeom prst="rect">
            <a:avLst/>
          </a:prstGeom>
        </p:spPr>
      </p:pic>
      <p:pic>
        <p:nvPicPr>
          <p:cNvPr descr="" id="65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7784000" y="20119680"/>
            <a:ext cx="11228040" cy="7272000"/>
          </a:xfrm>
          <a:prstGeom prst="rect">
            <a:avLst/>
          </a:prstGeom>
        </p:spPr>
      </p:pic>
      <p:pic>
        <p:nvPicPr>
          <p:cNvPr descr="" id="66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7064000" y="8640000"/>
            <a:ext cx="13463640" cy="63799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